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22"/>
  </p:notesMasterIdLst>
  <p:sldIdLst>
    <p:sldId id="276" r:id="rId6"/>
    <p:sldId id="320" r:id="rId7"/>
    <p:sldId id="333" r:id="rId8"/>
    <p:sldId id="321" r:id="rId9"/>
    <p:sldId id="334" r:id="rId10"/>
    <p:sldId id="331" r:id="rId11"/>
    <p:sldId id="332" r:id="rId12"/>
    <p:sldId id="335" r:id="rId13"/>
    <p:sldId id="309" r:id="rId14"/>
    <p:sldId id="307" r:id="rId15"/>
    <p:sldId id="323" r:id="rId16"/>
    <p:sldId id="324" r:id="rId17"/>
    <p:sldId id="325" r:id="rId18"/>
    <p:sldId id="327" r:id="rId19"/>
    <p:sldId id="337" r:id="rId20"/>
    <p:sldId id="338" r:id="rId21"/>
  </p:sldIdLst>
  <p:sldSz cx="9144000" cy="5143500" type="screen16x9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4BB920-C896-4D06-A487-2B8D37778267}">
          <p14:sldIdLst>
            <p14:sldId id="276"/>
            <p14:sldId id="320"/>
            <p14:sldId id="333"/>
            <p14:sldId id="321"/>
            <p14:sldId id="334"/>
            <p14:sldId id="331"/>
            <p14:sldId id="332"/>
            <p14:sldId id="335"/>
            <p14:sldId id="309"/>
            <p14:sldId id="307"/>
            <p14:sldId id="323"/>
            <p14:sldId id="324"/>
            <p14:sldId id="325"/>
            <p14:sldId id="327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99">
          <p15:clr>
            <a:srgbClr val="A4A3A4"/>
          </p15:clr>
        </p15:guide>
        <p15:guide id="2" orient="horz" pos="2341">
          <p15:clr>
            <a:srgbClr val="A4A3A4"/>
          </p15:clr>
        </p15:guide>
        <p15:guide id="3" pos="4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Lamackova" initials="AL" lastIdx="5" clrIdx="0">
    <p:extLst>
      <p:ext uri="{19B8F6BF-5375-455C-9EA6-DF929625EA0E}">
        <p15:presenceInfo xmlns:p15="http://schemas.microsoft.com/office/powerpoint/2012/main" userId="Adriana Lamac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5C5"/>
    <a:srgbClr val="72635D"/>
    <a:srgbClr val="2F7DE1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88582-C4E4-49FC-923B-16FA2621B578}" v="6059" dt="2019-02-22T16:11:04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>
        <p:guide orient="horz" pos="1999"/>
        <p:guide orient="horz" pos="2341"/>
        <p:guide pos="4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B4B9D-6EE3-44F5-BA24-0A55416A20B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5B3BA-D466-48F1-AEBF-574A2D92752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1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3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61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1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2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5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8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B3BA-D466-48F1-AEBF-574A2D9275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07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2575"/>
            <a:ext cx="2571750" cy="477838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RR_Powerpoint_Template1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3"/>
          <p:cNvSpPr>
            <a:spLocks noGrp="1"/>
          </p:cNvSpPr>
          <p:nvPr>
            <p:ph type="ctrTitle" idx="4294967295"/>
          </p:nvPr>
        </p:nvSpPr>
        <p:spPr bwMode="auto">
          <a:xfrm>
            <a:off x="930274" y="1480316"/>
            <a:ext cx="73056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2F7DE1"/>
                </a:solidFill>
                <a:latin typeface="Arial " charset="0"/>
              </a:rPr>
              <a:t>Implementation of </a:t>
            </a:r>
            <a:r>
              <a:rPr lang="en-US" altLang="en-US" sz="3600" b="1" i="1" dirty="0" err="1">
                <a:solidFill>
                  <a:srgbClr val="2F7DE1"/>
                </a:solidFill>
                <a:latin typeface="Arial " charset="0"/>
              </a:rPr>
              <a:t>Tysiąc</a:t>
            </a:r>
            <a:r>
              <a:rPr lang="en-US" altLang="en-US" sz="3600" b="1" dirty="0">
                <a:solidFill>
                  <a:srgbClr val="2F7DE1"/>
                </a:solidFill>
                <a:latin typeface="Arial " charset="0"/>
              </a:rPr>
              <a:t>, </a:t>
            </a:r>
            <a:r>
              <a:rPr lang="en-US" altLang="en-US" sz="3600" b="1" i="1" dirty="0">
                <a:solidFill>
                  <a:srgbClr val="2F7DE1"/>
                </a:solidFill>
                <a:latin typeface="Arial " charset="0"/>
              </a:rPr>
              <a:t>R.R. &amp; P. and S. v. Poland</a:t>
            </a: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930274" y="3032595"/>
            <a:ext cx="51525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2F7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 the Federation for Women and Family Planning and </a:t>
            </a:r>
          </a:p>
          <a:p>
            <a:pPr eaLnBrk="1" hangingPunct="1"/>
            <a:r>
              <a:rPr lang="en-US" altLang="en-US" sz="1800" b="1" dirty="0">
                <a:solidFill>
                  <a:srgbClr val="2F7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Center for Reproductive Rights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5AC61-EB25-4126-B59F-F56390B71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D568F3-1E65-4422-AE20-87B10A9DD4EF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</p:spTree>
    <p:extLst>
      <p:ext uri="{BB962C8B-B14F-4D97-AF65-F5344CB8AC3E}">
        <p14:creationId xmlns:p14="http://schemas.microsoft.com/office/powerpoint/2010/main" val="102210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218429"/>
            <a:ext cx="4066308" cy="691709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ONGOING REALITY IN POLAND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0741" y="1832732"/>
            <a:ext cx="6263298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Only between 0 and 3 legal abortions are performed each year in situations where pregnancy results from sexual assault.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0741" y="2923098"/>
            <a:ext cx="6263298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Number of legal abortions on grounds of risk to health or life has dropped from approx. 80 in 2000 to approx. 25 abortions annually in recent years.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0741" y="4057088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Continuing failures to enforce existing legal regulations on abortion and conscience-based refusals of care.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27201" y="3009512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FD42EF-18C5-48AB-B631-B8B269BFE1C9}"/>
              </a:ext>
            </a:extLst>
          </p:cNvPr>
          <p:cNvSpPr txBox="1"/>
          <p:nvPr/>
        </p:nvSpPr>
        <p:spPr>
          <a:xfrm>
            <a:off x="710741" y="1256361"/>
            <a:ext cx="6263298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Legal abortion remains a theoretical right, not a reality.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3BC2B-38AC-4F76-B962-FCE36D6F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F60B85-A614-446B-AC32-44CF92EDDD16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</p:spTree>
    <p:extLst>
      <p:ext uri="{BB962C8B-B14F-4D97-AF65-F5344CB8AC3E}">
        <p14:creationId xmlns:p14="http://schemas.microsoft.com/office/powerpoint/2010/main" val="269835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218429"/>
            <a:ext cx="3561346" cy="691709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COMPLAINT PROCEDURE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796" y="1041206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Not tailored to the specific needs of individuals  seeking abortion care or prenatal testing.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7992" y="1796422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30-day timeline does not guarantee timely decision and access to abortion care.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9698" y="3859890"/>
            <a:ext cx="6263298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No judicial appeal possible.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9698" y="3067236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Decision is not legally enforceable and does not mandate provision of abortion care sought. 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960958" y="272466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217592B-1E63-480C-9172-E1F3153C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394478-E3C5-4038-BCF2-92AFB004CFB5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992" y="2573821"/>
            <a:ext cx="6263298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Overly cumbersome and formalistic.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698" y="4375545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Wholly inapplicable to the circumstances of </a:t>
            </a: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P. and S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., which does not involve a doctor’s medical opinion. </a:t>
            </a:r>
          </a:p>
        </p:txBody>
      </p:sp>
    </p:spTree>
    <p:extLst>
      <p:ext uri="{BB962C8B-B14F-4D97-AF65-F5344CB8AC3E}">
        <p14:creationId xmlns:p14="http://schemas.microsoft.com/office/powerpoint/2010/main" val="312493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18429"/>
            <a:ext cx="4571999" cy="691709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CONSCIENCE-BASED REFUSALS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992" y="1923564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No longer a legal duty on doctors to refer to an alternative provider or facility when refusing care.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6992" y="2762836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No obligation on health facilities and providers to give information on where abortion care is available.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6992" y="3643131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Institutional refusals exist and are unlawful but not sanctioned.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27201" y="23553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FD42EF-18C5-48AB-B631-B8B269BFE1C9}"/>
              </a:ext>
            </a:extLst>
          </p:cNvPr>
          <p:cNvSpPr txBox="1"/>
          <p:nvPr/>
        </p:nvSpPr>
        <p:spPr>
          <a:xfrm>
            <a:off x="686992" y="1340904"/>
            <a:ext cx="6263298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Remains a widespread practice.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7A0CD-91EC-4E20-8490-CF4144B4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770B27-0050-435D-A1EC-42B88233BE09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</p:spTree>
    <p:extLst>
      <p:ext uri="{BB962C8B-B14F-4D97-AF65-F5344CB8AC3E}">
        <p14:creationId xmlns:p14="http://schemas.microsoft.com/office/powerpoint/2010/main" val="191781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18429"/>
            <a:ext cx="5043055" cy="691709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NATIONAL HEALTH FUND CONTRACTS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992" y="3000434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Clarification proceedings are discretionary, potentially lengthy and </a:t>
            </a: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post facto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 and thus ineffective.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6992" y="3830199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Does not result in order to mandate provision of care but only in contractual penalties.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6992" y="2170669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State authorities should monitor compliance and sanction contract breaches.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27201" y="31851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FD42EF-18C5-48AB-B631-B8B269BFE1C9}"/>
              </a:ext>
            </a:extLst>
          </p:cNvPr>
          <p:cNvSpPr txBox="1"/>
          <p:nvPr/>
        </p:nvSpPr>
        <p:spPr>
          <a:xfrm>
            <a:off x="686992" y="1340904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Placing onus for enforcement of public contracts on patients is unreasonable.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A6BF8-126E-468B-97A8-9610F4721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166433-58A6-4622-A399-A0FFF485BF71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</p:spTree>
    <p:extLst>
      <p:ext uri="{BB962C8B-B14F-4D97-AF65-F5344CB8AC3E}">
        <p14:creationId xmlns:p14="http://schemas.microsoft.com/office/powerpoint/2010/main" val="395797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18429"/>
            <a:ext cx="3976255" cy="691709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CONTINUING FAILURE TO ACT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992" y="1923564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For two decades human rights monitoring mechanisms have pointed to lack of compliance.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6992" y="2762836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No effective measures have been taken to address systemic barriers and enforcement deficits.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6992" y="3602108"/>
            <a:ext cx="6263298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Continuing enhanced scrutiny by the Committee of Ministers of implementation of these judgments is critical.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27201" y="23553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FD42EF-18C5-48AB-B631-B8B269BFE1C9}"/>
              </a:ext>
            </a:extLst>
          </p:cNvPr>
          <p:cNvSpPr txBox="1"/>
          <p:nvPr/>
        </p:nvSpPr>
        <p:spPr>
          <a:xfrm>
            <a:off x="686992" y="1340904"/>
            <a:ext cx="6263298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Three Court judgments (2007, 2011, 2013).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0E6FB-23A4-47B2-9E03-E5AAB992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B593E4-2CCC-4CA5-B8C9-EE3F10C117B4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</p:spTree>
    <p:extLst>
      <p:ext uri="{BB962C8B-B14F-4D97-AF65-F5344CB8AC3E}">
        <p14:creationId xmlns:p14="http://schemas.microsoft.com/office/powerpoint/2010/main" val="372636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A6D27-63FE-4A0C-BC2C-9063EC94B9E8}"/>
              </a:ext>
            </a:extLst>
          </p:cNvPr>
          <p:cNvSpPr/>
          <p:nvPr/>
        </p:nvSpPr>
        <p:spPr>
          <a:xfrm>
            <a:off x="0" y="218429"/>
            <a:ext cx="3176337" cy="559337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RECOMMENDATIONS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D908-F324-4D48-AAD0-172907376C33}"/>
              </a:ext>
            </a:extLst>
          </p:cNvPr>
          <p:cNvSpPr txBox="1"/>
          <p:nvPr/>
        </p:nvSpPr>
        <p:spPr>
          <a:xfrm>
            <a:off x="720635" y="3215589"/>
            <a:ext cx="6817764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Strengthen enforcement procedures and measures, incl. by ensuring appropriate sanctions and disciplinary actions.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11E37-B833-4607-A384-29CB5A07C15E}"/>
              </a:ext>
            </a:extLst>
          </p:cNvPr>
          <p:cNvSpPr txBox="1"/>
          <p:nvPr/>
        </p:nvSpPr>
        <p:spPr>
          <a:xfrm>
            <a:off x="720635" y="2060846"/>
            <a:ext cx="6817764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Adopt effective measures to ensure that conscience-based refusals by providers do not undermine or delay women’s access to legal abortion services or prenatal testing.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FFDC91-9186-4243-832D-CC55A1FFA63D}"/>
              </a:ext>
            </a:extLst>
          </p:cNvPr>
          <p:cNvCxnSpPr>
            <a:cxnSpLocks/>
          </p:cNvCxnSpPr>
          <p:nvPr/>
        </p:nvCxnSpPr>
        <p:spPr>
          <a:xfrm>
            <a:off x="3737095" y="247733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E44D46-2483-486D-A118-D686223A0A43}"/>
              </a:ext>
            </a:extLst>
          </p:cNvPr>
          <p:cNvSpPr txBox="1"/>
          <p:nvPr/>
        </p:nvSpPr>
        <p:spPr>
          <a:xfrm>
            <a:off x="720635" y="4138510"/>
            <a:ext cx="6817764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Monitor and enforce National Health Fund contracts.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0EE39-CD91-4B99-BA81-0009238CFA81}"/>
              </a:ext>
            </a:extLst>
          </p:cNvPr>
          <p:cNvSpPr txBox="1"/>
          <p:nvPr/>
        </p:nvSpPr>
        <p:spPr>
          <a:xfrm>
            <a:off x="720635" y="906513"/>
            <a:ext cx="6817765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Adopt urgent procedural mechanism: decision within max. 3 days; the right of judicial appeal; enforceable orders mandating the care to be provided.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7C6DA-6A38-4ED4-9DDE-1081B9828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990DB4-637D-49BF-AD05-1B8ACF4F87EA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</p:spTree>
    <p:extLst>
      <p:ext uri="{BB962C8B-B14F-4D97-AF65-F5344CB8AC3E}">
        <p14:creationId xmlns:p14="http://schemas.microsoft.com/office/powerpoint/2010/main" val="243009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A6D27-63FE-4A0C-BC2C-9063EC94B9E8}"/>
              </a:ext>
            </a:extLst>
          </p:cNvPr>
          <p:cNvSpPr/>
          <p:nvPr/>
        </p:nvSpPr>
        <p:spPr>
          <a:xfrm>
            <a:off x="0" y="218429"/>
            <a:ext cx="3176337" cy="559337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RECOMMENDATIONS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D908-F324-4D48-AAD0-172907376C33}"/>
              </a:ext>
            </a:extLst>
          </p:cNvPr>
          <p:cNvSpPr txBox="1"/>
          <p:nvPr/>
        </p:nvSpPr>
        <p:spPr>
          <a:xfrm>
            <a:off x="691834" y="3833504"/>
            <a:ext cx="6817764" cy="1200329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Introduce targeted measures to ensure that the needs of adolescents seeking legal abortion are met and that they are treated with respect and due consideration for their vulnerability.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FFDC91-9186-4243-832D-CC55A1FFA63D}"/>
              </a:ext>
            </a:extLst>
          </p:cNvPr>
          <p:cNvCxnSpPr>
            <a:cxnSpLocks/>
          </p:cNvCxnSpPr>
          <p:nvPr/>
        </p:nvCxnSpPr>
        <p:spPr>
          <a:xfrm>
            <a:off x="3737095" y="247733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50EE39-CD91-4B99-BA81-0009238CFA81}"/>
              </a:ext>
            </a:extLst>
          </p:cNvPr>
          <p:cNvSpPr txBox="1"/>
          <p:nvPr/>
        </p:nvSpPr>
        <p:spPr>
          <a:xfrm>
            <a:off x="691834" y="3039353"/>
            <a:ext cx="6817765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Adopt effective measures to enhance protection of patient data confidentiality.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7C6DA-6A38-4ED4-9DDE-1081B9828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990DB4-637D-49BF-AD05-1B8ACF4F87EA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44D46-2483-486D-A118-D686223A0A43}"/>
              </a:ext>
            </a:extLst>
          </p:cNvPr>
          <p:cNvSpPr txBox="1"/>
          <p:nvPr/>
        </p:nvSpPr>
        <p:spPr>
          <a:xfrm>
            <a:off x="691834" y="1968203"/>
            <a:ext cx="6817764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Guarantee that full and reliable information is provided to women and adolescent girls enabling them to make informed decisions about their pregnancy.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0EE39-CD91-4B99-BA81-0009238CFA81}"/>
              </a:ext>
            </a:extLst>
          </p:cNvPr>
          <p:cNvSpPr txBox="1"/>
          <p:nvPr/>
        </p:nvSpPr>
        <p:spPr>
          <a:xfrm>
            <a:off x="691835" y="915607"/>
            <a:ext cx="6817765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Adopt effective measures to guarantee women access to reliable information on the conditions and procedures for their access to legal abortion care.</a:t>
            </a:r>
          </a:p>
        </p:txBody>
      </p:sp>
    </p:spTree>
    <p:extLst>
      <p:ext uri="{BB962C8B-B14F-4D97-AF65-F5344CB8AC3E}">
        <p14:creationId xmlns:p14="http://schemas.microsoft.com/office/powerpoint/2010/main" val="407642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" y="218430"/>
            <a:ext cx="2570016" cy="536644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CONTEXT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8871" y="998605"/>
            <a:ext cx="6263298" cy="1754326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Three cases against Poland before ECHR on access to legal abortion:</a:t>
            </a:r>
          </a:p>
          <a:p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FFFFFF"/>
                </a:solidFill>
                <a:latin typeface="Arial"/>
                <a:cs typeface="Arial"/>
              </a:rPr>
              <a:t>Tysiąc</a:t>
            </a: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 v. Poland (2007)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R.R. v. Poland 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FFFF"/>
                </a:solidFill>
                <a:latin typeface="Arial"/>
                <a:cs typeface="Arial"/>
              </a:rPr>
              <a:t>P. and S. v. Poland (2013)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871" y="2996462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Distinct but also overlapping issues regarding access to legal abortion.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27201" y="23553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FD42EF-18C5-48AB-B631-B8B269BFE1C9}"/>
              </a:ext>
            </a:extLst>
          </p:cNvPr>
          <p:cNvSpPr txBox="1"/>
          <p:nvPr/>
        </p:nvSpPr>
        <p:spPr>
          <a:xfrm>
            <a:off x="868871" y="3910635"/>
            <a:ext cx="6263298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Each case requires specific implementation measures.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41220-4E1A-4D49-8491-1EAE9C09F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9C930A-7017-46F9-B24C-06782A461A63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</p:spTree>
    <p:extLst>
      <p:ext uri="{BB962C8B-B14F-4D97-AF65-F5344CB8AC3E}">
        <p14:creationId xmlns:p14="http://schemas.microsoft.com/office/powerpoint/2010/main" val="416364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97C0AE-B2D2-41D2-8E16-8CB0BEB7A36B}"/>
              </a:ext>
            </a:extLst>
          </p:cNvPr>
          <p:cNvSpPr txBox="1"/>
          <p:nvPr/>
        </p:nvSpPr>
        <p:spPr>
          <a:xfrm>
            <a:off x="3308465" y="235566"/>
            <a:ext cx="5835535" cy="4955203"/>
          </a:xfrm>
          <a:prstGeom prst="rect">
            <a:avLst/>
          </a:prstGeom>
          <a:solidFill>
            <a:srgbClr val="4D85C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Ms. </a:t>
            </a:r>
            <a:r>
              <a:rPr lang="en-US" sz="1900" b="1" dirty="0" err="1">
                <a:solidFill>
                  <a:srgbClr val="FFFFFF"/>
                </a:solidFill>
                <a:latin typeface="Arial"/>
                <a:cs typeface="Arial"/>
              </a:rPr>
              <a:t>Tysiąc’s</a:t>
            </a:r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 continued pregnancy posed a serious risk to her eyesight and health.  </a:t>
            </a:r>
          </a:p>
          <a:p>
            <a:pPr algn="ctr"/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She was repeatedly denied medical certificate attesting to her entitlement to a legal abortion. 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No procedures were available to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review the doctor’s decision and to provide Ms.</a:t>
            </a:r>
          </a:p>
          <a:p>
            <a:pPr algn="ctr"/>
            <a:r>
              <a:rPr lang="en-US" sz="1900" b="1" dirty="0" err="1">
                <a:solidFill>
                  <a:srgbClr val="FFFFFF"/>
                </a:solidFill>
                <a:latin typeface="Arial"/>
                <a:cs typeface="Arial"/>
              </a:rPr>
              <a:t>Tysiąc</a:t>
            </a:r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 with a timely abortion. </a:t>
            </a:r>
          </a:p>
          <a:p>
            <a:pPr algn="ctr"/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She had no option but to carry her pregnancy to term.</a:t>
            </a:r>
          </a:p>
          <a:p>
            <a:pPr algn="ctr"/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After the delivery her eyesight seriously deteriorated.    </a:t>
            </a:r>
          </a:p>
          <a:p>
            <a:pPr algn="ctr"/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00FBF-8ED0-4348-8171-A24D7E3D549F}"/>
              </a:ext>
            </a:extLst>
          </p:cNvPr>
          <p:cNvSpPr/>
          <p:nvPr/>
        </p:nvSpPr>
        <p:spPr>
          <a:xfrm>
            <a:off x="0" y="235566"/>
            <a:ext cx="3308465" cy="528004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TYSIAC v. POLAND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E098C-115A-4BD9-B0E1-482A4D2A6C75}"/>
              </a:ext>
            </a:extLst>
          </p:cNvPr>
          <p:cNvSpPr txBox="1"/>
          <p:nvPr/>
        </p:nvSpPr>
        <p:spPr>
          <a:xfrm>
            <a:off x="424744" y="1765720"/>
            <a:ext cx="2595374" cy="1538883"/>
          </a:xfrm>
          <a:prstGeom prst="rect">
            <a:avLst/>
          </a:prstGeom>
          <a:solidFill>
            <a:srgbClr val="4D85C5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FACTS</a:t>
            </a:r>
          </a:p>
          <a:p>
            <a:pPr algn="ct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560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218430"/>
            <a:ext cx="3884480" cy="536644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THE COURT’S JUDGMENT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1141" y="1176480"/>
            <a:ext cx="6654859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Lack of an effective procedure to challenge and resolve disagreements with and between doctors concerning the right to legal abortion on medical grounds.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27201" y="23553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62979AB-B666-479C-81E2-70AD64FA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E15483-94AF-4AE9-A05A-935D8DBCDD11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141" y="2436196"/>
            <a:ext cx="6654860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Legal prohibition on abortion can have a chilling effect on providers.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141" y="3395347"/>
            <a:ext cx="6654860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Once the legislature decides to allow abortion, it must not structure its legal framework in a way which would limit real possibilities to obtain it.</a:t>
            </a:r>
          </a:p>
        </p:txBody>
      </p:sp>
    </p:spTree>
    <p:extLst>
      <p:ext uri="{BB962C8B-B14F-4D97-AF65-F5344CB8AC3E}">
        <p14:creationId xmlns:p14="http://schemas.microsoft.com/office/powerpoint/2010/main" val="240063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97C0AE-B2D2-41D2-8E16-8CB0BEB7A36B}"/>
              </a:ext>
            </a:extLst>
          </p:cNvPr>
          <p:cNvSpPr txBox="1"/>
          <p:nvPr/>
        </p:nvSpPr>
        <p:spPr>
          <a:xfrm>
            <a:off x="3308465" y="235566"/>
            <a:ext cx="5835535" cy="5047536"/>
          </a:xfrm>
          <a:prstGeom prst="rect">
            <a:avLst/>
          </a:prstGeom>
          <a:solidFill>
            <a:srgbClr val="4D85C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In the 18</a:t>
            </a:r>
            <a:r>
              <a:rPr lang="en-US" sz="2000" b="1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 week of R.R.’s pregnancy, an ultrasound detected a potential fetal anomaly. </a:t>
            </a:r>
          </a:p>
          <a:p>
            <a:pPr algn="ctr"/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She was repeatedly denied diagnostic tests preventing her from being able to legally obtain an abortion on indication of risk of severe fetal impairment. 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 R.R. eventually had the tests performed but received the results in the 25</a:t>
            </a:r>
            <a:r>
              <a:rPr lang="en-US" sz="1900" b="1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 week. </a:t>
            </a:r>
          </a:p>
          <a:p>
            <a:pPr algn="ctr"/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She then requested an abortion but was informed that the time frame for a legal abortion had passed.  </a:t>
            </a:r>
          </a:p>
          <a:p>
            <a:pPr algn="ctr"/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00FBF-8ED0-4348-8171-A24D7E3D549F}"/>
              </a:ext>
            </a:extLst>
          </p:cNvPr>
          <p:cNvSpPr/>
          <p:nvPr/>
        </p:nvSpPr>
        <p:spPr>
          <a:xfrm>
            <a:off x="0" y="235566"/>
            <a:ext cx="3308465" cy="528004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R.R. v. POLAND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E098C-115A-4BD9-B0E1-482A4D2A6C75}"/>
              </a:ext>
            </a:extLst>
          </p:cNvPr>
          <p:cNvSpPr txBox="1"/>
          <p:nvPr/>
        </p:nvSpPr>
        <p:spPr>
          <a:xfrm>
            <a:off x="424744" y="1765720"/>
            <a:ext cx="2595374" cy="1538883"/>
          </a:xfrm>
          <a:prstGeom prst="rect">
            <a:avLst/>
          </a:prstGeom>
          <a:solidFill>
            <a:srgbClr val="4D85C5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FACTS</a:t>
            </a:r>
          </a:p>
          <a:p>
            <a:pPr algn="ct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38772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218430"/>
            <a:ext cx="3884480" cy="536644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THE COURT’S JUDGMENT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1141" y="1176480"/>
            <a:ext cx="6654859" cy="1200329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Absence of effective frameworks to guarantee that relevant, full and reliable information is available to women enabling them to make informed decisions about their pregnancy. 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27201" y="23553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62979AB-B666-479C-81E2-70AD64FA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E15483-94AF-4AE9-A05A-935D8DBCDD11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1139" y="2584244"/>
            <a:ext cx="6654859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“Striking discordance” between the right to abortion and women’s inability to access legal abortion care in practice.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140" y="3438011"/>
            <a:ext cx="6654859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Failure to ensure that access to legal reproductive health services is not jeopardized by medical professionals’ conscience-based refusals of care.</a:t>
            </a:r>
          </a:p>
        </p:txBody>
      </p:sp>
    </p:spTree>
    <p:extLst>
      <p:ext uri="{BB962C8B-B14F-4D97-AF65-F5344CB8AC3E}">
        <p14:creationId xmlns:p14="http://schemas.microsoft.com/office/powerpoint/2010/main" val="150277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97C0AE-B2D2-41D2-8E16-8CB0BEB7A36B}"/>
              </a:ext>
            </a:extLst>
          </p:cNvPr>
          <p:cNvSpPr txBox="1"/>
          <p:nvPr/>
        </p:nvSpPr>
        <p:spPr>
          <a:xfrm>
            <a:off x="3308465" y="235566"/>
            <a:ext cx="5835534" cy="5016758"/>
          </a:xfrm>
          <a:prstGeom prst="rect">
            <a:avLst/>
          </a:prstGeom>
          <a:solidFill>
            <a:srgbClr val="4D85C5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A 14-year old girl became pregnant after sexual assault.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She had a prosecutor’s certificate entitling her to a legal abortion.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But she faced misinformation, procrastination, refusals of care, arbitrary requirements for medical certificates, breaches of medical confidentiality, harassment and pressure.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She was placed in a juvenile center following a court order.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In the end she obtained an abortion 500 km from her home.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00FBF-8ED0-4348-8171-A24D7E3D549F}"/>
              </a:ext>
            </a:extLst>
          </p:cNvPr>
          <p:cNvSpPr/>
          <p:nvPr/>
        </p:nvSpPr>
        <p:spPr>
          <a:xfrm>
            <a:off x="0" y="235566"/>
            <a:ext cx="3308465" cy="528004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P. and S. v. POLAND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E098C-115A-4BD9-B0E1-482A4D2A6C75}"/>
              </a:ext>
            </a:extLst>
          </p:cNvPr>
          <p:cNvSpPr txBox="1"/>
          <p:nvPr/>
        </p:nvSpPr>
        <p:spPr>
          <a:xfrm>
            <a:off x="424744" y="1765720"/>
            <a:ext cx="2595374" cy="1538883"/>
          </a:xfrm>
          <a:prstGeom prst="rect">
            <a:avLst/>
          </a:prstGeom>
          <a:solidFill>
            <a:srgbClr val="4D85C5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FACTS</a:t>
            </a:r>
          </a:p>
          <a:p>
            <a:pPr algn="ct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2494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218430"/>
            <a:ext cx="3884480" cy="536644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THE COURT’S JUDGMENT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1142" y="953199"/>
            <a:ext cx="6539659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Failure to create legal framework enabling exercise of the right to legal abortion.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27201" y="23553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62979AB-B666-479C-81E2-70AD64FA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E15483-94AF-4AE9-A05A-935D8DBCDD11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143" y="3837831"/>
            <a:ext cx="6539658" cy="923330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Failure to ensure that access to legal reproductive health services is not jeopardized by medical professionals’ conscience-based refusals of care.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138" y="2493309"/>
            <a:ext cx="6539662" cy="1200329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enforcement policies and procedures for holding health facilities and professionals accountable for failures to comply with legal obligations to provide legal abortion care. 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FE077-F693-4A7F-9D39-52194F99A5AB}"/>
              </a:ext>
            </a:extLst>
          </p:cNvPr>
          <p:cNvSpPr txBox="1"/>
          <p:nvPr/>
        </p:nvSpPr>
        <p:spPr>
          <a:xfrm>
            <a:off x="941142" y="1702786"/>
            <a:ext cx="653965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Applicant’s right to legal abortion care had been established by a prosecutor’s certificate.</a:t>
            </a:r>
          </a:p>
        </p:txBody>
      </p:sp>
    </p:spTree>
    <p:extLst>
      <p:ext uri="{BB962C8B-B14F-4D97-AF65-F5344CB8AC3E}">
        <p14:creationId xmlns:p14="http://schemas.microsoft.com/office/powerpoint/2010/main" val="352725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18429"/>
            <a:ext cx="5548745" cy="691709"/>
          </a:xfrm>
          <a:prstGeom prst="rect">
            <a:avLst/>
          </a:prstGeom>
          <a:solidFill>
            <a:srgbClr val="7263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/>
                <a:cs typeface="Arial"/>
              </a:rPr>
              <a:t>POLAND’S ACTION PLAN AND REPORTS</a:t>
            </a:r>
          </a:p>
          <a:p>
            <a:pPr eaLnBrk="1" hangingPunct="1">
              <a:defRPr/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3887" y="1929476"/>
            <a:ext cx="6263298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Complaint procedure under the Patient Rights Act.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3887" y="1099375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Existing framework for accountability for medical professionals and health care institutions.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3887" y="2482578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Clarification procedures for breach of National Health Fund contracts.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770347" y="248782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000782-1B51-4391-A8B7-228AD72302F7}"/>
              </a:ext>
            </a:extLst>
          </p:cNvPr>
          <p:cNvSpPr txBox="1"/>
          <p:nvPr/>
        </p:nvSpPr>
        <p:spPr>
          <a:xfrm>
            <a:off x="753887" y="3308984"/>
            <a:ext cx="6263298" cy="646331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Existing provisions on doctors’ and health institutions’ legal duty to provide information to patients.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98E89-6EC5-47E8-92E3-FA05009851C6}"/>
              </a:ext>
            </a:extLst>
          </p:cNvPr>
          <p:cNvSpPr txBox="1"/>
          <p:nvPr/>
        </p:nvSpPr>
        <p:spPr>
          <a:xfrm>
            <a:off x="753887" y="4139085"/>
            <a:ext cx="6263298" cy="369332"/>
          </a:xfrm>
          <a:prstGeom prst="rect">
            <a:avLst/>
          </a:prstGeom>
          <a:solidFill>
            <a:srgbClr val="4D85C5"/>
          </a:solidFill>
          <a:ln>
            <a:solidFill>
              <a:srgbClr val="7263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Existing provisions on medical confidentiality.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955DCF-E207-4122-9AC3-50D61E79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92" y="131760"/>
            <a:ext cx="524911" cy="6059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8FCB2E-86DC-49AC-A8FD-575FBC1404C6}"/>
              </a:ext>
            </a:extLst>
          </p:cNvPr>
          <p:cNvSpPr/>
          <p:nvPr/>
        </p:nvSpPr>
        <p:spPr>
          <a:xfrm>
            <a:off x="8170657" y="737755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75000"/>
                  </a:schemeClr>
                </a:solidFill>
              </a:rPr>
              <a:t>www.federa.org.pl</a:t>
            </a:r>
          </a:p>
        </p:txBody>
      </p:sp>
    </p:spTree>
    <p:extLst>
      <p:ext uri="{BB962C8B-B14F-4D97-AF65-F5344CB8AC3E}">
        <p14:creationId xmlns:p14="http://schemas.microsoft.com/office/powerpoint/2010/main" val="1817493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owerPoint Template.ppt [Read-Only] [Compatibility Mode]" id="{A553C53C-5A8E-49CF-83A2-725E0AC20F45}" vid="{9631F8C3-4865-48B4-8339-1C3447510A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A11E3E3A4354FA938446845BBF733" ma:contentTypeVersion="12" ma:contentTypeDescription="Create a new document." ma:contentTypeScope="" ma:versionID="b4031599f0ff5bdc07cbb4ba44ae3ca5">
  <xsd:schema xmlns:xsd="http://www.w3.org/2001/XMLSchema" xmlns:xs="http://www.w3.org/2001/XMLSchema" xmlns:p="http://schemas.microsoft.com/office/2006/metadata/properties" xmlns:ns2="60c11fa4-ff9b-492c-bc5b-65b6c8eeded4" xmlns:ns3="d8159c9e-9fad-49a3-a5ae-2b6725e7a0d2" targetNamespace="http://schemas.microsoft.com/office/2006/metadata/properties" ma:root="true" ma:fieldsID="60b5c34777b5915a716f9e6216f17877" ns2:_="" ns3:_="">
    <xsd:import namespace="60c11fa4-ff9b-492c-bc5b-65b6c8eeded4"/>
    <xsd:import namespace="d8159c9e-9fad-49a3-a5ae-2b6725e7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1fa4-ff9b-492c-bc5b-65b6c8eed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59c9e-9fad-49a3-a5ae-2b6725e7a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AFD7A0-0C8B-42C5-BDF9-965CB5E0799B}">
  <ds:schemaRefs>
    <ds:schemaRef ds:uri="http://purl.org/dc/terms/"/>
    <ds:schemaRef ds:uri="60c11fa4-ff9b-492c-bc5b-65b6c8eeded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8159c9e-9fad-49a3-a5ae-2b6725e7a0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7F45F4-235A-458C-9A15-5657D2982DF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5BFEE49-6B8B-4528-93D9-299C136E7B1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BF16C88-27B7-4881-9E08-B13856F590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1213</Words>
  <Application>Microsoft Office PowerPoint</Application>
  <PresentationFormat>Affichage à l'écran (16:9)</PresentationFormat>
  <Paragraphs>162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Arial </vt:lpstr>
      <vt:lpstr>Calibri</vt:lpstr>
      <vt:lpstr>Office Theme</vt:lpstr>
      <vt:lpstr>Implementation of Tysiąc, R.R. &amp; P. and S. v. Poland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agnes ciccarone</cp:lastModifiedBy>
  <cp:revision>221</cp:revision>
  <cp:lastPrinted>2020-02-20T08:09:51Z</cp:lastPrinted>
  <dcterms:created xsi:type="dcterms:W3CDTF">2010-04-12T23:12:02Z</dcterms:created>
  <dcterms:modified xsi:type="dcterms:W3CDTF">2020-02-20T08:10:23Z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0x010100179A11E3E3A4354FA938446845BBF733</vt:lpwstr>
  </property>
  <property fmtid="{D5CDD505-2E9C-101B-9397-08002B2CF9AE}" pid="3" name="_dlc_DocId">
    <vt:lpwstr>HNMRWR36R7N3-354-1</vt:lpwstr>
  </property>
  <property fmtid="{D5CDD505-2E9C-101B-9397-08002B2CF9AE}" pid="4" name="_dlc_DocIdItemGuid">
    <vt:lpwstr>17611f2e-bf7c-4dc5-bf62-e4890bb9ab16</vt:lpwstr>
  </property>
  <property fmtid="{D5CDD505-2E9C-101B-9397-08002B2CF9AE}" pid="5" name="_dlc_DocIdUrl">
    <vt:lpwstr>https://intranet.reprorights.org/_layouts/15/DocIdRedir.aspx?ID=HNMRWR36R7N3-354-1, HNMRWR36R7N3-354-1</vt:lpwstr>
  </property>
  <property fmtid="{D5CDD505-2E9C-101B-9397-08002B2CF9AE}" pid="6" name="Calendar Year">
    <vt:lpwstr>2015</vt:lpwstr>
  </property>
  <property fmtid="{D5CDD505-2E9C-101B-9397-08002B2CF9AE}" pid="7" name="Topic">
    <vt:lpwstr>N/A</vt:lpwstr>
  </property>
  <property fmtid="{D5CDD505-2E9C-101B-9397-08002B2CF9AE}" pid="8" name="Language">
    <vt:lpwstr>English</vt:lpwstr>
  </property>
  <property fmtid="{D5CDD505-2E9C-101B-9397-08002B2CF9AE}" pid="9" name="Grouping Name">
    <vt:lpwstr>Presentations</vt:lpwstr>
  </property>
  <property fmtid="{D5CDD505-2E9C-101B-9397-08002B2CF9AE}" pid="10" name="Country">
    <vt:lpwstr>Global/All Regions</vt:lpwstr>
  </property>
  <property fmtid="{D5CDD505-2E9C-101B-9397-08002B2CF9AE}" pid="11" name="Document Type">
    <vt:lpwstr>Presentation</vt:lpwstr>
  </property>
</Properties>
</file>