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8" r:id="rId4"/>
    <p:sldId id="273" r:id="rId5"/>
    <p:sldId id="271" r:id="rId6"/>
    <p:sldId id="263" r:id="rId7"/>
    <p:sldId id="258" r:id="rId8"/>
    <p:sldId id="259" r:id="rId9"/>
    <p:sldId id="264" r:id="rId10"/>
    <p:sldId id="260" r:id="rId11"/>
    <p:sldId id="265" r:id="rId12"/>
    <p:sldId id="267" r:id="rId13"/>
    <p:sldId id="269" r:id="rId14"/>
    <p:sldId id="261" r:id="rId15"/>
    <p:sldId id="266" r:id="rId16"/>
    <p:sldId id="262"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61" autoAdjust="0"/>
  </p:normalViewPr>
  <p:slideViewPr>
    <p:cSldViewPr>
      <p:cViewPr varScale="1">
        <p:scale>
          <a:sx n="67" d="100"/>
          <a:sy n="67" d="100"/>
        </p:scale>
        <p:origin x="190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7F3B3-3CDB-4E17-9844-72627FF75282}" type="datetimeFigureOut">
              <a:rPr lang="hr-HR" smtClean="0"/>
              <a:t>12.9.2022.</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6F13FF-E3C7-4B88-A693-9525BC3BAC52}" type="slidenum">
              <a:rPr lang="hr-HR" smtClean="0"/>
              <a:t>‹#›</a:t>
            </a:fld>
            <a:endParaRPr lang="hr-HR"/>
          </a:p>
        </p:txBody>
      </p:sp>
    </p:spTree>
    <p:extLst>
      <p:ext uri="{BB962C8B-B14F-4D97-AF65-F5344CB8AC3E}">
        <p14:creationId xmlns:p14="http://schemas.microsoft.com/office/powerpoint/2010/main" val="180773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9E6F13FF-E3C7-4B88-A693-9525BC3BAC52}" type="slidenum">
              <a:rPr lang="hr-HR" smtClean="0"/>
              <a:t>2</a:t>
            </a:fld>
            <a:endParaRPr lang="hr-HR" dirty="0"/>
          </a:p>
        </p:txBody>
      </p:sp>
    </p:spTree>
    <p:extLst>
      <p:ext uri="{BB962C8B-B14F-4D97-AF65-F5344CB8AC3E}">
        <p14:creationId xmlns:p14="http://schemas.microsoft.com/office/powerpoint/2010/main" val="1076838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6F13FF-E3C7-4B88-A693-9525BC3BAC52}" type="slidenum">
              <a:rPr lang="hr-HR" smtClean="0"/>
              <a:t>6</a:t>
            </a:fld>
            <a:endParaRPr lang="hr-HR"/>
          </a:p>
        </p:txBody>
      </p:sp>
    </p:spTree>
    <p:extLst>
      <p:ext uri="{BB962C8B-B14F-4D97-AF65-F5344CB8AC3E}">
        <p14:creationId xmlns:p14="http://schemas.microsoft.com/office/powerpoint/2010/main" val="331678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6F13FF-E3C7-4B88-A693-9525BC3BAC52}" type="slidenum">
              <a:rPr lang="hr-HR" smtClean="0"/>
              <a:t>7</a:t>
            </a:fld>
            <a:endParaRPr lang="hr-HR"/>
          </a:p>
        </p:txBody>
      </p:sp>
    </p:spTree>
    <p:extLst>
      <p:ext uri="{BB962C8B-B14F-4D97-AF65-F5344CB8AC3E}">
        <p14:creationId xmlns:p14="http://schemas.microsoft.com/office/powerpoint/2010/main" val="194356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6F13FF-E3C7-4B88-A693-9525BC3BAC52}" type="slidenum">
              <a:rPr lang="hr-HR" smtClean="0"/>
              <a:t>8</a:t>
            </a:fld>
            <a:endParaRPr lang="hr-HR"/>
          </a:p>
        </p:txBody>
      </p:sp>
    </p:spTree>
    <p:extLst>
      <p:ext uri="{BB962C8B-B14F-4D97-AF65-F5344CB8AC3E}">
        <p14:creationId xmlns:p14="http://schemas.microsoft.com/office/powerpoint/2010/main" val="2590665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6F13FF-E3C7-4B88-A693-9525BC3BAC52}" type="slidenum">
              <a:rPr lang="hr-HR" smtClean="0"/>
              <a:t>10</a:t>
            </a:fld>
            <a:endParaRPr lang="hr-HR"/>
          </a:p>
        </p:txBody>
      </p:sp>
    </p:spTree>
    <p:extLst>
      <p:ext uri="{BB962C8B-B14F-4D97-AF65-F5344CB8AC3E}">
        <p14:creationId xmlns:p14="http://schemas.microsoft.com/office/powerpoint/2010/main" val="2446533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6F13FF-E3C7-4B88-A693-9525BC3BAC52}" type="slidenum">
              <a:rPr lang="hr-HR" smtClean="0"/>
              <a:t>17</a:t>
            </a:fld>
            <a:endParaRPr lang="hr-HR"/>
          </a:p>
        </p:txBody>
      </p:sp>
    </p:spTree>
    <p:extLst>
      <p:ext uri="{BB962C8B-B14F-4D97-AF65-F5344CB8AC3E}">
        <p14:creationId xmlns:p14="http://schemas.microsoft.com/office/powerpoint/2010/main" val="3930380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23345E-850C-42FA-8D3F-598D5CD7F16B}" type="datetimeFigureOut">
              <a:rPr lang="hr-HR" smtClean="0"/>
              <a:pPr/>
              <a:t>12.9.2022.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54E905-AD73-4511-9644-6743760119DB}" type="slidenum">
              <a:rPr lang="hr-HR" smtClean="0"/>
              <a:pPr/>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99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3345E-850C-42FA-8D3F-598D5CD7F16B}" type="datetimeFigureOut">
              <a:rPr lang="hr-HR" smtClean="0"/>
              <a:pPr/>
              <a:t>12.9.2022.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63726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3345E-850C-42FA-8D3F-598D5CD7F16B}" type="datetimeFigureOut">
              <a:rPr lang="hr-HR" smtClean="0"/>
              <a:pPr/>
              <a:t>12.9.2022.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176798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3345E-850C-42FA-8D3F-598D5CD7F16B}" type="datetimeFigureOut">
              <a:rPr lang="hr-HR" smtClean="0"/>
              <a:pPr/>
              <a:t>12.9.2022.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319953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23345E-850C-42FA-8D3F-598D5CD7F16B}" type="datetimeFigureOut">
              <a:rPr lang="hr-HR" smtClean="0"/>
              <a:pPr/>
              <a:t>12.9.2022.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F54E905-AD73-4511-9644-6743760119DB}" type="slidenum">
              <a:rPr lang="hr-HR" smtClean="0"/>
              <a:pPr/>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29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23345E-850C-42FA-8D3F-598D5CD7F16B}" type="datetimeFigureOut">
              <a:rPr lang="hr-HR" smtClean="0"/>
              <a:pPr/>
              <a:t>12.9.2022.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270502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23345E-850C-42FA-8D3F-598D5CD7F16B}" type="datetimeFigureOut">
              <a:rPr lang="hr-HR" smtClean="0"/>
              <a:pPr/>
              <a:t>12.9.2022.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301444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23345E-850C-42FA-8D3F-598D5CD7F16B}" type="datetimeFigureOut">
              <a:rPr lang="hr-HR" smtClean="0"/>
              <a:pPr/>
              <a:t>12.9.2022.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307299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23345E-850C-42FA-8D3F-598D5CD7F16B}" type="datetimeFigureOut">
              <a:rPr lang="hr-HR" smtClean="0"/>
              <a:pPr/>
              <a:t>12.9.2022.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418389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823345E-850C-42FA-8D3F-598D5CD7F16B}" type="datetimeFigureOut">
              <a:rPr lang="hr-HR" smtClean="0"/>
              <a:pPr/>
              <a:t>12.9.2022.</a:t>
            </a:fld>
            <a:endParaRPr lang="hr-H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F54E905-AD73-4511-9644-6743760119DB}" type="slidenum">
              <a:rPr lang="hr-HR" smtClean="0"/>
              <a:pPr/>
              <a:t>‹#›</a:t>
            </a:fld>
            <a:endParaRPr lang="hr-HR"/>
          </a:p>
        </p:txBody>
      </p:sp>
    </p:spTree>
    <p:extLst>
      <p:ext uri="{BB962C8B-B14F-4D97-AF65-F5344CB8AC3E}">
        <p14:creationId xmlns:p14="http://schemas.microsoft.com/office/powerpoint/2010/main" val="27570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23345E-850C-42FA-8D3F-598D5CD7F16B}" type="datetimeFigureOut">
              <a:rPr lang="hr-HR" smtClean="0"/>
              <a:pPr/>
              <a:t>12.9.2022.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F54E905-AD73-4511-9644-6743760119DB}" type="slidenum">
              <a:rPr lang="hr-HR" smtClean="0"/>
              <a:pPr/>
              <a:t>‹#›</a:t>
            </a:fld>
            <a:endParaRPr lang="hr-HR"/>
          </a:p>
        </p:txBody>
      </p:sp>
    </p:spTree>
    <p:extLst>
      <p:ext uri="{BB962C8B-B14F-4D97-AF65-F5344CB8AC3E}">
        <p14:creationId xmlns:p14="http://schemas.microsoft.com/office/powerpoint/2010/main" val="154555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823345E-850C-42FA-8D3F-598D5CD7F16B}" type="datetimeFigureOut">
              <a:rPr lang="hr-HR" smtClean="0"/>
              <a:pPr/>
              <a:t>12.9.2022.</a:t>
            </a:fld>
            <a:endParaRPr lang="hr-H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F54E905-AD73-4511-9644-6743760119DB}" type="slidenum">
              <a:rPr lang="hr-HR" smtClean="0"/>
              <a:pPr/>
              <a:t>‹#›</a:t>
            </a:fld>
            <a:endParaRPr lang="hr-H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54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udoc.echr.coe.int/e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hudoc.exec.coe.int/e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alkaninsight.com/2018/10/01/poor-cooperation-leaves-balkan-war-crime-suspects-at-large-09-26-201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hudoc.echr.coe.int/e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6417104-D4C1-4710-9982-2154A7F484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5499" y="4550229"/>
            <a:ext cx="8181805" cy="1057655"/>
          </a:xfrm>
        </p:spPr>
        <p:txBody>
          <a:bodyPr>
            <a:normAutofit/>
          </a:bodyPr>
          <a:lstStyle/>
          <a:p>
            <a:r>
              <a:rPr lang="en-US" sz="3600" b="1" i="1">
                <a:latin typeface="Arial Narrow" panose="020B0606020202030204" pitchFamily="34" charset="0"/>
              </a:rPr>
              <a:t>Sken</a:t>
            </a:r>
            <a:r>
              <a:rPr lang="hr-HR" sz="3600" b="1" i="1">
                <a:latin typeface="Arial Narrow" panose="020B0606020202030204" pitchFamily="34" charset="0"/>
              </a:rPr>
              <a:t>dž</a:t>
            </a:r>
            <a:r>
              <a:rPr lang="en-US" sz="3600" b="1" i="1">
                <a:latin typeface="Arial Narrow" panose="020B0606020202030204" pitchFamily="34" charset="0"/>
              </a:rPr>
              <a:t>i</a:t>
            </a:r>
            <a:r>
              <a:rPr lang="hr-HR" sz="3600" b="1" i="1">
                <a:latin typeface="Arial Narrow" panose="020B0606020202030204" pitchFamily="34" charset="0"/>
              </a:rPr>
              <a:t>ć</a:t>
            </a:r>
            <a:r>
              <a:rPr lang="en-US" sz="3600" b="1" i="1">
                <a:latin typeface="Arial Narrow" panose="020B0606020202030204" pitchFamily="34" charset="0"/>
              </a:rPr>
              <a:t> and Krznari</a:t>
            </a:r>
            <a:r>
              <a:rPr lang="hr-HR" sz="3600" b="1" i="1">
                <a:latin typeface="Arial Narrow" panose="020B0606020202030204" pitchFamily="34" charset="0"/>
              </a:rPr>
              <a:t>ć</a:t>
            </a:r>
            <a:r>
              <a:rPr lang="en-US" sz="3600" b="1" i="1">
                <a:latin typeface="Arial Narrow" panose="020B0606020202030204" pitchFamily="34" charset="0"/>
              </a:rPr>
              <a:t> group of cases</a:t>
            </a:r>
            <a:br>
              <a:rPr lang="en-US" sz="3600" b="1" i="1">
                <a:latin typeface="Arial Narrow" panose="020B0606020202030204" pitchFamily="34" charset="0"/>
              </a:rPr>
            </a:br>
            <a:r>
              <a:rPr lang="en-US" sz="3600" b="1">
                <a:latin typeface="Arial Narrow" panose="020B0606020202030204" pitchFamily="34" charset="0"/>
              </a:rPr>
              <a:t>A</a:t>
            </a:r>
            <a:r>
              <a:rPr lang="hr-HR" sz="3600" b="1">
                <a:latin typeface="Arial Narrow" panose="020B0606020202030204" pitchFamily="34" charset="0"/>
              </a:rPr>
              <a:t>pplication no.: 16212/08</a:t>
            </a:r>
            <a:endParaRPr lang="hr-HR" sz="3600">
              <a:latin typeface="Arial Narrow" panose="020B0606020202030204" pitchFamily="34" charset="0"/>
            </a:endParaRPr>
          </a:p>
        </p:txBody>
      </p:sp>
      <p:sp>
        <p:nvSpPr>
          <p:cNvPr id="3" name="Subtitle 2"/>
          <p:cNvSpPr>
            <a:spLocks noGrp="1"/>
          </p:cNvSpPr>
          <p:nvPr>
            <p:ph type="subTitle" idx="1"/>
          </p:nvPr>
        </p:nvSpPr>
        <p:spPr>
          <a:xfrm>
            <a:off x="475499" y="5727515"/>
            <a:ext cx="8193826" cy="515477"/>
          </a:xfrm>
        </p:spPr>
        <p:txBody>
          <a:bodyPr>
            <a:normAutofit/>
          </a:bodyPr>
          <a:lstStyle/>
          <a:p>
            <a:r>
              <a:rPr lang="hr-HR" sz="800">
                <a:solidFill>
                  <a:schemeClr val="tx1">
                    <a:lumMod val="85000"/>
                    <a:lumOff val="15000"/>
                  </a:schemeClr>
                </a:solidFill>
                <a:latin typeface="Arial Narrow" panose="020B0606020202030204" pitchFamily="34" charset="0"/>
              </a:rPr>
              <a:t>Human Right</a:t>
            </a:r>
            <a:r>
              <a:rPr lang="en-US" sz="800">
                <a:solidFill>
                  <a:schemeClr val="tx1">
                    <a:lumMod val="85000"/>
                    <a:lumOff val="15000"/>
                  </a:schemeClr>
                </a:solidFill>
                <a:latin typeface="Arial Narrow" panose="020B0606020202030204" pitchFamily="34" charset="0"/>
              </a:rPr>
              <a:t>s</a:t>
            </a:r>
            <a:r>
              <a:rPr lang="hr-HR" sz="800">
                <a:solidFill>
                  <a:schemeClr val="tx1">
                    <a:lumMod val="85000"/>
                    <a:lumOff val="15000"/>
                  </a:schemeClr>
                </a:solidFill>
                <a:latin typeface="Arial Narrow" panose="020B0606020202030204" pitchFamily="34" charset="0"/>
              </a:rPr>
              <a:t> House</a:t>
            </a:r>
            <a:r>
              <a:rPr lang="en-US" sz="800">
                <a:solidFill>
                  <a:schemeClr val="tx1">
                    <a:lumMod val="85000"/>
                    <a:lumOff val="15000"/>
                  </a:schemeClr>
                </a:solidFill>
                <a:latin typeface="Arial Narrow" panose="020B0606020202030204" pitchFamily="34" charset="0"/>
              </a:rPr>
              <a:t> Zagreb</a:t>
            </a:r>
            <a:endParaRPr lang="hr-HR" sz="800">
              <a:solidFill>
                <a:schemeClr val="tx1">
                  <a:lumMod val="85000"/>
                  <a:lumOff val="15000"/>
                </a:schemeClr>
              </a:solidFill>
              <a:latin typeface="Arial Narrow" panose="020B0606020202030204" pitchFamily="34" charset="0"/>
            </a:endParaRPr>
          </a:p>
          <a:p>
            <a:r>
              <a:rPr lang="hr-HR" sz="800">
                <a:solidFill>
                  <a:schemeClr val="tx1">
                    <a:lumMod val="85000"/>
                    <a:lumOff val="15000"/>
                  </a:schemeClr>
                </a:solidFill>
                <a:latin typeface="Arial Narrow" panose="020B0606020202030204" pitchFamily="34" charset="0"/>
              </a:rPr>
              <a:t>Documenta</a:t>
            </a:r>
          </a:p>
        </p:txBody>
      </p:sp>
      <p:pic>
        <p:nvPicPr>
          <p:cNvPr id="15" name="Picture 14" descr="Shape, rectangle&#10;&#10;Description automatically generated">
            <a:extLst>
              <a:ext uri="{FF2B5EF4-FFF2-40B4-BE49-F238E27FC236}">
                <a16:creationId xmlns:a16="http://schemas.microsoft.com/office/drawing/2014/main" id="{2C49953D-5D81-5C50-CE70-4BE37FAAC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592" y="1942861"/>
            <a:ext cx="3848740" cy="997173"/>
          </a:xfrm>
          <a:prstGeom prst="rect">
            <a:avLst/>
          </a:prstGeom>
        </p:spPr>
      </p:pic>
      <p:sp>
        <p:nvSpPr>
          <p:cNvPr id="22" name="Rectangle 21">
            <a:extLst>
              <a:ext uri="{FF2B5EF4-FFF2-40B4-BE49-F238E27FC236}">
                <a16:creationId xmlns:a16="http://schemas.microsoft.com/office/drawing/2014/main" id="{626F1402-2DEC-4071-84AF-350C7BF00D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7997" y="886968"/>
            <a:ext cx="48006" cy="3108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890D93E7-C400-3E97-E533-558360DCF3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8668" y="640080"/>
            <a:ext cx="3602736" cy="3602736"/>
          </a:xfrm>
          <a:prstGeom prst="rect">
            <a:avLst/>
          </a:prstGeom>
        </p:spPr>
      </p:pic>
      <p:cxnSp>
        <p:nvCxnSpPr>
          <p:cNvPr id="17" name="Straight Connector 23">
            <a:extLst>
              <a:ext uri="{FF2B5EF4-FFF2-40B4-BE49-F238E27FC236}">
                <a16:creationId xmlns:a16="http://schemas.microsoft.com/office/drawing/2014/main" id="{04733B62-1719-4677-A612-CA0AC0AD74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814" y="5618770"/>
            <a:ext cx="78867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8" name="Rectangle 25">
            <a:extLst>
              <a:ext uri="{FF2B5EF4-FFF2-40B4-BE49-F238E27FC236}">
                <a16:creationId xmlns:a16="http://schemas.microsoft.com/office/drawing/2014/main" id="{DA52A394-10F4-4AA5-90E4-634D1E919D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07BDDC51-8BB2-42BE-8EA8-39B3E9AC1E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latin typeface="Arial Narrow" panose="020B0606020202030204" pitchFamily="34" charset="0"/>
              </a:rPr>
              <a:t>War Crime Trials</a:t>
            </a:r>
          </a:p>
        </p:txBody>
      </p:sp>
      <p:sp>
        <p:nvSpPr>
          <p:cNvPr id="3" name="Content Placeholder 2"/>
          <p:cNvSpPr>
            <a:spLocks noGrp="1"/>
          </p:cNvSpPr>
          <p:nvPr>
            <p:ph idx="1"/>
          </p:nvPr>
        </p:nvSpPr>
        <p:spPr/>
        <p:txBody>
          <a:bodyPr/>
          <a:lstStyle/>
          <a:p>
            <a:r>
              <a:rPr lang="hr-HR" dirty="0">
                <a:latin typeface="Arial Narrow" panose="020B0606020202030204" pitchFamily="34" charset="0"/>
              </a:rPr>
              <a:t>Fair Trial standards: </a:t>
            </a:r>
          </a:p>
          <a:p>
            <a:r>
              <a:rPr lang="hr-HR" dirty="0">
                <a:latin typeface="Arial Narrow" panose="020B0606020202030204" pitchFamily="34" charset="0"/>
              </a:rPr>
              <a:t>Command Responsibility </a:t>
            </a:r>
            <a:r>
              <a:rPr lang="en-US" dirty="0">
                <a:latin typeface="Arial Narrow" panose="020B0606020202030204" pitchFamily="34" charset="0"/>
              </a:rPr>
              <a:t>CASE OF MILANKOVIĆ v. CROATIA</a:t>
            </a:r>
            <a:r>
              <a:rPr lang="hr-HR" dirty="0">
                <a:latin typeface="Arial Narrow" panose="020B0606020202030204" pitchFamily="34" charset="0"/>
              </a:rPr>
              <a:t> </a:t>
            </a:r>
            <a:r>
              <a:rPr lang="en-US" dirty="0">
                <a:latin typeface="Arial Narrow" panose="020B0606020202030204" pitchFamily="34" charset="0"/>
              </a:rPr>
              <a:t>(Application no. </a:t>
            </a:r>
            <a:r>
              <a:rPr lang="en-US" dirty="0">
                <a:latin typeface="Arial Narrow" panose="020B0606020202030204" pitchFamily="34" charset="0"/>
                <a:hlinkClick r:id="rId3"/>
              </a:rPr>
              <a:t>33351/20</a:t>
            </a:r>
            <a:r>
              <a:rPr lang="en-US" dirty="0">
                <a:latin typeface="Arial Narrow" panose="020B0606020202030204" pitchFamily="34" charset="0"/>
              </a:rPr>
              <a:t>)</a:t>
            </a:r>
            <a:endParaRPr lang="hr-HR" dirty="0">
              <a:latin typeface="Arial Narrow" panose="020B0606020202030204" pitchFamily="34" charset="0"/>
            </a:endParaRPr>
          </a:p>
          <a:p>
            <a:r>
              <a:rPr lang="hr-HR" i="1" dirty="0">
                <a:latin typeface="Arial Narrow" panose="020B0606020202030204" pitchFamily="34" charset="0"/>
              </a:rPr>
              <a:t>In absentia </a:t>
            </a:r>
            <a:r>
              <a:rPr lang="hr-HR" dirty="0">
                <a:latin typeface="Arial Narrow" panose="020B0606020202030204" pitchFamily="34" charset="0"/>
              </a:rPr>
              <a:t>trials</a:t>
            </a:r>
            <a:r>
              <a:rPr lang="en-US" dirty="0">
                <a:latin typeface="Arial Narrow" panose="020B0606020202030204" pitchFamily="34" charset="0"/>
              </a:rPr>
              <a:t> case of POZDER v. CROATIA (Application No. </a:t>
            </a:r>
            <a:r>
              <a:rPr lang="en-US" dirty="0">
                <a:latin typeface="Arial Narrow" panose="020B0606020202030204" pitchFamily="34" charset="0"/>
                <a:hlinkClick r:id="rId4"/>
              </a:rPr>
              <a:t>56510/15</a:t>
            </a:r>
            <a:r>
              <a:rPr lang="en-US" dirty="0">
                <a:latin typeface="Arial Narrow" panose="020B0606020202030204" pitchFamily="34" charset="0"/>
              </a:rPr>
              <a:t>) [Group  </a:t>
            </a:r>
            <a:r>
              <a:rPr lang="en-US" dirty="0" err="1">
                <a:latin typeface="Arial Narrow" panose="020B0606020202030204" pitchFamily="34" charset="0"/>
              </a:rPr>
              <a:t>Sanader</a:t>
            </a:r>
            <a:r>
              <a:rPr lang="en-US" dirty="0">
                <a:latin typeface="Arial Narrow" panose="020B0606020202030204" pitchFamily="34" charset="0"/>
              </a:rPr>
              <a:t>] </a:t>
            </a:r>
          </a:p>
          <a:p>
            <a:endParaRPr lang="en-US" dirty="0"/>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War Crime Trials</a:t>
            </a:r>
          </a:p>
        </p:txBody>
      </p:sp>
      <p:sp>
        <p:nvSpPr>
          <p:cNvPr id="3" name="Content Placeholder 2"/>
          <p:cNvSpPr>
            <a:spLocks noGrp="1"/>
          </p:cNvSpPr>
          <p:nvPr>
            <p:ph idx="1"/>
          </p:nvPr>
        </p:nvSpPr>
        <p:spPr/>
        <p:txBody>
          <a:bodyPr>
            <a:normAutofit/>
          </a:bodyPr>
          <a:lstStyle/>
          <a:p>
            <a:r>
              <a:rPr lang="en-US" b="1" dirty="0">
                <a:latin typeface="Arial Narrow" panose="020B0606020202030204" pitchFamily="34" charset="0"/>
              </a:rPr>
              <a:t>Of the total number of monitored criminal proceedings, during 2020, 40 (91%) were against members of Serbian paramilitary units/Yugoslav People's Army, while during 2021 there were 38 (90%) of such proceedings.</a:t>
            </a:r>
            <a:endParaRPr lang="hr-HR" b="1" dirty="0">
              <a:latin typeface="Arial Narrow" panose="020B0606020202030204" pitchFamily="34" charset="0"/>
            </a:endParaRPr>
          </a:p>
          <a:p>
            <a:r>
              <a:rPr lang="en-US" dirty="0">
                <a:latin typeface="Arial Narrow" panose="020B0606020202030204" pitchFamily="34" charset="0"/>
              </a:rPr>
              <a:t>The trend of trials </a:t>
            </a:r>
            <a:r>
              <a:rPr lang="en-US" i="1" dirty="0">
                <a:latin typeface="Arial Narrow" panose="020B0606020202030204" pitchFamily="34" charset="0"/>
              </a:rPr>
              <a:t>in absentia </a:t>
            </a:r>
            <a:r>
              <a:rPr lang="en-US" dirty="0">
                <a:latin typeface="Arial Narrow" panose="020B0606020202030204" pitchFamily="34" charset="0"/>
              </a:rPr>
              <a:t>in war crimes cases is still dominant. In the reporting period, in four competent courts, </a:t>
            </a:r>
            <a:r>
              <a:rPr lang="en-US" b="1" dirty="0">
                <a:latin typeface="Arial Narrow" panose="020B0606020202030204" pitchFamily="34" charset="0"/>
              </a:rPr>
              <a:t>41 out of 59 (70%) criminal proceedings were conducted against unavailable defendants</a:t>
            </a:r>
            <a:r>
              <a:rPr lang="en-US" dirty="0">
                <a:latin typeface="Arial Narrow" panose="020B0606020202030204" pitchFamily="34" charset="0"/>
              </a:rPr>
              <a:t>.</a:t>
            </a:r>
            <a:endParaRPr lang="hr-HR" dirty="0">
              <a:latin typeface="Arial Narrow" panose="020B0606020202030204" pitchFamily="34" charset="0"/>
            </a:endParaRPr>
          </a:p>
          <a:p>
            <a:r>
              <a:rPr lang="en-US" dirty="0">
                <a:latin typeface="Arial Narrow" panose="020B0606020202030204" pitchFamily="34" charset="0"/>
              </a:rPr>
              <a:t>As an illustrative example, during 2020 and 2021, 86% of former members of Serbian paramilitary formations/Yugoslav People's Army were tried </a:t>
            </a:r>
            <a:r>
              <a:rPr lang="en-US" i="1" dirty="0">
                <a:latin typeface="Arial Narrow" panose="020B0606020202030204" pitchFamily="34" charset="0"/>
              </a:rPr>
              <a:t>in absentia</a:t>
            </a:r>
            <a:r>
              <a:rPr lang="en-US" dirty="0"/>
              <a:t>.</a:t>
            </a:r>
            <a:endParaRPr lang="hr-HR" dirty="0"/>
          </a:p>
        </p:txBody>
      </p:sp>
    </p:spTree>
    <p:extLst>
      <p:ext uri="{BB962C8B-B14F-4D97-AF65-F5344CB8AC3E}">
        <p14:creationId xmlns:p14="http://schemas.microsoft.com/office/powerpoint/2010/main" val="145569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a:latin typeface="Arial Narrow" panose="020B0606020202030204" pitchFamily="34" charset="0"/>
              </a:rPr>
              <a:t>Regional cooperation</a:t>
            </a:r>
          </a:p>
        </p:txBody>
      </p:sp>
      <p:sp>
        <p:nvSpPr>
          <p:cNvPr id="3" name="Content Placeholder 2"/>
          <p:cNvSpPr>
            <a:spLocks noGrp="1"/>
          </p:cNvSpPr>
          <p:nvPr>
            <p:ph idx="1"/>
          </p:nvPr>
        </p:nvSpPr>
        <p:spPr/>
        <p:txBody>
          <a:bodyPr>
            <a:normAutofit lnSpcReduction="10000"/>
          </a:bodyPr>
          <a:lstStyle/>
          <a:p>
            <a:pPr algn="just"/>
            <a:r>
              <a:rPr lang="en-US" sz="2800" i="1" dirty="0">
                <a:latin typeface="Arial Narrow" panose="020B0606020202030204" pitchFamily="34" charset="0"/>
              </a:rPr>
              <a:t>Nježić and </a:t>
            </a:r>
            <a:r>
              <a:rPr lang="en-US" sz="2800" i="1" dirty="0" err="1">
                <a:latin typeface="Arial Narrow" panose="020B0606020202030204" pitchFamily="34" charset="0"/>
              </a:rPr>
              <a:t>Štimac</a:t>
            </a:r>
            <a:r>
              <a:rPr lang="en-US" sz="2800" i="1" dirty="0">
                <a:latin typeface="Arial Narrow" panose="020B0606020202030204" pitchFamily="34" charset="0"/>
              </a:rPr>
              <a:t> v. Croatia </a:t>
            </a:r>
            <a:r>
              <a:rPr lang="en-US" sz="2800" dirty="0">
                <a:latin typeface="Arial Narrow" panose="020B0606020202030204" pitchFamily="34" charset="0"/>
              </a:rPr>
              <a:t>(application no. 29823/13)</a:t>
            </a:r>
            <a:r>
              <a:rPr lang="hr-HR" sz="2800" dirty="0">
                <a:latin typeface="Arial Narrow" panose="020B0606020202030204" pitchFamily="34" charset="0"/>
              </a:rPr>
              <a:t> - </a:t>
            </a:r>
            <a:r>
              <a:rPr lang="en-US" sz="2800" dirty="0">
                <a:latin typeface="Arial Narrow" panose="020B0606020202030204" pitchFamily="34" charset="0"/>
              </a:rPr>
              <a:t>Owing to the war activities in the area in question</a:t>
            </a:r>
            <a:r>
              <a:rPr lang="hr-HR" sz="2800" dirty="0">
                <a:latin typeface="Arial Narrow" panose="020B0606020202030204" pitchFamily="34" charset="0"/>
              </a:rPr>
              <a:t> (Lički Osik)</a:t>
            </a:r>
            <a:r>
              <a:rPr lang="en-US" sz="2800" dirty="0">
                <a:latin typeface="Arial Narrow" panose="020B0606020202030204" pitchFamily="34" charset="0"/>
              </a:rPr>
              <a:t> it had not been possible to carry out an on-site inspection when the killings had occurred. The persons identified as potential suspects resided in Serbia and the Croatian authorities were cooperating with their counterparts in Serbia in that respect.</a:t>
            </a:r>
            <a:endParaRPr lang="hr-HR" sz="2800" dirty="0">
              <a:latin typeface="Arial Narrow" panose="020B0606020202030204" pitchFamily="34" charset="0"/>
            </a:endParaRPr>
          </a:p>
          <a:p>
            <a:pPr algn="just"/>
            <a:r>
              <a:rPr lang="en-US" sz="2800" dirty="0">
                <a:latin typeface="Arial Narrow" panose="020B0606020202030204" pitchFamily="34" charset="0"/>
              </a:rPr>
              <a:t>Moreover, it is open to the applicants to lodge an application against Serbia if they consider that they are the victim of a breach by Serbia of their Convention rights </a:t>
            </a:r>
            <a:endParaRPr lang="hr-HR" sz="2800" dirty="0">
              <a:latin typeface="Arial Narrow" panose="020B0606020202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a:latin typeface="Arial Narrow" panose="020B0606020202030204" pitchFamily="34" charset="0"/>
              </a:rPr>
              <a:t>Regional Cooperation</a:t>
            </a:r>
          </a:p>
        </p:txBody>
      </p:sp>
      <p:sp>
        <p:nvSpPr>
          <p:cNvPr id="3" name="Content Placeholder 2"/>
          <p:cNvSpPr>
            <a:spLocks noGrp="1"/>
          </p:cNvSpPr>
          <p:nvPr>
            <p:ph idx="1"/>
          </p:nvPr>
        </p:nvSpPr>
        <p:spPr/>
        <p:txBody>
          <a:bodyPr>
            <a:normAutofit/>
          </a:bodyPr>
          <a:lstStyle/>
          <a:p>
            <a:pPr algn="just"/>
            <a:r>
              <a:rPr lang="en-US" dirty="0">
                <a:latin typeface="Arial Narrow" panose="020B0606020202030204" pitchFamily="34" charset="0"/>
              </a:rPr>
              <a:t>Serbia plans to prosecute four Croatian officers </a:t>
            </a:r>
            <a:r>
              <a:rPr lang="en-US" u="sng" dirty="0">
                <a:latin typeface="Arial Narrow" panose="020B0606020202030204" pitchFamily="34" charset="0"/>
              </a:rPr>
              <a:t>in their absence </a:t>
            </a:r>
            <a:r>
              <a:rPr lang="en-US" dirty="0">
                <a:latin typeface="Arial Narrow" panose="020B0606020202030204" pitchFamily="34" charset="0"/>
              </a:rPr>
              <a:t>for air attacks on a convoy of fleeing refugees in 1995 –</a:t>
            </a:r>
            <a:r>
              <a:rPr lang="hr-HR" dirty="0">
                <a:latin typeface="Arial Narrow" panose="020B0606020202030204" pitchFamily="34" charset="0"/>
              </a:rPr>
              <a:t> Petrovačka cesta, June 2022.</a:t>
            </a:r>
          </a:p>
          <a:p>
            <a:pPr algn="just"/>
            <a:r>
              <a:rPr lang="hr-HR" dirty="0">
                <a:latin typeface="Arial Narrow" panose="020B0606020202030204" pitchFamily="34" charset="0"/>
              </a:rPr>
              <a:t>Croatia – </a:t>
            </a:r>
            <a:r>
              <a:rPr lang="en-US" dirty="0">
                <a:latin typeface="Arial Narrow" panose="020B0606020202030204" pitchFamily="34" charset="0"/>
              </a:rPr>
              <a:t>70% criminal proceedings were conducted against unavailable defendants</a:t>
            </a:r>
            <a:endParaRPr lang="hr-HR" dirty="0">
              <a:latin typeface="Arial Narrow" panose="020B0606020202030204" pitchFamily="34" charset="0"/>
            </a:endParaRPr>
          </a:p>
          <a:p>
            <a:pPr algn="just"/>
            <a:r>
              <a:rPr lang="en-US" dirty="0">
                <a:latin typeface="Arial Narrow" panose="020B0606020202030204" pitchFamily="34" charset="0"/>
              </a:rPr>
              <a:t>Prosecutors in Bosnia, Croatia and Serbia signed protocols to cooperate on war crimes cases five years ago, but few cases have been exchanged due to a lack of political will, leaving dozens of suspects at liberty.</a:t>
            </a:r>
            <a:r>
              <a:rPr lang="hr-HR" dirty="0">
                <a:latin typeface="Arial Narrow" panose="020B0606020202030204" pitchFamily="34" charset="0"/>
              </a:rPr>
              <a:t> - </a:t>
            </a:r>
            <a:r>
              <a:rPr lang="hr-HR" sz="2100" dirty="0">
                <a:latin typeface="Arial Narrow" panose="020B0606020202030204" pitchFamily="34" charset="0"/>
                <a:hlinkClick r:id="rId2"/>
              </a:rPr>
              <a:t>https://balkaninsight.com/2018/10/01/poor-cooperation-leaves-balkan-war-crime-suspects-at-large-09-26-2018</a:t>
            </a:r>
            <a:r>
              <a:rPr lang="hr-HR" dirty="0">
                <a:latin typeface="Arial Narrow" panose="020B0606020202030204" pitchFamily="34" charset="0"/>
                <a:hlinkClick r:id="rId2"/>
              </a:rPr>
              <a:t>/</a:t>
            </a:r>
            <a:endParaRPr lang="hr-HR" dirty="0">
              <a:latin typeface="Arial Narrow" panose="020B0606020202030204" pitchFamily="34" charset="0"/>
            </a:endParaRPr>
          </a:p>
          <a:p>
            <a:pPr algn="just"/>
            <a:endParaRPr lang="hr-HR" dirty="0"/>
          </a:p>
          <a:p>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b="1" dirty="0">
                <a:latin typeface="Arial Narrow" panose="020B0606020202030204" pitchFamily="34" charset="0"/>
              </a:rPr>
              <a:t>Const</a:t>
            </a:r>
            <a:r>
              <a:rPr lang="en-US" sz="3600" b="1" dirty="0">
                <a:latin typeface="Arial Narrow" panose="020B0606020202030204" pitchFamily="34" charset="0"/>
              </a:rPr>
              <a:t>it</a:t>
            </a:r>
            <a:r>
              <a:rPr lang="hr-HR" sz="3600" b="1" dirty="0">
                <a:latin typeface="Arial Narrow" panose="020B0606020202030204" pitchFamily="34" charset="0"/>
              </a:rPr>
              <a:t>utional Court – legal remedy for lack o</a:t>
            </a:r>
            <a:r>
              <a:rPr lang="en-US" sz="3600" b="1" dirty="0">
                <a:latin typeface="Arial Narrow" panose="020B0606020202030204" pitchFamily="34" charset="0"/>
              </a:rPr>
              <a:t>f</a:t>
            </a:r>
            <a:r>
              <a:rPr lang="hr-HR" sz="3600" b="1" dirty="0">
                <a:latin typeface="Arial Narrow" panose="020B0606020202030204" pitchFamily="34" charset="0"/>
              </a:rPr>
              <a:t> effective investigations – Art. 2</a:t>
            </a:r>
          </a:p>
        </p:txBody>
      </p:sp>
      <p:sp>
        <p:nvSpPr>
          <p:cNvPr id="3" name="Content Placeholder 2"/>
          <p:cNvSpPr>
            <a:spLocks noGrp="1"/>
          </p:cNvSpPr>
          <p:nvPr>
            <p:ph idx="1"/>
          </p:nvPr>
        </p:nvSpPr>
        <p:spPr/>
        <p:txBody>
          <a:bodyPr>
            <a:normAutofit/>
          </a:bodyPr>
          <a:lstStyle/>
          <a:p>
            <a:r>
              <a:rPr lang="hr-HR" dirty="0">
                <a:latin typeface="Arial Narrow" panose="020B0606020202030204" pitchFamily="34" charset="0"/>
              </a:rPr>
              <a:t>22 decisions</a:t>
            </a:r>
          </a:p>
          <a:p>
            <a:r>
              <a:rPr lang="en-GB" dirty="0">
                <a:latin typeface="Arial Narrow" panose="020B0606020202030204" pitchFamily="34" charset="0"/>
              </a:rPr>
              <a:t>Registration no</a:t>
            </a:r>
            <a:r>
              <a:rPr lang="hr-HR" dirty="0">
                <a:latin typeface="Arial Narrow" panose="020B0606020202030204" pitchFamily="34" charset="0"/>
              </a:rPr>
              <a:t>: U-III-2470/2018, Zagreb, 26.</a:t>
            </a:r>
            <a:r>
              <a:rPr lang="en-GB" dirty="0">
                <a:latin typeface="Arial Narrow" panose="020B0606020202030204" pitchFamily="34" charset="0"/>
              </a:rPr>
              <a:t>10.</a:t>
            </a:r>
            <a:r>
              <a:rPr lang="hr-HR" dirty="0">
                <a:latin typeface="Arial Narrow" panose="020B0606020202030204" pitchFamily="34" charset="0"/>
              </a:rPr>
              <a:t>2021  - </a:t>
            </a:r>
            <a:r>
              <a:rPr lang="en-GB" dirty="0">
                <a:latin typeface="Arial Narrow" panose="020B0606020202030204" pitchFamily="34" charset="0"/>
              </a:rPr>
              <a:t>Military action</a:t>
            </a:r>
            <a:r>
              <a:rPr lang="hr-HR" dirty="0">
                <a:latin typeface="Arial Narrow" panose="020B0606020202030204" pitchFamily="34" charset="0"/>
              </a:rPr>
              <a:t> Storm (VRA Oluja)</a:t>
            </a:r>
          </a:p>
          <a:p>
            <a:r>
              <a:rPr lang="pl-PL" dirty="0">
                <a:latin typeface="Arial Narrow" panose="020B0606020202030204" pitchFamily="34" charset="0"/>
              </a:rPr>
              <a:t>U-IIIBi-4222/2018, Mudrinić, Ljubica </a:t>
            </a:r>
            <a:r>
              <a:rPr lang="en-GB" dirty="0">
                <a:latin typeface="Arial Narrow" panose="020B0606020202030204" pitchFamily="34" charset="0"/>
              </a:rPr>
              <a:t>and others</a:t>
            </a:r>
            <a:r>
              <a:rPr lang="pl-PL" dirty="0">
                <a:latin typeface="Arial Narrow" panose="020B0606020202030204" pitchFamily="34" charset="0"/>
              </a:rPr>
              <a:t>, 05.11.2019</a:t>
            </a:r>
          </a:p>
          <a:p>
            <a:r>
              <a:rPr lang="pl-PL" dirty="0">
                <a:latin typeface="Arial Narrow" panose="020B0606020202030204" pitchFamily="34" charset="0"/>
              </a:rPr>
              <a:t>U-III-2166/2016, Božić, Marjana </a:t>
            </a:r>
            <a:r>
              <a:rPr lang="en-GB" dirty="0">
                <a:latin typeface="Arial Narrow" panose="020B0606020202030204" pitchFamily="34" charset="0"/>
              </a:rPr>
              <a:t>and others</a:t>
            </a:r>
            <a:r>
              <a:rPr lang="pl-PL" dirty="0">
                <a:latin typeface="Arial Narrow" panose="020B0606020202030204" pitchFamily="34" charset="0"/>
              </a:rPr>
              <a:t>, </a:t>
            </a:r>
            <a:r>
              <a:rPr lang="en-GB" dirty="0">
                <a:latin typeface="Arial Narrow" panose="020B0606020202030204" pitchFamily="34" charset="0"/>
              </a:rPr>
              <a:t>Decision</a:t>
            </a:r>
            <a:r>
              <a:rPr lang="pl-PL" dirty="0">
                <a:latin typeface="Arial Narrow" panose="020B0606020202030204" pitchFamily="34" charset="0"/>
              </a:rPr>
              <a:t>, 02.11.2016 - </a:t>
            </a:r>
            <a:r>
              <a:rPr lang="hr-HR" dirty="0">
                <a:latin typeface="Arial Narrow" panose="020B0606020202030204" pitchFamily="34" charset="0"/>
              </a:rPr>
              <a:t>B. </a:t>
            </a:r>
            <a:r>
              <a:rPr lang="en-GB" dirty="0">
                <a:latin typeface="Arial Narrow" panose="020B0606020202030204" pitchFamily="34" charset="0"/>
              </a:rPr>
              <a:t>and others vs. Croatia</a:t>
            </a:r>
            <a:r>
              <a:rPr lang="hr-HR" dirty="0">
                <a:latin typeface="Arial Narrow" panose="020B0606020202030204" pitchFamily="34" charset="0"/>
              </a:rPr>
              <a:t> (18.</a:t>
            </a:r>
            <a:r>
              <a:rPr lang="en-GB" dirty="0">
                <a:latin typeface="Arial Narrow" panose="020B0606020202030204" pitchFamily="34" charset="0"/>
              </a:rPr>
              <a:t>06.</a:t>
            </a:r>
            <a:r>
              <a:rPr lang="hr-HR" dirty="0">
                <a:latin typeface="Arial Narrow" panose="020B0606020202030204" pitchFamily="34" charset="0"/>
              </a:rPr>
              <a:t>2015., </a:t>
            </a:r>
            <a:r>
              <a:rPr lang="en-GB" dirty="0">
                <a:latin typeface="Arial Narrow" panose="020B0606020202030204" pitchFamily="34" charset="0"/>
              </a:rPr>
              <a:t>application no</a:t>
            </a:r>
            <a:r>
              <a:rPr lang="hr-HR" dirty="0">
                <a:latin typeface="Arial Narrow" panose="020B0606020202030204" pitchFamily="34" charset="0"/>
              </a:rPr>
              <a:t> 71593/11)</a:t>
            </a:r>
            <a:endParaRPr lang="pl-PL" dirty="0">
              <a:latin typeface="Arial Narrow" panose="020B0606020202030204" pitchFamily="34" charset="0"/>
            </a:endParaRPr>
          </a:p>
          <a:p>
            <a:endParaRPr lang="pl-PL" dirty="0"/>
          </a:p>
          <a:p>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l-PL" sz="3600" dirty="0">
                <a:latin typeface="Arial Narrow" panose="020B0606020202030204" pitchFamily="34" charset="0"/>
              </a:rPr>
            </a:br>
            <a:r>
              <a:rPr lang="pl-PL" sz="3600" dirty="0">
                <a:latin typeface="Arial Narrow" panose="020B0606020202030204" pitchFamily="34" charset="0"/>
              </a:rPr>
              <a:t>U-IIIBi-4222/2018, Mudrinić, Ljubica </a:t>
            </a:r>
            <a:r>
              <a:rPr lang="en-GB" sz="3600" dirty="0">
                <a:latin typeface="Arial Narrow" panose="020B0606020202030204" pitchFamily="34" charset="0"/>
              </a:rPr>
              <a:t>and others</a:t>
            </a:r>
            <a:r>
              <a:rPr lang="pl-PL" sz="3600" dirty="0">
                <a:latin typeface="Arial Narrow" panose="020B0606020202030204" pitchFamily="34" charset="0"/>
              </a:rPr>
              <a:t>, 05.11.2019</a:t>
            </a:r>
            <a:br>
              <a:rPr lang="pl-PL" dirty="0">
                <a:latin typeface="Arial Narrow" panose="020B0606020202030204" pitchFamily="34" charset="0"/>
              </a:rPr>
            </a:br>
            <a:endParaRPr lang="hr-HR" dirty="0"/>
          </a:p>
        </p:txBody>
      </p:sp>
      <p:sp>
        <p:nvSpPr>
          <p:cNvPr id="3" name="Content Placeholder 2"/>
          <p:cNvSpPr>
            <a:spLocks noGrp="1"/>
          </p:cNvSpPr>
          <p:nvPr>
            <p:ph idx="1"/>
          </p:nvPr>
        </p:nvSpPr>
        <p:spPr/>
        <p:txBody>
          <a:bodyPr>
            <a:normAutofit/>
          </a:bodyPr>
          <a:lstStyle/>
          <a:p>
            <a:r>
              <a:rPr lang="en-US" dirty="0">
                <a:latin typeface="Arial Narrow" panose="020B0606020202030204" pitchFamily="34" charset="0"/>
              </a:rPr>
              <a:t>The Constitutional Court noted that the competent authorities had not made sufficient efforts to establish </a:t>
            </a:r>
            <a:r>
              <a:rPr lang="en-US" u="sng" dirty="0">
                <a:latin typeface="Arial Narrow" panose="020B0606020202030204" pitchFamily="34" charset="0"/>
              </a:rPr>
              <a:t>who had been the commander </a:t>
            </a:r>
            <a:r>
              <a:rPr lang="en-US" dirty="0">
                <a:latin typeface="Arial Narrow" panose="020B0606020202030204" pitchFamily="34" charset="0"/>
              </a:rPr>
              <a:t>of the military prison in question. It further held that inexplicable delays after 2009, together with the overall length of the investigation, had compromised its effectiveness and could only have had a negative impact on the prospect of establishing the truth.</a:t>
            </a:r>
          </a:p>
          <a:p>
            <a:pPr algn="just"/>
            <a:r>
              <a:rPr lang="en-US" dirty="0">
                <a:latin typeface="Arial Narrow" panose="020B0606020202030204" pitchFamily="34" charset="0"/>
              </a:rPr>
              <a:t>In addition to finding a violation of the procedural aspect of Article 2 of the Convention, the Constitutional Court awarded damages to the complainants</a:t>
            </a:r>
            <a:r>
              <a:rPr lang="hr-HR" dirty="0">
                <a:latin typeface="Arial Narrow" panose="020B0606020202030204" pitchFamily="34" charset="0"/>
              </a:rPr>
              <a:t> </a:t>
            </a:r>
            <a:r>
              <a:rPr lang="en-US" dirty="0">
                <a:latin typeface="Arial Narrow" panose="020B0606020202030204" pitchFamily="34" charset="0"/>
              </a:rPr>
              <a:t>9,300 </a:t>
            </a:r>
            <a:r>
              <a:rPr lang="en-US" dirty="0" err="1">
                <a:latin typeface="Arial Narrow" panose="020B0606020202030204" pitchFamily="34" charset="0"/>
              </a:rPr>
              <a:t>euros</a:t>
            </a:r>
            <a:r>
              <a:rPr lang="en-US" dirty="0">
                <a:latin typeface="Arial Narrow" panose="020B0606020202030204" pitchFamily="34" charset="0"/>
              </a:rPr>
              <a:t> (EUR) requested by the complainants in their constitutional complaint.</a:t>
            </a:r>
            <a:endParaRPr lang="hr-HR" dirty="0">
              <a:latin typeface="Arial Narrow" panose="020B0606020202030204" pitchFamily="34" charset="0"/>
            </a:endParaRPr>
          </a:p>
          <a:p>
            <a:pPr algn="just">
              <a:buNone/>
            </a:pPr>
            <a:endParaRPr lang="en-US" dirty="0"/>
          </a:p>
          <a:p>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Narrow" panose="020B0606020202030204" pitchFamily="34" charset="0"/>
              </a:rPr>
              <a:t>Constitutional Court – legal remedy for lack of effective investigations – Art. 2</a:t>
            </a:r>
          </a:p>
        </p:txBody>
      </p:sp>
      <p:sp>
        <p:nvSpPr>
          <p:cNvPr id="3" name="Content Placeholder 2"/>
          <p:cNvSpPr>
            <a:spLocks noGrp="1"/>
          </p:cNvSpPr>
          <p:nvPr>
            <p:ph idx="1"/>
          </p:nvPr>
        </p:nvSpPr>
        <p:spPr/>
        <p:txBody>
          <a:bodyPr>
            <a:normAutofit/>
          </a:bodyPr>
          <a:lstStyle/>
          <a:p>
            <a:endParaRPr lang="hr-HR" dirty="0"/>
          </a:p>
          <a:p>
            <a:r>
              <a:rPr lang="en-GB" dirty="0">
                <a:latin typeface="Arial Narrow" panose="020B0606020202030204" pitchFamily="34" charset="0"/>
              </a:rPr>
              <a:t>Registration no</a:t>
            </a:r>
            <a:r>
              <a:rPr lang="hr-HR" dirty="0">
                <a:latin typeface="Arial Narrow" panose="020B0606020202030204" pitchFamily="34" charset="0"/>
              </a:rPr>
              <a:t>: U-IIIBi-1066/2015,  Zagreb, 3.</a:t>
            </a:r>
            <a:r>
              <a:rPr lang="en-GB" dirty="0">
                <a:latin typeface="Arial Narrow" panose="020B0606020202030204" pitchFamily="34" charset="0"/>
              </a:rPr>
              <a:t>04.</a:t>
            </a:r>
            <a:r>
              <a:rPr lang="hr-HR" dirty="0">
                <a:latin typeface="Arial Narrow" panose="020B0606020202030204" pitchFamily="34" charset="0"/>
              </a:rPr>
              <a:t>2019. Marta Jularić – non violation</a:t>
            </a:r>
          </a:p>
          <a:p>
            <a:pPr algn="just"/>
            <a:r>
              <a:rPr lang="en-US" dirty="0">
                <a:latin typeface="Arial Narrow" panose="020B0606020202030204" pitchFamily="34" charset="0"/>
              </a:rPr>
              <a:t>During 2021, the courts in Serbia passed four final verdicts by which the family members of the victims from </a:t>
            </a:r>
            <a:r>
              <a:rPr lang="en-US" dirty="0" err="1">
                <a:latin typeface="Arial Narrow" panose="020B0606020202030204" pitchFamily="34" charset="0"/>
              </a:rPr>
              <a:t>Ovcara</a:t>
            </a:r>
            <a:r>
              <a:rPr lang="en-US" dirty="0">
                <a:latin typeface="Arial Narrow" panose="020B0606020202030204" pitchFamily="34" charset="0"/>
              </a:rPr>
              <a:t> were awarded damages. Serbia thus acknowledged the responsibility of the JNA for the crime committed at </a:t>
            </a:r>
            <a:r>
              <a:rPr lang="en-US" dirty="0" err="1">
                <a:latin typeface="Arial Narrow" panose="020B0606020202030204" pitchFamily="34" charset="0"/>
              </a:rPr>
              <a:t>Ovcara</a:t>
            </a:r>
            <a:r>
              <a:rPr lang="en-US" dirty="0">
                <a:latin typeface="Arial Narrow" panose="020B0606020202030204" pitchFamily="34" charset="0"/>
              </a:rPr>
              <a:t>.</a:t>
            </a:r>
            <a:r>
              <a:rPr lang="hr-HR" dirty="0">
                <a:latin typeface="Arial Narrow" panose="020B0606020202030204" pitchFamily="34" charset="0"/>
              </a:rPr>
              <a:t> </a:t>
            </a:r>
            <a:r>
              <a:rPr lang="en-US" dirty="0">
                <a:latin typeface="Arial Narrow" panose="020B0606020202030204" pitchFamily="34" charset="0"/>
              </a:rPr>
              <a:t>Hu</a:t>
            </a:r>
            <a:r>
              <a:rPr lang="hr-HR" dirty="0">
                <a:latin typeface="Arial Narrow" panose="020B0606020202030204" pitchFamily="34" charset="0"/>
              </a:rPr>
              <a:t>man</a:t>
            </a:r>
            <a:r>
              <a:rPr lang="en-US" dirty="0" err="1">
                <a:latin typeface="Arial Narrow" panose="020B0606020202030204" pitchFamily="34" charset="0"/>
              </a:rPr>
              <a:t>itar</a:t>
            </a:r>
            <a:r>
              <a:rPr lang="hr-HR" dirty="0">
                <a:latin typeface="Arial Narrow" panose="020B0606020202030204" pitchFamily="34" charset="0"/>
              </a:rPr>
              <a:t>ian Law Centre Belgrade</a:t>
            </a:r>
          </a:p>
          <a:p>
            <a:r>
              <a:rPr lang="hr-HR" dirty="0">
                <a:latin typeface="Arial Narrow" panose="020B0606020202030204" pitchFamily="34" charset="0"/>
              </a:rPr>
              <a:t>Unlocated site – Ovčara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5958DBC-F4DA-42A8-8C52-860179790E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58509" y="634946"/>
            <a:ext cx="4803797" cy="1450757"/>
          </a:xfrm>
        </p:spPr>
        <p:txBody>
          <a:bodyPr>
            <a:normAutofit/>
          </a:bodyPr>
          <a:lstStyle/>
          <a:p>
            <a:r>
              <a:rPr lang="en-US" sz="3400" b="1" i="1">
                <a:latin typeface="Arial Narrow" panose="020B0606020202030204" pitchFamily="34" charset="0"/>
              </a:rPr>
              <a:t>Sken</a:t>
            </a:r>
            <a:r>
              <a:rPr lang="hr-HR" sz="3400" b="1" i="1">
                <a:latin typeface="Arial Narrow" panose="020B0606020202030204" pitchFamily="34" charset="0"/>
              </a:rPr>
              <a:t>dž</a:t>
            </a:r>
            <a:r>
              <a:rPr lang="en-US" sz="3400" b="1" i="1">
                <a:latin typeface="Arial Narrow" panose="020B0606020202030204" pitchFamily="34" charset="0"/>
              </a:rPr>
              <a:t>i</a:t>
            </a:r>
            <a:r>
              <a:rPr lang="hr-HR" sz="3400" b="1" i="1">
                <a:latin typeface="Arial Narrow" panose="020B0606020202030204" pitchFamily="34" charset="0"/>
              </a:rPr>
              <a:t>ć</a:t>
            </a:r>
            <a:r>
              <a:rPr lang="en-US" sz="3400" b="1" i="1">
                <a:latin typeface="Arial Narrow" panose="020B0606020202030204" pitchFamily="34" charset="0"/>
              </a:rPr>
              <a:t> and Krznari</a:t>
            </a:r>
            <a:r>
              <a:rPr lang="hr-HR" sz="3400" b="1" i="1">
                <a:latin typeface="Arial Narrow" panose="020B0606020202030204" pitchFamily="34" charset="0"/>
              </a:rPr>
              <a:t>ć</a:t>
            </a:r>
            <a:r>
              <a:rPr lang="en-US" sz="3400" b="1" i="1">
                <a:latin typeface="Arial Narrow" panose="020B0606020202030204" pitchFamily="34" charset="0"/>
              </a:rPr>
              <a:t> group of cases</a:t>
            </a:r>
            <a:br>
              <a:rPr lang="en-US" sz="3400" b="1" i="1">
                <a:latin typeface="Arial Narrow" panose="020B0606020202030204" pitchFamily="34" charset="0"/>
              </a:rPr>
            </a:br>
            <a:r>
              <a:rPr lang="en-US" sz="3400" b="1">
                <a:latin typeface="Arial Narrow" panose="020B0606020202030204" pitchFamily="34" charset="0"/>
              </a:rPr>
              <a:t>A</a:t>
            </a:r>
            <a:r>
              <a:rPr lang="hr-HR" sz="3400" b="1">
                <a:latin typeface="Arial Narrow" panose="020B0606020202030204" pitchFamily="34" charset="0"/>
              </a:rPr>
              <a:t>pplication no.: 16212/08</a:t>
            </a:r>
            <a:endParaRPr lang="en-US" sz="3400"/>
          </a:p>
        </p:txBody>
      </p:sp>
      <p:pic>
        <p:nvPicPr>
          <p:cNvPr id="9" name="Picture 8" descr="Shape, rectangle&#10;&#10;Description automatically generated">
            <a:extLst>
              <a:ext uri="{FF2B5EF4-FFF2-40B4-BE49-F238E27FC236}">
                <a16:creationId xmlns:a16="http://schemas.microsoft.com/office/drawing/2014/main" id="{7E5601F3-14B9-4207-E7CE-D7ABDABBC9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499" y="1428558"/>
            <a:ext cx="3015223" cy="781216"/>
          </a:xfrm>
          <a:prstGeom prst="rect">
            <a:avLst/>
          </a:prstGeom>
        </p:spPr>
      </p:pic>
      <p:cxnSp>
        <p:nvCxnSpPr>
          <p:cNvPr id="11" name="Straight Connector 15">
            <a:extLst>
              <a:ext uri="{FF2B5EF4-FFF2-40B4-BE49-F238E27FC236}">
                <a16:creationId xmlns:a16="http://schemas.microsoft.com/office/drawing/2014/main" id="{79FCC9A9-2031-4283-9B27-34B62BB7F3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85935" y="2086188"/>
            <a:ext cx="438912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Logo&#10;&#10;Description automatically generated">
            <a:extLst>
              <a:ext uri="{FF2B5EF4-FFF2-40B4-BE49-F238E27FC236}">
                <a16:creationId xmlns:a16="http://schemas.microsoft.com/office/drawing/2014/main" id="{4818A6D9-EFD2-7FA5-DD10-E7B157F13AB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191" r="1870" b="6"/>
          <a:stretch/>
        </p:blipFill>
        <p:spPr>
          <a:xfrm>
            <a:off x="931444" y="3218101"/>
            <a:ext cx="2103331" cy="2476136"/>
          </a:xfrm>
          <a:prstGeom prst="rect">
            <a:avLst/>
          </a:prstGeom>
        </p:spPr>
      </p:pic>
      <p:sp>
        <p:nvSpPr>
          <p:cNvPr id="3" name="Content Placeholder 2"/>
          <p:cNvSpPr>
            <a:spLocks noGrp="1"/>
          </p:cNvSpPr>
          <p:nvPr>
            <p:ph idx="1"/>
          </p:nvPr>
        </p:nvSpPr>
        <p:spPr>
          <a:xfrm>
            <a:off x="3858509" y="2198914"/>
            <a:ext cx="4803797" cy="3670180"/>
          </a:xfrm>
        </p:spPr>
        <p:txBody>
          <a:bodyPr>
            <a:normAutofit/>
          </a:bodyPr>
          <a:lstStyle/>
          <a:p>
            <a:pPr marL="0" indent="0">
              <a:buNone/>
            </a:pPr>
            <a:r>
              <a:rPr lang="hr-HR"/>
              <a:t>  </a:t>
            </a:r>
          </a:p>
          <a:p>
            <a:pPr marL="0" indent="0">
              <a:buNone/>
            </a:pPr>
            <a:endParaRPr lang="hr-HR"/>
          </a:p>
          <a:p>
            <a:pPr marL="0" indent="0">
              <a:buNone/>
            </a:pPr>
            <a:r>
              <a:rPr lang="en-US">
                <a:latin typeface="Arial Narrow" panose="020B0606020202030204" pitchFamily="34" charset="0"/>
              </a:rPr>
              <a:t>Thank you for your attention!</a:t>
            </a:r>
            <a:endParaRPr lang="hr-HR">
              <a:latin typeface="Arial Narrow" panose="020B0606020202030204" pitchFamily="34" charset="0"/>
            </a:endParaRPr>
          </a:p>
          <a:p>
            <a:pPr marL="0" indent="0">
              <a:buNone/>
            </a:pPr>
            <a:endParaRPr lang="hr-HR">
              <a:latin typeface="Arial Narrow" panose="020B0606020202030204" pitchFamily="34" charset="0"/>
            </a:endParaRPr>
          </a:p>
          <a:p>
            <a:pPr marL="0" indent="0">
              <a:buNone/>
            </a:pPr>
            <a:r>
              <a:rPr lang="hr-HR">
                <a:latin typeface="Arial Narrow" panose="020B0606020202030204" pitchFamily="34" charset="0"/>
              </a:rPr>
              <a:t>Milena Čalić-Jelić, Legal Advisor</a:t>
            </a:r>
            <a:r>
              <a:rPr lang="en-US">
                <a:latin typeface="Arial Narrow" panose="020B0606020202030204" pitchFamily="34" charset="0"/>
              </a:rPr>
              <a:t> at HRHZ</a:t>
            </a:r>
          </a:p>
          <a:p>
            <a:pPr marL="0" indent="0">
              <a:buNone/>
            </a:pPr>
            <a:r>
              <a:rPr lang="en-US">
                <a:latin typeface="Arial Narrow" panose="020B0606020202030204" pitchFamily="34" charset="0"/>
              </a:rPr>
              <a:t>Vesna </a:t>
            </a:r>
            <a:r>
              <a:rPr lang="en-US" err="1">
                <a:latin typeface="Arial Narrow" panose="020B0606020202030204" pitchFamily="34" charset="0"/>
              </a:rPr>
              <a:t>Teršelič</a:t>
            </a:r>
            <a:r>
              <a:rPr lang="en-US">
                <a:latin typeface="Arial Narrow" panose="020B0606020202030204" pitchFamily="34" charset="0"/>
              </a:rPr>
              <a:t>, Director at </a:t>
            </a:r>
            <a:r>
              <a:rPr lang="en-US" err="1">
                <a:latin typeface="Arial Narrow" panose="020B0606020202030204" pitchFamily="34" charset="0"/>
              </a:rPr>
              <a:t>Documenta</a:t>
            </a:r>
            <a:endParaRPr lang="en-US">
              <a:latin typeface="Arial Narrow" panose="020B0606020202030204" pitchFamily="34" charset="0"/>
            </a:endParaRPr>
          </a:p>
          <a:p>
            <a:endParaRPr lang="en-US"/>
          </a:p>
        </p:txBody>
      </p:sp>
      <p:sp>
        <p:nvSpPr>
          <p:cNvPr id="18" name="Rectangle 17">
            <a:extLst>
              <a:ext uri="{FF2B5EF4-FFF2-40B4-BE49-F238E27FC236}">
                <a16:creationId xmlns:a16="http://schemas.microsoft.com/office/drawing/2014/main" id="{51DDD252-D7C8-4CE5-9C61-D60D722BC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2FBD75F5-C49C-4F6A-8D43-7A5939C23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383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600" dirty="0">
                <a:latin typeface="Arial Narrow" panose="020B0606020202030204" pitchFamily="34" charset="0"/>
              </a:rPr>
              <a:t>European Court's case-law</a:t>
            </a:r>
            <a:r>
              <a:rPr lang="en-US" sz="3600" dirty="0">
                <a:latin typeface="Arial Narrow" panose="020B0606020202030204" pitchFamily="34" charset="0"/>
              </a:rPr>
              <a:t> o</a:t>
            </a:r>
            <a:r>
              <a:rPr lang="hr-HR" sz="3600" dirty="0">
                <a:latin typeface="Arial Narrow" panose="020B0606020202030204" pitchFamily="34" charset="0"/>
              </a:rPr>
              <a:t>n</a:t>
            </a:r>
            <a:br>
              <a:rPr lang="hr-HR" sz="3600" dirty="0">
                <a:latin typeface="Arial Narrow" panose="020B0606020202030204" pitchFamily="34" charset="0"/>
              </a:rPr>
            </a:br>
            <a:r>
              <a:rPr lang="hr-HR" sz="3600" dirty="0">
                <a:latin typeface="Arial Narrow" panose="020B0606020202030204" pitchFamily="34" charset="0"/>
              </a:rPr>
              <a:t>effective investigation of </a:t>
            </a:r>
            <a:r>
              <a:rPr lang="en-US" sz="3600" dirty="0">
                <a:latin typeface="Arial Narrow" panose="020B0606020202030204" pitchFamily="34" charset="0"/>
              </a:rPr>
              <a:t>w</a:t>
            </a:r>
            <a:r>
              <a:rPr lang="hr-HR" sz="3600" dirty="0">
                <a:latin typeface="Arial Narrow" panose="020B0606020202030204" pitchFamily="34" charset="0"/>
              </a:rPr>
              <a:t>ar crimes</a:t>
            </a:r>
          </a:p>
        </p:txBody>
      </p:sp>
      <p:sp>
        <p:nvSpPr>
          <p:cNvPr id="3" name="Content Placeholder 2"/>
          <p:cNvSpPr>
            <a:spLocks noGrp="1"/>
          </p:cNvSpPr>
          <p:nvPr>
            <p:ph idx="1"/>
          </p:nvPr>
        </p:nvSpPr>
        <p:spPr/>
        <p:txBody>
          <a:bodyPr>
            <a:normAutofit fontScale="92500" lnSpcReduction="20000"/>
          </a:bodyPr>
          <a:lstStyle/>
          <a:p>
            <a:r>
              <a:rPr lang="en-US" dirty="0">
                <a:latin typeface="Arial Narrow" panose="020B0606020202030204" pitchFamily="34" charset="0"/>
              </a:rPr>
              <a:t>CASE OF JULARIĆ v. CROATIA</a:t>
            </a:r>
            <a:r>
              <a:rPr lang="hr-HR" dirty="0">
                <a:latin typeface="Arial Narrow" panose="020B0606020202030204" pitchFamily="34" charset="0"/>
              </a:rPr>
              <a:t> </a:t>
            </a:r>
            <a:r>
              <a:rPr lang="en-US" dirty="0">
                <a:latin typeface="Arial Narrow" panose="020B0606020202030204" pitchFamily="34" charset="0"/>
              </a:rPr>
              <a:t>(Application no. </a:t>
            </a:r>
            <a:r>
              <a:rPr lang="en-US" dirty="0">
                <a:latin typeface="Arial Narrow" panose="020B0606020202030204" pitchFamily="34" charset="0"/>
                <a:hlinkClick r:id="rId3"/>
              </a:rPr>
              <a:t>20106/06</a:t>
            </a:r>
            <a:r>
              <a:rPr lang="en-US" dirty="0">
                <a:latin typeface="Arial Narrow" panose="020B0606020202030204" pitchFamily="34" charset="0"/>
              </a:rPr>
              <a:t>)</a:t>
            </a:r>
            <a:endParaRPr lang="hr-HR" i="1" dirty="0">
              <a:latin typeface="Arial Narrow" panose="020B0606020202030204" pitchFamily="34" charset="0"/>
            </a:endParaRPr>
          </a:p>
          <a:p>
            <a:r>
              <a:rPr lang="en-US" dirty="0">
                <a:latin typeface="Arial Narrow" panose="020B0606020202030204" pitchFamily="34" charset="0"/>
              </a:rPr>
              <a:t>CASE OF B. AND OTHERS v. CROATIA</a:t>
            </a:r>
            <a:r>
              <a:rPr lang="hr-HR" dirty="0">
                <a:latin typeface="Arial Narrow" panose="020B0606020202030204" pitchFamily="34" charset="0"/>
              </a:rPr>
              <a:t> </a:t>
            </a:r>
            <a:r>
              <a:rPr lang="en-US" dirty="0">
                <a:latin typeface="Arial Narrow" panose="020B0606020202030204" pitchFamily="34" charset="0"/>
              </a:rPr>
              <a:t>(Application no. </a:t>
            </a:r>
            <a:r>
              <a:rPr lang="en-US" dirty="0">
                <a:latin typeface="Arial Narrow" panose="020B0606020202030204" pitchFamily="34" charset="0"/>
                <a:hlinkClick r:id="rId3"/>
              </a:rPr>
              <a:t>71593/11</a:t>
            </a:r>
            <a:r>
              <a:rPr lang="en-US" dirty="0">
                <a:latin typeface="Arial Narrow" panose="020B0606020202030204" pitchFamily="34" charset="0"/>
              </a:rPr>
              <a:t>)</a:t>
            </a:r>
            <a:endParaRPr lang="pl-PL" i="1" dirty="0">
              <a:latin typeface="Arial Narrow" panose="020B0606020202030204" pitchFamily="34" charset="0"/>
            </a:endParaRPr>
          </a:p>
          <a:p>
            <a:r>
              <a:rPr lang="en-US" dirty="0">
                <a:latin typeface="Arial Narrow" panose="020B0606020202030204" pitchFamily="34" charset="0"/>
              </a:rPr>
              <a:t>CASE OF JELIĆ v. CROATIA</a:t>
            </a:r>
            <a:r>
              <a:rPr lang="hr-HR" dirty="0">
                <a:latin typeface="Arial Narrow" panose="020B0606020202030204" pitchFamily="34" charset="0"/>
              </a:rPr>
              <a:t>  </a:t>
            </a:r>
            <a:r>
              <a:rPr lang="en-US" dirty="0">
                <a:latin typeface="Arial Narrow" panose="020B0606020202030204" pitchFamily="34" charset="0"/>
              </a:rPr>
              <a:t>(Application no. </a:t>
            </a:r>
            <a:r>
              <a:rPr lang="en-US" dirty="0">
                <a:latin typeface="Arial Narrow" panose="020B0606020202030204" pitchFamily="34" charset="0"/>
                <a:hlinkClick r:id="rId3"/>
              </a:rPr>
              <a:t>57856/11</a:t>
            </a:r>
            <a:r>
              <a:rPr lang="en-US" dirty="0">
                <a:latin typeface="Arial Narrow" panose="020B0606020202030204" pitchFamily="34" charset="0"/>
              </a:rPr>
              <a:t>)</a:t>
            </a:r>
            <a:endParaRPr lang="hr-HR" i="1" dirty="0">
              <a:latin typeface="Arial Narrow" panose="020B0606020202030204" pitchFamily="34" charset="0"/>
            </a:endParaRPr>
          </a:p>
          <a:p>
            <a:r>
              <a:rPr lang="en-US" dirty="0">
                <a:latin typeface="Arial Narrow" panose="020B0606020202030204" pitchFamily="34" charset="0"/>
              </a:rPr>
              <a:t>CASE OF BLJAKAJ AND OTHERS v. CROATIA</a:t>
            </a:r>
            <a:r>
              <a:rPr lang="hr-HR" dirty="0">
                <a:latin typeface="Arial Narrow" panose="020B0606020202030204" pitchFamily="34" charset="0"/>
              </a:rPr>
              <a:t>  </a:t>
            </a:r>
            <a:r>
              <a:rPr lang="en-US" dirty="0">
                <a:latin typeface="Arial Narrow" panose="020B0606020202030204" pitchFamily="34" charset="0"/>
              </a:rPr>
              <a:t>(Application no. </a:t>
            </a:r>
            <a:r>
              <a:rPr lang="en-US" dirty="0">
                <a:latin typeface="Arial Narrow" panose="020B0606020202030204" pitchFamily="34" charset="0"/>
                <a:hlinkClick r:id="rId3"/>
              </a:rPr>
              <a:t>74448/12</a:t>
            </a:r>
            <a:r>
              <a:rPr lang="en-US" dirty="0">
                <a:latin typeface="Arial Narrow" panose="020B0606020202030204" pitchFamily="34" charset="0"/>
              </a:rPr>
              <a:t>)</a:t>
            </a:r>
            <a:endParaRPr lang="hr-HR" dirty="0">
              <a:latin typeface="Arial Narrow" panose="020B0606020202030204" pitchFamily="34" charset="0"/>
            </a:endParaRPr>
          </a:p>
          <a:p>
            <a:r>
              <a:rPr lang="en-US" dirty="0">
                <a:latin typeface="Arial Narrow" panose="020B0606020202030204" pitchFamily="34" charset="0"/>
              </a:rPr>
              <a:t>CASE OF M. AND OTHERS v. CROATIA</a:t>
            </a:r>
            <a:r>
              <a:rPr lang="hr-HR" dirty="0">
                <a:latin typeface="Arial Narrow" panose="020B0606020202030204" pitchFamily="34" charset="0"/>
              </a:rPr>
              <a:t> </a:t>
            </a:r>
            <a:r>
              <a:rPr lang="en-US" dirty="0">
                <a:latin typeface="Arial Narrow" panose="020B0606020202030204" pitchFamily="34" charset="0"/>
              </a:rPr>
              <a:t>(Application no. </a:t>
            </a:r>
            <a:r>
              <a:rPr lang="en-US" dirty="0">
                <a:latin typeface="Arial Narrow" panose="020B0606020202030204" pitchFamily="34" charset="0"/>
                <a:hlinkClick r:id="rId3"/>
              </a:rPr>
              <a:t>50175/12</a:t>
            </a:r>
            <a:r>
              <a:rPr lang="en-US" dirty="0">
                <a:latin typeface="Arial Narrow" panose="020B0606020202030204" pitchFamily="34" charset="0"/>
              </a:rPr>
              <a:t>)</a:t>
            </a:r>
            <a:endParaRPr lang="hr-HR" dirty="0">
              <a:latin typeface="Arial Narrow" panose="020B0606020202030204" pitchFamily="34" charset="0"/>
            </a:endParaRPr>
          </a:p>
          <a:p>
            <a:r>
              <a:rPr lang="hr-HR" i="1" dirty="0">
                <a:latin typeface="Arial Narrow" panose="020B0606020202030204" pitchFamily="34" charset="0"/>
              </a:rPr>
              <a:t>No violation – 12 </a:t>
            </a:r>
            <a:r>
              <a:rPr lang="en-US" i="1" dirty="0">
                <a:latin typeface="Arial Narrow" panose="020B0606020202030204" pitchFamily="34" charset="0"/>
              </a:rPr>
              <a:t>cases</a:t>
            </a:r>
            <a:r>
              <a:rPr lang="hr-HR" i="1" dirty="0">
                <a:latin typeface="Arial Narrow" panose="020B0606020202030204" pitchFamily="34" charset="0"/>
              </a:rPr>
              <a:t> (</a:t>
            </a:r>
            <a:r>
              <a:rPr lang="en-US" i="1" dirty="0">
                <a:latin typeface="Arial Narrow" panose="020B0606020202030204" pitchFamily="34" charset="0"/>
              </a:rPr>
              <a:t>violation</a:t>
            </a:r>
            <a:r>
              <a:rPr lang="hr-HR" i="1" dirty="0">
                <a:latin typeface="Arial Narrow" panose="020B0606020202030204" pitchFamily="34" charset="0"/>
              </a:rPr>
              <a:t> </a:t>
            </a:r>
            <a:r>
              <a:rPr lang="en-GB" i="1" dirty="0">
                <a:latin typeface="Arial Narrow" panose="020B0606020202030204" pitchFamily="34" charset="0"/>
              </a:rPr>
              <a:t>of</a:t>
            </a:r>
            <a:r>
              <a:rPr lang="hr-HR" i="1" dirty="0">
                <a:latin typeface="Arial Narrow" panose="020B0606020202030204" pitchFamily="34" charset="0"/>
              </a:rPr>
              <a:t> art. 1. </a:t>
            </a:r>
            <a:r>
              <a:rPr lang="en-GB" i="1" dirty="0">
                <a:latin typeface="Arial Narrow" panose="020B0606020202030204" pitchFamily="34" charset="0"/>
              </a:rPr>
              <a:t>Protocol</a:t>
            </a:r>
            <a:r>
              <a:rPr lang="hr-HR" i="1" dirty="0">
                <a:latin typeface="Arial Narrow" panose="020B0606020202030204" pitchFamily="34" charset="0"/>
              </a:rPr>
              <a:t> - </a:t>
            </a:r>
            <a:r>
              <a:rPr lang="en-US" dirty="0">
                <a:latin typeface="Arial Narrow" panose="020B0606020202030204" pitchFamily="34" charset="0"/>
              </a:rPr>
              <a:t>CASE OF BURSAĆ AND OTHERS v. CROATIA</a:t>
            </a:r>
            <a:r>
              <a:rPr lang="hr-HR" dirty="0">
                <a:latin typeface="Arial Narrow" panose="020B0606020202030204" pitchFamily="34" charset="0"/>
              </a:rPr>
              <a:t>, </a:t>
            </a:r>
            <a:r>
              <a:rPr lang="en-US" i="1" dirty="0">
                <a:latin typeface="Arial Narrow" panose="020B0606020202030204" pitchFamily="34" charset="0"/>
              </a:rPr>
              <a:t>Application no. 78836/16)</a:t>
            </a:r>
            <a:endParaRPr lang="hr-HR" i="1" dirty="0">
              <a:latin typeface="Arial Narrow" panose="020B0606020202030204" pitchFamily="34" charset="0"/>
            </a:endParaRPr>
          </a:p>
          <a:p>
            <a:r>
              <a:rPr lang="hr-HR" i="1" dirty="0">
                <a:latin typeface="Arial Narrow" panose="020B0606020202030204" pitchFamily="34" charset="0"/>
              </a:rPr>
              <a:t>Friendly Agreements</a:t>
            </a:r>
          </a:p>
          <a:p>
            <a:r>
              <a:rPr lang="en-US" i="1" dirty="0">
                <a:latin typeface="Arial Narrow" panose="020B0606020202030204" pitchFamily="34" charset="0"/>
              </a:rPr>
              <a:t>Inadmissibility decisions</a:t>
            </a:r>
            <a:r>
              <a:rPr lang="hr-HR" i="1" dirty="0">
                <a:latin typeface="Arial Narrow" panose="020B0606020202030204" pitchFamily="34" charset="0"/>
              </a:rPr>
              <a:t> Decisions (19 cases, most of them conexted wwith VRA Oluja (Storm Millitary Operation) </a:t>
            </a:r>
          </a:p>
          <a:p>
            <a:r>
              <a:rPr lang="hr-HR" i="1" dirty="0">
                <a:latin typeface="Arial Narrow" panose="020B0606020202030204" pitchFamily="34" charset="0"/>
              </a:rPr>
              <a:t>Total number o</a:t>
            </a:r>
            <a:r>
              <a:rPr lang="en-US" i="1" dirty="0">
                <a:latin typeface="Arial Narrow" panose="020B0606020202030204" pitchFamily="34" charset="0"/>
              </a:rPr>
              <a:t>f</a:t>
            </a:r>
            <a:r>
              <a:rPr lang="hr-HR" i="1" dirty="0">
                <a:latin typeface="Arial Narrow" panose="020B0606020202030204" pitchFamily="34" charset="0"/>
              </a:rPr>
              <a:t> application</a:t>
            </a:r>
            <a:r>
              <a:rPr lang="en-US" i="1" dirty="0">
                <a:latin typeface="Arial Narrow" panose="020B0606020202030204" pitchFamily="34" charset="0"/>
              </a:rPr>
              <a:t>s</a:t>
            </a:r>
            <a:r>
              <a:rPr lang="hr-HR" i="1" dirty="0">
                <a:latin typeface="Arial Narrow" panose="020B0606020202030204" pitchFamily="34" charset="0"/>
              </a:rPr>
              <a:t> claiming violation</a:t>
            </a:r>
            <a:r>
              <a:rPr lang="en-US" i="1" dirty="0">
                <a:latin typeface="Arial Narrow" panose="020B0606020202030204" pitchFamily="34" charset="0"/>
              </a:rPr>
              <a:t>s</a:t>
            </a:r>
            <a:r>
              <a:rPr lang="hr-HR" i="1" dirty="0">
                <a:latin typeface="Arial Narrow" panose="020B0606020202030204" pitchFamily="34" charset="0"/>
              </a:rPr>
              <a:t> o</a:t>
            </a:r>
            <a:r>
              <a:rPr lang="en-US" i="1" dirty="0">
                <a:latin typeface="Arial Narrow" panose="020B0606020202030204" pitchFamily="34" charset="0"/>
              </a:rPr>
              <a:t>f</a:t>
            </a:r>
            <a:r>
              <a:rPr lang="hr-HR" i="1" dirty="0">
                <a:latin typeface="Arial Narrow" panose="020B0606020202030204" pitchFamily="34" charset="0"/>
              </a:rPr>
              <a:t> Art. 2. during war period</a:t>
            </a:r>
          </a:p>
          <a:p>
            <a:endParaRPr lang="hr-HR" i="1" dirty="0">
              <a:latin typeface="Arial Narrow" panose="020B0606020202030204" pitchFamily="34" charset="0"/>
            </a:endParaRPr>
          </a:p>
          <a:p>
            <a:endParaRPr lang="hr-HR" dirty="0">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i="1" dirty="0" err="1">
                <a:latin typeface="Arial Narrow" panose="020B0606020202030204" pitchFamily="34" charset="0"/>
              </a:rPr>
              <a:t>Sken</a:t>
            </a:r>
            <a:r>
              <a:rPr lang="hr-HR" sz="4000" b="1" i="1" dirty="0">
                <a:latin typeface="Arial Narrow" panose="020B0606020202030204" pitchFamily="34" charset="0"/>
              </a:rPr>
              <a:t>dž</a:t>
            </a:r>
            <a:r>
              <a:rPr lang="en-US" sz="4000" b="1" i="1" dirty="0" err="1">
                <a:latin typeface="Arial Narrow" panose="020B0606020202030204" pitchFamily="34" charset="0"/>
              </a:rPr>
              <a:t>i</a:t>
            </a:r>
            <a:r>
              <a:rPr lang="hr-HR" sz="4000" b="1" i="1" dirty="0">
                <a:latin typeface="Arial Narrow" panose="020B0606020202030204" pitchFamily="34" charset="0"/>
              </a:rPr>
              <a:t>ć</a:t>
            </a:r>
            <a:r>
              <a:rPr lang="en-US" sz="4000" b="1" i="1" dirty="0">
                <a:latin typeface="Arial Narrow" panose="020B0606020202030204" pitchFamily="34" charset="0"/>
              </a:rPr>
              <a:t> and </a:t>
            </a:r>
            <a:r>
              <a:rPr lang="en-US" sz="4000" b="1" i="1" dirty="0" err="1">
                <a:latin typeface="Arial Narrow" panose="020B0606020202030204" pitchFamily="34" charset="0"/>
              </a:rPr>
              <a:t>Krznari</a:t>
            </a:r>
            <a:r>
              <a:rPr lang="hr-HR" sz="4000" b="1" i="1" dirty="0">
                <a:latin typeface="Arial Narrow" panose="020B0606020202030204" pitchFamily="34" charset="0"/>
              </a:rPr>
              <a:t>ć</a:t>
            </a:r>
            <a:r>
              <a:rPr lang="en-US" sz="4000" b="1" i="1" dirty="0">
                <a:latin typeface="Arial Narrow" panose="020B0606020202030204" pitchFamily="34" charset="0"/>
              </a:rPr>
              <a:t> group of cases</a:t>
            </a:r>
            <a:br>
              <a:rPr lang="en-US" sz="4000" b="1" i="1" dirty="0">
                <a:latin typeface="Arial Narrow" panose="020B0606020202030204" pitchFamily="34" charset="0"/>
              </a:rPr>
            </a:br>
            <a:r>
              <a:rPr lang="en-US" sz="4000" b="1" dirty="0">
                <a:latin typeface="Arial Narrow" panose="020B0606020202030204" pitchFamily="34" charset="0"/>
              </a:rPr>
              <a:t>A</a:t>
            </a:r>
            <a:r>
              <a:rPr lang="hr-HR" sz="4000" b="1" dirty="0">
                <a:latin typeface="Arial Narrow" panose="020B0606020202030204" pitchFamily="34" charset="0"/>
              </a:rPr>
              <a:t>pplication no.: 16212/08</a:t>
            </a:r>
            <a:endParaRPr lang="hr-HR" sz="4000" dirty="0"/>
          </a:p>
        </p:txBody>
      </p:sp>
      <p:sp>
        <p:nvSpPr>
          <p:cNvPr id="3" name="Content Placeholder 2"/>
          <p:cNvSpPr>
            <a:spLocks noGrp="1"/>
          </p:cNvSpPr>
          <p:nvPr>
            <p:ph idx="1"/>
          </p:nvPr>
        </p:nvSpPr>
        <p:spPr>
          <a:xfrm>
            <a:off x="395536" y="1916832"/>
            <a:ext cx="8424935" cy="4320480"/>
          </a:xfrm>
        </p:spPr>
        <p:txBody>
          <a:bodyPr>
            <a:normAutofit/>
          </a:bodyPr>
          <a:lstStyle/>
          <a:p>
            <a:pPr marL="0" indent="0" algn="just">
              <a:buNone/>
            </a:pPr>
            <a:r>
              <a:rPr lang="en-US" sz="2800" dirty="0">
                <a:latin typeface="+mj-lt"/>
              </a:rPr>
              <a:t>Lack of effective investigations into war crimes committed during the Croatian Homeland War (1991-1995) against the applicants’ next-of-kin who disappeared or were killed (violations of Article 2 in its procedural limb)</a:t>
            </a:r>
          </a:p>
          <a:p>
            <a:pPr algn="just"/>
            <a:endParaRPr lang="en-US" sz="700" dirty="0">
              <a:latin typeface="+mj-lt"/>
            </a:endParaRPr>
          </a:p>
          <a:p>
            <a:pPr algn="just"/>
            <a:r>
              <a:rPr lang="en-US" sz="700" dirty="0">
                <a:latin typeface="+mj-lt"/>
              </a:rPr>
              <a:t> </a:t>
            </a:r>
          </a:p>
          <a:p>
            <a:pPr algn="just">
              <a:buFont typeface="Arial" panose="020B0604020202020204" pitchFamily="34" charset="0"/>
              <a:buChar char="•"/>
            </a:pPr>
            <a:endParaRPr lang="hr-HR" sz="700" dirty="0">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i="1" dirty="0" err="1">
                <a:latin typeface="Arial Narrow" panose="020B0606020202030204" pitchFamily="34" charset="0"/>
              </a:rPr>
              <a:t>Sken</a:t>
            </a:r>
            <a:r>
              <a:rPr lang="hr-HR" sz="4000" b="1" i="1" dirty="0">
                <a:latin typeface="Arial Narrow" panose="020B0606020202030204" pitchFamily="34" charset="0"/>
              </a:rPr>
              <a:t>dž</a:t>
            </a:r>
            <a:r>
              <a:rPr lang="en-US" sz="4000" b="1" i="1" dirty="0" err="1">
                <a:latin typeface="Arial Narrow" panose="020B0606020202030204" pitchFamily="34" charset="0"/>
              </a:rPr>
              <a:t>i</a:t>
            </a:r>
            <a:r>
              <a:rPr lang="hr-HR" sz="4000" b="1" i="1" dirty="0">
                <a:latin typeface="Arial Narrow" panose="020B0606020202030204" pitchFamily="34" charset="0"/>
              </a:rPr>
              <a:t>ć</a:t>
            </a:r>
            <a:r>
              <a:rPr lang="en-US" sz="4000" b="1" i="1" dirty="0">
                <a:latin typeface="Arial Narrow" panose="020B0606020202030204" pitchFamily="34" charset="0"/>
              </a:rPr>
              <a:t> and </a:t>
            </a:r>
            <a:r>
              <a:rPr lang="en-US" sz="4000" b="1" i="1" dirty="0" err="1">
                <a:latin typeface="Arial Narrow" panose="020B0606020202030204" pitchFamily="34" charset="0"/>
              </a:rPr>
              <a:t>Krznari</a:t>
            </a:r>
            <a:r>
              <a:rPr lang="hr-HR" sz="4000" b="1" i="1" dirty="0">
                <a:latin typeface="Arial Narrow" panose="020B0606020202030204" pitchFamily="34" charset="0"/>
              </a:rPr>
              <a:t>ć</a:t>
            </a:r>
            <a:r>
              <a:rPr lang="en-US" sz="4000" b="1" i="1" dirty="0">
                <a:latin typeface="Arial Narrow" panose="020B0606020202030204" pitchFamily="34" charset="0"/>
              </a:rPr>
              <a:t> group of cases</a:t>
            </a:r>
            <a:br>
              <a:rPr lang="en-US" sz="4000" b="1" i="1" dirty="0">
                <a:latin typeface="Arial Narrow" panose="020B0606020202030204" pitchFamily="34" charset="0"/>
              </a:rPr>
            </a:br>
            <a:r>
              <a:rPr lang="en-US" sz="4000" b="1" dirty="0">
                <a:latin typeface="Arial Narrow" panose="020B0606020202030204" pitchFamily="34" charset="0"/>
              </a:rPr>
              <a:t>A</a:t>
            </a:r>
            <a:r>
              <a:rPr lang="hr-HR" sz="4000" b="1" dirty="0">
                <a:latin typeface="Arial Narrow" panose="020B0606020202030204" pitchFamily="34" charset="0"/>
              </a:rPr>
              <a:t>pplication no.: 16212/08</a:t>
            </a:r>
            <a:endParaRPr lang="hr-HR" sz="4000" dirty="0"/>
          </a:p>
        </p:txBody>
      </p:sp>
      <p:sp>
        <p:nvSpPr>
          <p:cNvPr id="3" name="Content Placeholder 2"/>
          <p:cNvSpPr>
            <a:spLocks noGrp="1"/>
          </p:cNvSpPr>
          <p:nvPr>
            <p:ph idx="1"/>
          </p:nvPr>
        </p:nvSpPr>
        <p:spPr>
          <a:xfrm>
            <a:off x="395536" y="1916832"/>
            <a:ext cx="8424935" cy="4320480"/>
          </a:xfrm>
        </p:spPr>
        <p:txBody>
          <a:bodyPr>
            <a:normAutofit fontScale="47500" lnSpcReduction="20000"/>
          </a:bodyPr>
          <a:lstStyle/>
          <a:p>
            <a:pPr marL="0" indent="0" algn="just">
              <a:buNone/>
            </a:pPr>
            <a:r>
              <a:rPr lang="en-US" sz="4200" b="1" dirty="0">
                <a:solidFill>
                  <a:srgbClr val="C00000"/>
                </a:solidFill>
                <a:latin typeface="+mj-lt"/>
              </a:rPr>
              <a:t>Shortcomings identified by ECtHR: </a:t>
            </a:r>
          </a:p>
          <a:p>
            <a:pPr algn="just">
              <a:buFont typeface="Wingdings" panose="05000000000000000000" pitchFamily="2" charset="2"/>
              <a:buChar char="§"/>
            </a:pPr>
            <a:r>
              <a:rPr lang="en-US" sz="3300" dirty="0"/>
              <a:t> lack of promptness due to inexplicable delays and absence of serious efforts to establish the identity of the perpetrators</a:t>
            </a:r>
          </a:p>
          <a:p>
            <a:pPr algn="just">
              <a:buFont typeface="Wingdings" panose="05000000000000000000" pitchFamily="2" charset="2"/>
              <a:buChar char="§"/>
            </a:pPr>
            <a:r>
              <a:rPr lang="en-US" sz="3300" dirty="0"/>
              <a:t> lack of adequate investigations on account of: </a:t>
            </a:r>
          </a:p>
          <a:p>
            <a:pPr algn="just"/>
            <a:r>
              <a:rPr lang="en-US" sz="3300" dirty="0"/>
              <a:t>(</a:t>
            </a:r>
            <a:r>
              <a:rPr lang="en-US" sz="3300" dirty="0" err="1"/>
              <a:t>i</a:t>
            </a:r>
            <a:r>
              <a:rPr lang="en-US" sz="3300" dirty="0"/>
              <a:t>) the authorities’ failure to identify and bring the direct perpetrators to justice (only members of the superior chain of command were brought to justice, while the authorities were also under the obligation to identify and bring to justice those who were directly responsible for the killing of the applicants’ next-of-kin) </a:t>
            </a:r>
          </a:p>
          <a:p>
            <a:pPr algn="just"/>
            <a:r>
              <a:rPr lang="en-US" sz="3300" dirty="0"/>
              <a:t>(ii) the authorities’ failure to follow all available leads capable of identifying and bringing perpetrators to justice </a:t>
            </a:r>
          </a:p>
          <a:p>
            <a:pPr algn="just"/>
            <a:r>
              <a:rPr lang="en-US" sz="3300" dirty="0"/>
              <a:t>(iii) the examination of the circumstances surrounding the killing of the applicants’ next-of-kin remained at the level of a police inquiry, excluding involvement of an investigating judge, despite the existence of a large number of direct witnesses </a:t>
            </a:r>
          </a:p>
          <a:p>
            <a:pPr algn="just">
              <a:buFont typeface="Wingdings" panose="05000000000000000000" pitchFamily="2" charset="2"/>
              <a:buChar char="§"/>
            </a:pPr>
            <a:r>
              <a:rPr lang="en-US" sz="3300" dirty="0"/>
              <a:t> lack of independence in investigations which were entrusted to police stations employing officers suspected of being involved in the disappearance/killings </a:t>
            </a:r>
          </a:p>
          <a:p>
            <a:pPr algn="just"/>
            <a:endParaRPr lang="en-US" sz="700" dirty="0">
              <a:latin typeface="+mj-lt"/>
            </a:endParaRPr>
          </a:p>
          <a:p>
            <a:pPr algn="just"/>
            <a:r>
              <a:rPr lang="en-US" sz="700" dirty="0">
                <a:latin typeface="+mj-lt"/>
              </a:rPr>
              <a:t> </a:t>
            </a:r>
          </a:p>
          <a:p>
            <a:pPr algn="just">
              <a:buFont typeface="Arial" panose="020B0604020202020204" pitchFamily="34" charset="0"/>
              <a:buChar char="•"/>
            </a:pPr>
            <a:endParaRPr lang="hr-HR" sz="700" dirty="0">
              <a:latin typeface="Arial Narrow" panose="020B0606020202030204" pitchFamily="34" charset="0"/>
            </a:endParaRPr>
          </a:p>
        </p:txBody>
      </p:sp>
    </p:spTree>
    <p:extLst>
      <p:ext uri="{BB962C8B-B14F-4D97-AF65-F5344CB8AC3E}">
        <p14:creationId xmlns:p14="http://schemas.microsoft.com/office/powerpoint/2010/main" val="1700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i="1" dirty="0" err="1">
                <a:latin typeface="Arial Narrow" panose="020B0606020202030204" pitchFamily="34" charset="0"/>
              </a:rPr>
              <a:t>Sken</a:t>
            </a:r>
            <a:r>
              <a:rPr lang="hr-HR" sz="4000" b="1" i="1" dirty="0">
                <a:latin typeface="Arial Narrow" panose="020B0606020202030204" pitchFamily="34" charset="0"/>
              </a:rPr>
              <a:t>dž</a:t>
            </a:r>
            <a:r>
              <a:rPr lang="en-US" sz="4000" b="1" i="1" dirty="0" err="1">
                <a:latin typeface="Arial Narrow" panose="020B0606020202030204" pitchFamily="34" charset="0"/>
              </a:rPr>
              <a:t>i</a:t>
            </a:r>
            <a:r>
              <a:rPr lang="hr-HR" sz="4000" b="1" i="1" dirty="0">
                <a:latin typeface="Arial Narrow" panose="020B0606020202030204" pitchFamily="34" charset="0"/>
              </a:rPr>
              <a:t>ć</a:t>
            </a:r>
            <a:r>
              <a:rPr lang="en-US" sz="4000" b="1" i="1" dirty="0">
                <a:latin typeface="Arial Narrow" panose="020B0606020202030204" pitchFamily="34" charset="0"/>
              </a:rPr>
              <a:t> and </a:t>
            </a:r>
            <a:r>
              <a:rPr lang="en-US" sz="4000" b="1" i="1" dirty="0" err="1">
                <a:latin typeface="Arial Narrow" panose="020B0606020202030204" pitchFamily="34" charset="0"/>
              </a:rPr>
              <a:t>Krznari</a:t>
            </a:r>
            <a:r>
              <a:rPr lang="hr-HR" sz="4000" b="1" i="1" dirty="0">
                <a:latin typeface="Arial Narrow" panose="020B0606020202030204" pitchFamily="34" charset="0"/>
              </a:rPr>
              <a:t>ć</a:t>
            </a:r>
            <a:r>
              <a:rPr lang="en-US" sz="4000" b="1" i="1" dirty="0">
                <a:latin typeface="Arial Narrow" panose="020B0606020202030204" pitchFamily="34" charset="0"/>
              </a:rPr>
              <a:t> group of cases</a:t>
            </a:r>
            <a:br>
              <a:rPr lang="en-US" sz="4000" b="1" i="1" dirty="0">
                <a:latin typeface="Arial Narrow" panose="020B0606020202030204" pitchFamily="34" charset="0"/>
              </a:rPr>
            </a:br>
            <a:r>
              <a:rPr lang="en-US" sz="4000" b="1" dirty="0">
                <a:latin typeface="Arial Narrow" panose="020B0606020202030204" pitchFamily="34" charset="0"/>
              </a:rPr>
              <a:t>A</a:t>
            </a:r>
            <a:r>
              <a:rPr lang="hr-HR" sz="4000" b="1" dirty="0">
                <a:latin typeface="Arial Narrow" panose="020B0606020202030204" pitchFamily="34" charset="0"/>
              </a:rPr>
              <a:t>pplication no.: 16212/08</a:t>
            </a:r>
            <a:endParaRPr lang="hr-HR" sz="4000" dirty="0"/>
          </a:p>
        </p:txBody>
      </p:sp>
      <p:sp>
        <p:nvSpPr>
          <p:cNvPr id="3" name="Content Placeholder 2"/>
          <p:cNvSpPr>
            <a:spLocks noGrp="1"/>
          </p:cNvSpPr>
          <p:nvPr>
            <p:ph idx="1"/>
          </p:nvPr>
        </p:nvSpPr>
        <p:spPr/>
        <p:txBody>
          <a:bodyPr>
            <a:normAutofit/>
          </a:bodyPr>
          <a:lstStyle/>
          <a:p>
            <a:pPr algn="just"/>
            <a:r>
              <a:rPr lang="hr-HR" dirty="0">
                <a:latin typeface="Arial Narrow" panose="020B0606020202030204" pitchFamily="34" charset="0"/>
              </a:rPr>
              <a:t>ECHR: </a:t>
            </a:r>
            <a:r>
              <a:rPr lang="en-US" dirty="0">
                <a:latin typeface="Arial Narrow" panose="020B0606020202030204" pitchFamily="34" charset="0"/>
              </a:rPr>
              <a:t>the procedural obligation to conduct</a:t>
            </a:r>
            <a:r>
              <a:rPr lang="hr-HR" dirty="0">
                <a:latin typeface="Arial Narrow" panose="020B0606020202030204" pitchFamily="34" charset="0"/>
              </a:rPr>
              <a:t> </a:t>
            </a:r>
            <a:r>
              <a:rPr lang="en-US" dirty="0">
                <a:latin typeface="Arial Narrow" panose="020B0606020202030204" pitchFamily="34" charset="0"/>
              </a:rPr>
              <a:t>an efficient and prompt investigations in cases of persons killed by force cannot be replaced by</a:t>
            </a:r>
            <a:r>
              <a:rPr lang="hr-HR" dirty="0">
                <a:latin typeface="Arial Narrow" panose="020B0606020202030204" pitchFamily="34" charset="0"/>
              </a:rPr>
              <a:t> </a:t>
            </a:r>
            <a:r>
              <a:rPr lang="en-US" dirty="0">
                <a:latin typeface="Arial Narrow" panose="020B0606020202030204" pitchFamily="34" charset="0"/>
              </a:rPr>
              <a:t>compensation</a:t>
            </a:r>
            <a:endParaRPr lang="hr-HR" dirty="0">
              <a:latin typeface="Arial Narrow" panose="020B0606020202030204" pitchFamily="34" charset="0"/>
            </a:endParaRPr>
          </a:p>
          <a:p>
            <a:pPr algn="just"/>
            <a:r>
              <a:rPr lang="en-US" dirty="0">
                <a:latin typeface="Arial Narrow" panose="020B0606020202030204" pitchFamily="34" charset="0"/>
              </a:rPr>
              <a:t>The UN Special Rapporteur on Truth, Justice, Compensation and Guarantee of Non-Repetition</a:t>
            </a:r>
            <a:r>
              <a:rPr lang="hr-HR" dirty="0">
                <a:latin typeface="Arial Narrow" panose="020B0606020202030204" pitchFamily="34" charset="0"/>
              </a:rPr>
              <a:t> (</a:t>
            </a:r>
            <a:r>
              <a:rPr lang="en-US" dirty="0">
                <a:latin typeface="Arial Narrow" panose="020B0606020202030204" pitchFamily="34" charset="0"/>
              </a:rPr>
              <a:t>December 2021</a:t>
            </a:r>
            <a:r>
              <a:rPr lang="hr-HR" dirty="0">
                <a:latin typeface="Arial Narrow" panose="020B0606020202030204" pitchFamily="34" charset="0"/>
              </a:rPr>
              <a:t>) </a:t>
            </a:r>
            <a:r>
              <a:rPr lang="en-US" u="sng" dirty="0">
                <a:latin typeface="Arial Narrow" panose="020B0606020202030204" pitchFamily="34" charset="0"/>
              </a:rPr>
              <a:t>stagnation in war crimes prosecution is noticeable</a:t>
            </a:r>
            <a:r>
              <a:rPr lang="hr-HR" dirty="0">
                <a:latin typeface="Arial Narrow" panose="020B0606020202030204" pitchFamily="34" charset="0"/>
              </a:rPr>
              <a:t>: </a:t>
            </a:r>
            <a:r>
              <a:rPr lang="en-US" dirty="0">
                <a:latin typeface="Arial Narrow" panose="020B0606020202030204" pitchFamily="34" charset="0"/>
              </a:rPr>
              <a:t>However,</a:t>
            </a:r>
            <a:r>
              <a:rPr lang="hr-HR" dirty="0">
                <a:latin typeface="Arial Narrow" panose="020B0606020202030204" pitchFamily="34" charset="0"/>
              </a:rPr>
              <a:t> </a:t>
            </a:r>
            <a:r>
              <a:rPr lang="en-US" dirty="0">
                <a:latin typeface="Arial Narrow" panose="020B0606020202030204" pitchFamily="34" charset="0"/>
              </a:rPr>
              <a:t>progress appears to have stalled in the last 7 years and concerns have risen</a:t>
            </a:r>
            <a:r>
              <a:rPr lang="hr-HR" dirty="0">
                <a:latin typeface="Arial Narrow" panose="020B0606020202030204" pitchFamily="34" charset="0"/>
              </a:rPr>
              <a:t> </a:t>
            </a:r>
            <a:r>
              <a:rPr lang="en-US" dirty="0">
                <a:latin typeface="Arial Narrow" panose="020B0606020202030204" pitchFamily="34" charset="0"/>
              </a:rPr>
              <a:t>regarding the prospects of effective social reconciliation, particularly as a result</a:t>
            </a:r>
            <a:r>
              <a:rPr lang="hr-HR" dirty="0">
                <a:latin typeface="Arial Narrow" panose="020B0606020202030204" pitchFamily="34" charset="0"/>
              </a:rPr>
              <a:t> </a:t>
            </a:r>
            <a:r>
              <a:rPr lang="en-US" dirty="0">
                <a:latin typeface="Arial Narrow" panose="020B0606020202030204" pitchFamily="34" charset="0"/>
              </a:rPr>
              <a:t>of growing instances of hate speech, the glorification of war crimes, and the</a:t>
            </a:r>
            <a:r>
              <a:rPr lang="hr-HR" dirty="0">
                <a:latin typeface="Arial Narrow" panose="020B0606020202030204" pitchFamily="34" charset="0"/>
              </a:rPr>
              <a:t> </a:t>
            </a:r>
            <a:r>
              <a:rPr lang="en-US" dirty="0">
                <a:latin typeface="Arial Narrow" panose="020B0606020202030204" pitchFamily="34" charset="0"/>
              </a:rPr>
              <a:t>relativization of the decisions of the ICTY and national tribunals.</a:t>
            </a:r>
            <a:endParaRPr lang="hr-HR" dirty="0">
              <a:latin typeface="Arial Narrow" panose="020B0606020202030204" pitchFamily="34" charset="0"/>
            </a:endParaRPr>
          </a:p>
        </p:txBody>
      </p:sp>
    </p:spTree>
    <p:extLst>
      <p:ext uri="{BB962C8B-B14F-4D97-AF65-F5344CB8AC3E}">
        <p14:creationId xmlns:p14="http://schemas.microsoft.com/office/powerpoint/2010/main" val="669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Narrow" panose="020B0606020202030204" pitchFamily="34" charset="0"/>
              </a:rPr>
              <a:t>New legi</a:t>
            </a:r>
            <a:r>
              <a:rPr lang="en-US" dirty="0" err="1">
                <a:latin typeface="Arial Narrow" panose="020B0606020202030204" pitchFamily="34" charset="0"/>
              </a:rPr>
              <a:t>sl</a:t>
            </a:r>
            <a:r>
              <a:rPr lang="hr-HR" dirty="0">
                <a:latin typeface="Arial Narrow" panose="020B0606020202030204" pitchFamily="34" charset="0"/>
              </a:rPr>
              <a:t>ation</a:t>
            </a:r>
          </a:p>
        </p:txBody>
      </p:sp>
      <p:sp>
        <p:nvSpPr>
          <p:cNvPr id="3" name="Content Placeholder 2"/>
          <p:cNvSpPr>
            <a:spLocks noGrp="1"/>
          </p:cNvSpPr>
          <p:nvPr>
            <p:ph idx="1"/>
          </p:nvPr>
        </p:nvSpPr>
        <p:spPr/>
        <p:txBody>
          <a:bodyPr>
            <a:normAutofit/>
          </a:bodyPr>
          <a:lstStyle/>
          <a:p>
            <a:r>
              <a:rPr lang="en-US" b="1" dirty="0">
                <a:latin typeface="Arial Narrow" panose="020B0606020202030204" pitchFamily="34" charset="0"/>
              </a:rPr>
              <a:t>The Law on Missing Persons during the Homeland War</a:t>
            </a:r>
            <a:r>
              <a:rPr lang="pl-PL" b="1" dirty="0">
                <a:latin typeface="Arial Narrow" panose="020B0606020202030204" pitchFamily="34" charset="0"/>
              </a:rPr>
              <a:t>, </a:t>
            </a:r>
            <a:r>
              <a:rPr lang="pl-PL" dirty="0">
                <a:latin typeface="Arial Narrow" panose="020B0606020202030204" pitchFamily="34" charset="0"/>
              </a:rPr>
              <a:t>NN 70/19 </a:t>
            </a:r>
            <a:r>
              <a:rPr lang="en-GB" dirty="0">
                <a:latin typeface="Arial Narrow" panose="020B0606020202030204" pitchFamily="34" charset="0"/>
              </a:rPr>
              <a:t>in force as of</a:t>
            </a:r>
            <a:r>
              <a:rPr lang="pl-PL" dirty="0">
                <a:latin typeface="Arial Narrow" panose="020B0606020202030204" pitchFamily="34" charset="0"/>
              </a:rPr>
              <a:t> 01.08.2019.</a:t>
            </a:r>
          </a:p>
          <a:p>
            <a:r>
              <a:rPr lang="en-US" b="1" dirty="0">
                <a:latin typeface="Arial Narrow" panose="020B0606020202030204" pitchFamily="34" charset="0"/>
              </a:rPr>
              <a:t>The Law on Civilian victims of the Homeland War</a:t>
            </a:r>
            <a:r>
              <a:rPr lang="pl-PL" b="1" dirty="0">
                <a:latin typeface="Arial Narrow" panose="020B0606020202030204" pitchFamily="34" charset="0"/>
              </a:rPr>
              <a:t>, </a:t>
            </a:r>
            <a:r>
              <a:rPr lang="pl-PL" dirty="0">
                <a:latin typeface="Arial Narrow" panose="020B0606020202030204" pitchFamily="34" charset="0"/>
              </a:rPr>
              <a:t>NN 84/21 </a:t>
            </a:r>
            <a:r>
              <a:rPr lang="en-GB" dirty="0">
                <a:latin typeface="Arial Narrow" panose="020B0606020202030204" pitchFamily="34" charset="0"/>
              </a:rPr>
              <a:t>in force as of</a:t>
            </a:r>
            <a:r>
              <a:rPr lang="pl-PL" dirty="0">
                <a:latin typeface="Arial Narrow" panose="020B0606020202030204" pitchFamily="34" charset="0"/>
              </a:rPr>
              <a:t> 31.07.2021.</a:t>
            </a:r>
          </a:p>
          <a:p>
            <a:r>
              <a:rPr lang="en-GB" b="1" dirty="0">
                <a:latin typeface="Arial Narrow" panose="020B0606020202030204" pitchFamily="34" charset="0"/>
              </a:rPr>
              <a:t>The Law on ratification of the </a:t>
            </a:r>
            <a:r>
              <a:rPr lang="en-US" b="1" dirty="0">
                <a:latin typeface="Arial Narrow" panose="020B0606020202030204" pitchFamily="34" charset="0"/>
              </a:rPr>
              <a:t>International Convention for the Protection of All Persons from Enforced Disappearance</a:t>
            </a:r>
            <a:r>
              <a:rPr lang="en-US" dirty="0">
                <a:latin typeface="Arial Narrow" panose="020B0606020202030204" pitchFamily="34" charset="0"/>
              </a:rPr>
              <a:t> (ICPPED)</a:t>
            </a:r>
            <a:r>
              <a:rPr lang="vi-VN" dirty="0"/>
              <a:t>, </a:t>
            </a:r>
            <a:r>
              <a:rPr lang="en-GB" dirty="0">
                <a:latin typeface="Arial Narrow" panose="020B0606020202030204" pitchFamily="34" charset="0"/>
              </a:rPr>
              <a:t>adopted by the Croatian Parliament at its session on 03.12.2021</a:t>
            </a:r>
            <a:r>
              <a:rPr lang="vi-VN" dirty="0"/>
              <a:t>.</a:t>
            </a:r>
            <a:endParaRPr lang="pl-PL" dirty="0">
              <a:latin typeface="Arial Narrow" panose="020B0606020202030204" pitchFamily="34" charset="0"/>
            </a:endParaRPr>
          </a:p>
          <a:p>
            <a:endParaRPr lang="pl-PL" dirty="0"/>
          </a:p>
          <a:p>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latin typeface="Arial Narrow" panose="020B0606020202030204" pitchFamily="34" charset="0"/>
              </a:rPr>
              <a:t>Indictment</a:t>
            </a:r>
            <a:r>
              <a:rPr lang="en-GB" dirty="0">
                <a:latin typeface="Arial Narrow" panose="020B0606020202030204" pitchFamily="34" charset="0"/>
              </a:rPr>
              <a:t>s</a:t>
            </a:r>
            <a:r>
              <a:rPr lang="hr-HR" dirty="0">
                <a:latin typeface="Arial Narrow" panose="020B0606020202030204" pitchFamily="34" charset="0"/>
              </a:rPr>
              <a:t> (2021</a:t>
            </a:r>
            <a:r>
              <a:rPr lang="en-US" dirty="0">
                <a:latin typeface="Arial Narrow" panose="020B0606020202030204" pitchFamily="34" charset="0"/>
              </a:rPr>
              <a:t> </a:t>
            </a:r>
            <a:r>
              <a:rPr lang="hr-HR" dirty="0">
                <a:latin typeface="Arial Narrow" panose="020B0606020202030204" pitchFamily="34" charset="0"/>
              </a:rPr>
              <a:t>-</a:t>
            </a:r>
            <a:r>
              <a:rPr lang="en-US" dirty="0">
                <a:latin typeface="Arial Narrow" panose="020B0606020202030204" pitchFamily="34" charset="0"/>
              </a:rPr>
              <a:t> 20</a:t>
            </a:r>
            <a:r>
              <a:rPr lang="hr-HR" dirty="0">
                <a:latin typeface="Arial Narrow" panose="020B0606020202030204" pitchFamily="34" charset="0"/>
              </a:rPr>
              <a:t>22)</a:t>
            </a:r>
          </a:p>
        </p:txBody>
      </p:sp>
      <p:sp>
        <p:nvSpPr>
          <p:cNvPr id="3" name="Content Placeholder 2"/>
          <p:cNvSpPr>
            <a:spLocks noGrp="1"/>
          </p:cNvSpPr>
          <p:nvPr>
            <p:ph idx="1"/>
          </p:nvPr>
        </p:nvSpPr>
        <p:spPr/>
        <p:txBody>
          <a:bodyPr/>
          <a:lstStyle/>
          <a:p>
            <a:r>
              <a:rPr lang="en-GB" dirty="0">
                <a:latin typeface="Arial Narrow" panose="020B0606020202030204" pitchFamily="34" charset="0"/>
              </a:rPr>
              <a:t>Goal: impartial investigation of all war crimes irrespective of the ethnicity of those involved</a:t>
            </a:r>
          </a:p>
          <a:p>
            <a:r>
              <a:rPr lang="en-GB" dirty="0">
                <a:latin typeface="Arial Narrow" panose="020B0606020202030204" pitchFamily="34" charset="0"/>
              </a:rPr>
              <a:t>21 Indictments/ 34 accused</a:t>
            </a:r>
          </a:p>
          <a:p>
            <a:r>
              <a:rPr lang="en-GB" dirty="0">
                <a:latin typeface="Arial Narrow" panose="020B0606020202030204" pitchFamily="34" charset="0"/>
              </a:rPr>
              <a:t>1 person indicted as a member of HVO (Croatian Council of Defence – BiH), transferred case</a:t>
            </a:r>
          </a:p>
          <a:p>
            <a:r>
              <a:rPr lang="en-GB" dirty="0">
                <a:latin typeface="Arial Narrow" panose="020B0606020202030204" pitchFamily="34" charset="0"/>
              </a:rPr>
              <a:t>33 members of Serb para-military forces/JNA</a:t>
            </a:r>
          </a:p>
          <a:p>
            <a:pPr marL="0" indent="0">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latin typeface="Arial Narrow" panose="020B0606020202030204" pitchFamily="34" charset="0"/>
              </a:rPr>
              <a:t>Missing persons</a:t>
            </a:r>
            <a:endParaRPr lang="hr-HR"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r>
              <a:rPr lang="en-US" dirty="0">
                <a:latin typeface="Arial Narrow" panose="020B0606020202030204" pitchFamily="34" charset="0"/>
              </a:rPr>
              <a:t>According to the records of the Ministry of Croatian Veterans Affairs, on December 31, 2020, the remains of </a:t>
            </a:r>
            <a:r>
              <a:rPr lang="en-US" b="1" dirty="0">
                <a:latin typeface="Arial Narrow" panose="020B0606020202030204" pitchFamily="34" charset="0"/>
              </a:rPr>
              <a:t>5,199</a:t>
            </a:r>
            <a:r>
              <a:rPr lang="en-US" dirty="0">
                <a:latin typeface="Arial Narrow" panose="020B0606020202030204" pitchFamily="34" charset="0"/>
              </a:rPr>
              <a:t> persons were exhumed from the mass, individual and assanating graves, out of which the remains of </a:t>
            </a:r>
            <a:r>
              <a:rPr lang="en-US" b="1" dirty="0">
                <a:latin typeface="Arial Narrow" panose="020B0606020202030204" pitchFamily="34" charset="0"/>
              </a:rPr>
              <a:t>4,022</a:t>
            </a:r>
            <a:r>
              <a:rPr lang="en-US" dirty="0">
                <a:latin typeface="Arial Narrow" panose="020B0606020202030204" pitchFamily="34" charset="0"/>
              </a:rPr>
              <a:t> persons were exhumed from mass and individual graves who disappeared for the most part during 1991/92, while the remains of </a:t>
            </a:r>
            <a:r>
              <a:rPr lang="en-US" b="1" dirty="0">
                <a:latin typeface="Arial Narrow" panose="020B0606020202030204" pitchFamily="34" charset="0"/>
              </a:rPr>
              <a:t>1,177</a:t>
            </a:r>
            <a:r>
              <a:rPr lang="en-US" dirty="0">
                <a:latin typeface="Arial Narrow" panose="020B0606020202030204" pitchFamily="34" charset="0"/>
              </a:rPr>
              <a:t> persons who disappeared during 1995 were exhumed from assanating graves</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Missing persons</a:t>
            </a:r>
          </a:p>
        </p:txBody>
      </p:sp>
      <p:sp>
        <p:nvSpPr>
          <p:cNvPr id="3" name="Content Placeholder 2"/>
          <p:cNvSpPr>
            <a:spLocks noGrp="1"/>
          </p:cNvSpPr>
          <p:nvPr>
            <p:ph idx="1"/>
          </p:nvPr>
        </p:nvSpPr>
        <p:spPr/>
        <p:txBody>
          <a:bodyPr>
            <a:normAutofit/>
          </a:bodyPr>
          <a:lstStyle/>
          <a:p>
            <a:pPr algn="just"/>
            <a:r>
              <a:rPr lang="en-US" dirty="0">
                <a:latin typeface="Arial Narrow" panose="020B0606020202030204" pitchFamily="34" charset="0"/>
              </a:rPr>
              <a:t>According to available information on the web site of the Ministry of Croatian Veterans Affairs, in 2022, 23 missing persons were identified: 3 veterans and 20 civilians</a:t>
            </a:r>
          </a:p>
          <a:p>
            <a:pPr algn="just"/>
            <a:r>
              <a:rPr lang="hr-HR" dirty="0">
                <a:latin typeface="Arial Narrow" panose="020B0606020202030204" pitchFamily="34" charset="0"/>
              </a:rPr>
              <a:t>Book of Missing persons (2015) – 1838 missing persons</a:t>
            </a:r>
          </a:p>
          <a:p>
            <a:pPr algn="just"/>
            <a:r>
              <a:rPr lang="pl-PL" dirty="0">
                <a:latin typeface="Arial Narrow" panose="020B0606020202030204" pitchFamily="34" charset="0"/>
              </a:rPr>
              <a:t>1832 missing persons (30.08.2022)</a:t>
            </a:r>
          </a:p>
          <a:p>
            <a:pPr algn="just"/>
            <a:r>
              <a:rPr lang="hr-HR" dirty="0">
                <a:latin typeface="Arial Narrow" panose="020B0606020202030204" pitchFamily="34" charset="0"/>
              </a:rPr>
              <a:t>CROATIA - </a:t>
            </a:r>
            <a:r>
              <a:rPr lang="en-US" dirty="0">
                <a:latin typeface="Arial Narrow" panose="020B0606020202030204" pitchFamily="34" charset="0"/>
              </a:rPr>
              <a:t>missing persons from the 1991-1995 armed conflict: a stocktaking</a:t>
            </a:r>
            <a:r>
              <a:rPr lang="hr-HR" dirty="0">
                <a:latin typeface="Arial Narrow" panose="020B0606020202030204" pitchFamily="34" charset="0"/>
              </a:rPr>
              <a:t>, Chis Bennett, Matthew Holliday, Samira Krehić, Thomas Parsons, International Commission on Missing Persons (ICMP), Sarajevo, 2021. – “</a:t>
            </a:r>
            <a:r>
              <a:rPr lang="en-US" dirty="0">
                <a:latin typeface="Arial Narrow" panose="020B0606020202030204" pitchFamily="34" charset="0"/>
              </a:rPr>
              <a:t>Improved investigative and forensic techniques mean it is still possible to find and identify the remaining 12,000 people who disappeared during the Balkan wars - but </a:t>
            </a:r>
            <a:r>
              <a:rPr lang="en-US" u="sng" dirty="0">
                <a:latin typeface="Arial Narrow" panose="020B0606020202030204" pitchFamily="34" charset="0"/>
              </a:rPr>
              <a:t>cooperation between governments is essential</a:t>
            </a:r>
            <a:r>
              <a:rPr lang="en-US" dirty="0">
                <a:latin typeface="Arial Narrow" panose="020B0606020202030204" pitchFamily="34" charset="0"/>
              </a:rPr>
              <a:t> so families can finally know the fate of their missing loved ones.</a:t>
            </a:r>
            <a:r>
              <a:rPr lang="hr-HR" dirty="0">
                <a:latin typeface="Arial Narrow" panose="020B0606020202030204" pitchFamily="34" charset="0"/>
              </a:rPr>
              <a:t>”</a:t>
            </a:r>
          </a:p>
        </p:txBody>
      </p:sp>
    </p:spTree>
    <p:extLst>
      <p:ext uri="{BB962C8B-B14F-4D97-AF65-F5344CB8AC3E}">
        <p14:creationId xmlns:p14="http://schemas.microsoft.com/office/powerpoint/2010/main" val="18988005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6" ma:contentTypeDescription="Create a new document." ma:contentTypeScope="" ma:versionID="67d678ec8d77336ffe2ef41367210a51">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0b6699f8d0245b7f5099cfa8044f2314"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157c6d-8be7-4238-927e-8145b24040a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873f42-f0f5-4be7-96d1-d46760763c3c}" ma:internalName="TaxCatchAll" ma:showField="CatchAllData" ma:web="d8159c9e-9fad-49a3-a5ae-2b6725e7a0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8159c9e-9fad-49a3-a5ae-2b6725e7a0d2" xsi:nil="true"/>
    <lcf76f155ced4ddcb4097134ff3c332f xmlns="60c11fa4-ff9b-492c-bc5b-65b6c8eede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E87ED10-37F0-47B1-B3AD-290049976A65}"/>
</file>

<file path=customXml/itemProps2.xml><?xml version="1.0" encoding="utf-8"?>
<ds:datastoreItem xmlns:ds="http://schemas.openxmlformats.org/officeDocument/2006/customXml" ds:itemID="{B4BD081F-EDF2-4C37-B17D-542A34628697}"/>
</file>

<file path=customXml/itemProps3.xml><?xml version="1.0" encoding="utf-8"?>
<ds:datastoreItem xmlns:ds="http://schemas.openxmlformats.org/officeDocument/2006/customXml" ds:itemID="{EA041ABD-D0F5-4D4A-99AD-F62A5EDB02D8}"/>
</file>

<file path=docProps/app.xml><?xml version="1.0" encoding="utf-8"?>
<Properties xmlns="http://schemas.openxmlformats.org/officeDocument/2006/extended-properties" xmlns:vt="http://schemas.openxmlformats.org/officeDocument/2006/docPropsVTypes">
  <Template>Retrospect</Template>
  <TotalTime>654</TotalTime>
  <Words>1527</Words>
  <Application>Microsoft Office PowerPoint</Application>
  <PresentationFormat>On-screen Show (4:3)</PresentationFormat>
  <Paragraphs>87</Paragraphs>
  <Slides>17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Calibri Light</vt:lpstr>
      <vt:lpstr>Wingdings</vt:lpstr>
      <vt:lpstr>Retrospect</vt:lpstr>
      <vt:lpstr>Skendžić and Krznarić group of cases Application no.: 16212/08</vt:lpstr>
      <vt:lpstr>European Court's case-law on effective investigation of war crimes</vt:lpstr>
      <vt:lpstr>Skendžić and Krznarić group of cases Application no.: 16212/08</vt:lpstr>
      <vt:lpstr>Skendžić and Krznarić group of cases Application no.: 16212/08</vt:lpstr>
      <vt:lpstr>Skendžić and Krznarić group of cases Application no.: 16212/08</vt:lpstr>
      <vt:lpstr>New legislation</vt:lpstr>
      <vt:lpstr>Indictments (2021 - 2022)</vt:lpstr>
      <vt:lpstr>Missing persons</vt:lpstr>
      <vt:lpstr>Missing persons</vt:lpstr>
      <vt:lpstr>War Crime Trials</vt:lpstr>
      <vt:lpstr>War Crime Trials</vt:lpstr>
      <vt:lpstr>Regional cooperation</vt:lpstr>
      <vt:lpstr>Regional Cooperation</vt:lpstr>
      <vt:lpstr>Constitutional Court – legal remedy for lack of effective investigations – Art. 2</vt:lpstr>
      <vt:lpstr> U-IIIBi-4222/2018, Mudrinić, Ljubica and others, 05.11.2019 </vt:lpstr>
      <vt:lpstr>Constitutional Court – legal remedy for lack of effective investigations – Art. 2</vt:lpstr>
      <vt:lpstr>Skendžić and Krznarić group of cases Application no.: 16212/08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Skendžić and Krznarić group of cases Precedent application no.: 16212/08</dc:title>
  <dc:creator>zeljko</dc:creator>
  <cp:lastModifiedBy>Ioana Iliescu</cp:lastModifiedBy>
  <cp:revision>54</cp:revision>
  <dcterms:created xsi:type="dcterms:W3CDTF">2022-09-07T18:20:45Z</dcterms:created>
  <dcterms:modified xsi:type="dcterms:W3CDTF">2022-09-12T14:27:44Z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