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1" r:id="rId3"/>
    <p:sldId id="292" r:id="rId4"/>
    <p:sldId id="293" r:id="rId5"/>
    <p:sldId id="294" r:id="rId6"/>
    <p:sldId id="295" r:id="rId7"/>
    <p:sldId id="29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A3203-23F5-DF8C-D1C6-A4E369A61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AFE6A3-FF7A-A142-CE9B-2CAD1EACC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F1A7CB-6B11-BAD9-045D-8612CBBA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E6ECB5-3BAF-A236-A329-CB84DB0DF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F1CF96-0FA9-1B55-A9D1-E42C775B6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87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E5F8C4-180C-5C07-4BD7-319F74EA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391F7D-4D8C-867E-DD98-8252D9486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94F797-10E3-0063-27F1-9AF336B1A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748DB8-B821-3D9A-243D-3B77D1F1B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688B27-831A-3028-4988-3BFE473F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08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B5B46CB-D6B4-775D-F307-409CE8192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95C9E5-16DA-6924-D5E5-A6240E616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2C80B1-AF9A-F5A8-707A-BCFC37CD1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B92A26-A8C4-4C9B-D0E1-9BD463A2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1FE3F3-4DAB-A7BF-2164-A7CA3B4A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41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C7392-B1DA-2FB1-71D6-B2DA597F1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BE3D83-35C8-37F8-C85A-155E75F61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FA9534-2DA8-4E0F-82EB-BB09C0763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BD43B2-BCA3-323F-0BF2-3F5779BCA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89CAC9-681A-2C22-2D92-F034A748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63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AD370-43E5-E34F-2D13-A1AD8532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28D417-62F9-F11A-F378-1615219B5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397021-CE7A-3400-B0B3-87AB67B5F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C5C507-44B9-ED9C-81D2-1243222A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A75953-3096-8B5C-6F88-5C9D3CBD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75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DBF366-6D5C-2001-6875-4C1A82E6D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209F26-D432-BDDB-E24D-CDF6CF449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52081B-4917-56FF-42BD-85F8321E3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A107E0-448D-1177-53E9-C237A1AE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9F2E3D-E577-E8A8-8DD8-332CCAB54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73CAEC-C393-0628-57F4-8858FD99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01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327AF9-FB0E-63A5-6609-1F32B844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3CCEAA-60D1-B70E-07F7-E7A2A26EB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856A51-5AD5-B17A-32D5-00E326330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D4B9C6-E02F-0FBE-252F-CD9543FBD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206360B-6BF0-FDD9-3817-932829320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AD35B4-DE48-CE3F-4D88-1E9B4E28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F87294E-707E-B8E3-A862-05EAFADF6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92D6FB2-6C41-4A03-65E3-52D5CAA6E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73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9D739-B945-A3A1-1B1B-5494DC09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E92FF8-6787-F540-2901-4AEDE125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D843BF-2D19-A300-3DB3-E8AD7FFFF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2F0F94-68FD-060B-E3C0-57A85424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32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833905-B305-8DBE-8569-E8F7C4E9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30314B-6205-8C1B-3E05-67EB76AE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C71E4D-84F0-9C9C-4A6E-294F638F4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7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D3BCBA-3FBC-BDD9-ACB9-A89F78CF3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9CB230-81A9-1CA5-1546-1EB067BDA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7AF568-F0BF-2FBE-4F9B-256A3DA16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C270EF-9664-5B93-5305-E4E3D218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6CC86D-CF4B-4560-AC5F-7097902E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83E11C-D335-A3AC-A2A1-4155DE868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33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4D6831-AB37-D8D9-7220-24A0A4BA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C9EE335-131F-FA8F-0E0A-BDD0CC33B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CE4F73-4612-DDBB-B42D-801010028E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D304ED-3EEB-CCF5-719F-11A495555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898DD7-A0FB-7B9D-2FAA-EE0ECBE0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CF5A77-D5EA-FD25-70E1-F1609CB7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6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CF3C15-8D8D-FEE4-037C-EA6945356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F6B748-E434-92A2-BB06-E7EAAF4E9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C0F140-1A71-9643-2B49-3173B1D25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B6F3D-497F-4F69-A88B-4236B37AF9FA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9FFBC7-C315-7B18-3583-4C2B56E85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CCB023-1ACB-D143-C9EB-82450780C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9824-0848-4C68-B032-DC415D82A7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82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42B95BC9-93EF-0DC0-7263-A89A485E0814}"/>
              </a:ext>
            </a:extLst>
          </p:cNvPr>
          <p:cNvSpPr txBox="1"/>
          <p:nvPr/>
        </p:nvSpPr>
        <p:spPr>
          <a:xfrm>
            <a:off x="920885" y="1108954"/>
            <a:ext cx="10019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b="1" i="1" dirty="0" err="1"/>
              <a:t>Reczkowicz</a:t>
            </a:r>
            <a:r>
              <a:rPr lang="pl-PL" sz="6000" b="1" i="1" dirty="0"/>
              <a:t> v. Poland</a:t>
            </a:r>
          </a:p>
          <a:p>
            <a:pPr algn="ctr"/>
            <a:r>
              <a:rPr lang="pl-PL" sz="6000" b="1" dirty="0"/>
              <a:t> </a:t>
            </a:r>
          </a:p>
          <a:p>
            <a:pPr algn="ctr"/>
            <a:r>
              <a:rPr lang="pl-PL" sz="6000" dirty="0"/>
              <a:t>22 </a:t>
            </a:r>
            <a:r>
              <a:rPr lang="pl-PL" sz="6000" dirty="0" err="1"/>
              <a:t>July</a:t>
            </a:r>
            <a:r>
              <a:rPr lang="pl-PL" sz="6000" dirty="0"/>
              <a:t> 2021, </a:t>
            </a:r>
            <a:r>
              <a:rPr lang="pl-PL" sz="6000" dirty="0" err="1"/>
              <a:t>app</a:t>
            </a:r>
            <a:r>
              <a:rPr lang="pl-PL" sz="6000" dirty="0"/>
              <a:t>. no. 43447/19 </a:t>
            </a:r>
          </a:p>
        </p:txBody>
      </p:sp>
    </p:spTree>
    <p:extLst>
      <p:ext uri="{BB962C8B-B14F-4D97-AF65-F5344CB8AC3E}">
        <p14:creationId xmlns:p14="http://schemas.microsoft.com/office/powerpoint/2010/main" val="298933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err="1"/>
              <a:t>Reczkowicz</a:t>
            </a:r>
            <a:r>
              <a:rPr lang="pl-PL" dirty="0"/>
              <a:t>: </a:t>
            </a:r>
            <a:r>
              <a:rPr lang="pl-PL" dirty="0" err="1"/>
              <a:t>facts</a:t>
            </a:r>
            <a:r>
              <a:rPr lang="pl-PL" dirty="0"/>
              <a:t> of the </a:t>
            </a:r>
            <a:r>
              <a:rPr lang="pl-PL" dirty="0" err="1"/>
              <a:t>case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13627"/>
            <a:ext cx="10058400" cy="4202348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chemeClr val="tx1"/>
                </a:solidFill>
              </a:rPr>
              <a:t> the </a:t>
            </a:r>
            <a:r>
              <a:rPr lang="pl-PL" sz="2600" dirty="0" err="1">
                <a:solidFill>
                  <a:schemeClr val="tx1"/>
                </a:solidFill>
              </a:rPr>
              <a:t>applicant</a:t>
            </a:r>
            <a:r>
              <a:rPr lang="pl-PL" sz="2600" dirty="0">
                <a:solidFill>
                  <a:schemeClr val="tx1"/>
                </a:solidFill>
              </a:rPr>
              <a:t> was a </a:t>
            </a:r>
            <a:r>
              <a:rPr lang="pl-PL" sz="2600" dirty="0" err="1">
                <a:solidFill>
                  <a:schemeClr val="tx1"/>
                </a:solidFill>
              </a:rPr>
              <a:t>barrister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who</a:t>
            </a:r>
            <a:r>
              <a:rPr lang="pl-PL" sz="2600" dirty="0">
                <a:solidFill>
                  <a:schemeClr val="tx1"/>
                </a:solidFill>
              </a:rPr>
              <a:t> was </a:t>
            </a:r>
            <a:r>
              <a:rPr lang="pl-PL" sz="2600" dirty="0" err="1">
                <a:solidFill>
                  <a:schemeClr val="tx1"/>
                </a:solidFill>
              </a:rPr>
              <a:t>punished</a:t>
            </a:r>
            <a:r>
              <a:rPr lang="pl-PL" sz="2600" dirty="0">
                <a:solidFill>
                  <a:schemeClr val="tx1"/>
                </a:solidFill>
              </a:rPr>
              <a:t> by </a:t>
            </a:r>
            <a:r>
              <a:rPr lang="pl-PL" sz="2600" dirty="0" err="1">
                <a:solidFill>
                  <a:schemeClr val="tx1"/>
                </a:solidFill>
              </a:rPr>
              <a:t>disciplinary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organs</a:t>
            </a:r>
            <a:r>
              <a:rPr lang="pl-PL" sz="2600" dirty="0">
                <a:solidFill>
                  <a:schemeClr val="tx1"/>
                </a:solidFill>
              </a:rPr>
              <a:t> of the bar </a:t>
            </a:r>
            <a:r>
              <a:rPr lang="pl-PL" sz="2600" dirty="0" err="1">
                <a:solidFill>
                  <a:schemeClr val="tx1"/>
                </a:solidFill>
              </a:rPr>
              <a:t>association</a:t>
            </a:r>
            <a:r>
              <a:rPr lang="pl-PL" sz="2600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chemeClr val="tx1"/>
                </a:solidFill>
              </a:rPr>
              <a:t>the </a:t>
            </a:r>
            <a:r>
              <a:rPr lang="pl-PL" sz="2600" dirty="0" err="1">
                <a:solidFill>
                  <a:schemeClr val="tx1"/>
                </a:solidFill>
              </a:rPr>
              <a:t>applicant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submitted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cassation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complaint</a:t>
            </a:r>
            <a:r>
              <a:rPr lang="pl-PL" sz="2600" dirty="0">
                <a:solidFill>
                  <a:schemeClr val="tx1"/>
                </a:solidFill>
              </a:rPr>
              <a:t> to the </a:t>
            </a:r>
            <a:r>
              <a:rPr lang="pl-PL" sz="2600" dirty="0" err="1">
                <a:solidFill>
                  <a:schemeClr val="tx1"/>
                </a:solidFill>
              </a:rPr>
              <a:t>Disciplinary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Chamber</a:t>
            </a:r>
            <a:r>
              <a:rPr lang="pl-PL" sz="2600" dirty="0">
                <a:solidFill>
                  <a:schemeClr val="tx1"/>
                </a:solidFill>
              </a:rPr>
              <a:t> of the </a:t>
            </a:r>
            <a:r>
              <a:rPr lang="pl-PL" sz="2600" dirty="0" err="1">
                <a:solidFill>
                  <a:schemeClr val="tx1"/>
                </a:solidFill>
              </a:rPr>
              <a:t>Supreme</a:t>
            </a:r>
            <a:r>
              <a:rPr lang="pl-PL" sz="2600" dirty="0">
                <a:solidFill>
                  <a:schemeClr val="tx1"/>
                </a:solidFill>
              </a:rPr>
              <a:t> Court;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chemeClr val="tx1"/>
                </a:solidFill>
              </a:rPr>
              <a:t> the </a:t>
            </a:r>
            <a:r>
              <a:rPr lang="pl-PL" sz="2600" dirty="0" err="1">
                <a:solidFill>
                  <a:schemeClr val="tx1"/>
                </a:solidFill>
              </a:rPr>
              <a:t>Disciplinary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Chamber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dismissed</a:t>
            </a:r>
            <a:r>
              <a:rPr lang="pl-PL" sz="2600" dirty="0">
                <a:solidFill>
                  <a:schemeClr val="tx1"/>
                </a:solidFill>
              </a:rPr>
              <a:t> the </a:t>
            </a:r>
            <a:r>
              <a:rPr lang="pl-PL" sz="2600" dirty="0" err="1">
                <a:solidFill>
                  <a:schemeClr val="tx1"/>
                </a:solidFill>
              </a:rPr>
              <a:t>applicant’s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cassation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complaint</a:t>
            </a:r>
            <a:r>
              <a:rPr lang="pl-PL" sz="2600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chemeClr val="tx1"/>
                </a:solidFill>
              </a:rPr>
              <a:t> the </a:t>
            </a:r>
            <a:r>
              <a:rPr lang="pl-PL" sz="2600" dirty="0" err="1">
                <a:solidFill>
                  <a:schemeClr val="tx1"/>
                </a:solidFill>
              </a:rPr>
              <a:t>Disciplinary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Chamber’s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decision</a:t>
            </a:r>
            <a:r>
              <a:rPr lang="pl-PL" sz="2600" dirty="0">
                <a:solidFill>
                  <a:schemeClr val="tx1"/>
                </a:solidFill>
              </a:rPr>
              <a:t> was </a:t>
            </a:r>
            <a:r>
              <a:rPr lang="pl-PL" sz="2600" dirty="0" err="1">
                <a:solidFill>
                  <a:schemeClr val="tx1"/>
                </a:solidFill>
              </a:rPr>
              <a:t>issued</a:t>
            </a:r>
            <a:r>
              <a:rPr lang="pl-PL" sz="2600" dirty="0">
                <a:solidFill>
                  <a:schemeClr val="tx1"/>
                </a:solidFill>
              </a:rPr>
              <a:t> in a panel </a:t>
            </a:r>
            <a:r>
              <a:rPr lang="pl-PL" sz="2600" dirty="0" err="1">
                <a:solidFill>
                  <a:schemeClr val="tx1"/>
                </a:solidFill>
              </a:rPr>
              <a:t>composed</a:t>
            </a:r>
            <a:r>
              <a:rPr lang="pl-PL" sz="2600" dirty="0">
                <a:solidFill>
                  <a:schemeClr val="tx1"/>
                </a:solidFill>
              </a:rPr>
              <a:t> of </a:t>
            </a:r>
            <a:r>
              <a:rPr lang="pl-PL" sz="2600" dirty="0" err="1">
                <a:solidFill>
                  <a:schemeClr val="tx1"/>
                </a:solidFill>
              </a:rPr>
              <a:t>three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persons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appointed</a:t>
            </a:r>
            <a:r>
              <a:rPr lang="pl-PL" sz="2600" dirty="0">
                <a:solidFill>
                  <a:schemeClr val="tx1"/>
                </a:solidFill>
              </a:rPr>
              <a:t> upon the </a:t>
            </a:r>
            <a:r>
              <a:rPr lang="pl-PL" sz="2600" dirty="0" err="1">
                <a:solidFill>
                  <a:schemeClr val="tx1"/>
                </a:solidFill>
              </a:rPr>
              <a:t>request</a:t>
            </a:r>
            <a:r>
              <a:rPr lang="pl-PL" sz="2600" dirty="0">
                <a:solidFill>
                  <a:schemeClr val="tx1"/>
                </a:solidFill>
              </a:rPr>
              <a:t> of the </a:t>
            </a:r>
            <a:r>
              <a:rPr lang="pl-PL" sz="2600" dirty="0" err="1">
                <a:solidFill>
                  <a:schemeClr val="tx1"/>
                </a:solidFill>
              </a:rPr>
              <a:t>National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Council</a:t>
            </a:r>
            <a:r>
              <a:rPr lang="pl-PL" sz="2600" dirty="0">
                <a:solidFill>
                  <a:schemeClr val="tx1"/>
                </a:solidFill>
              </a:rPr>
              <a:t> of </a:t>
            </a:r>
            <a:r>
              <a:rPr lang="pl-PL" sz="2600" dirty="0" err="1">
                <a:solidFill>
                  <a:schemeClr val="tx1"/>
                </a:solidFill>
              </a:rPr>
              <a:t>Judiciary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err="1">
                <a:solidFill>
                  <a:schemeClr val="tx1"/>
                </a:solidFill>
              </a:rPr>
              <a:t>after</a:t>
            </a:r>
            <a:r>
              <a:rPr lang="pl-PL" sz="2600" dirty="0">
                <a:solidFill>
                  <a:schemeClr val="tx1"/>
                </a:solidFill>
              </a:rPr>
              <a:t> the reform of </a:t>
            </a:r>
            <a:r>
              <a:rPr lang="pl-PL" sz="2600" dirty="0" err="1">
                <a:solidFill>
                  <a:schemeClr val="tx1"/>
                </a:solidFill>
              </a:rPr>
              <a:t>this</a:t>
            </a:r>
            <a:r>
              <a:rPr lang="pl-PL" sz="2600" dirty="0">
                <a:solidFill>
                  <a:schemeClr val="tx1"/>
                </a:solidFill>
              </a:rPr>
              <a:t> organ </a:t>
            </a:r>
            <a:r>
              <a:rPr lang="pl-PL" sz="2600" dirty="0" err="1">
                <a:solidFill>
                  <a:schemeClr val="tx1"/>
                </a:solidFill>
              </a:rPr>
              <a:t>carried</a:t>
            </a:r>
            <a:r>
              <a:rPr lang="pl-PL" sz="2600" dirty="0">
                <a:solidFill>
                  <a:schemeClr val="tx1"/>
                </a:solidFill>
              </a:rPr>
              <a:t> out in 2017/18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90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err="1"/>
              <a:t>Reczkowicz</a:t>
            </a:r>
            <a:r>
              <a:rPr lang="pl-PL" i="1" dirty="0"/>
              <a:t>: </a:t>
            </a:r>
            <a:r>
              <a:rPr lang="pl-PL" dirty="0" err="1"/>
              <a:t>judgment</a:t>
            </a:r>
            <a:r>
              <a:rPr lang="pl-PL" dirty="0"/>
              <a:t> of the Court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6894"/>
            <a:ext cx="10058400" cy="4319081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the Court </a:t>
            </a:r>
            <a:r>
              <a:rPr lang="pl-PL" dirty="0" err="1">
                <a:solidFill>
                  <a:schemeClr val="tx1"/>
                </a:solidFill>
              </a:rPr>
              <a:t>ruled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there</a:t>
            </a:r>
            <a:r>
              <a:rPr lang="pl-PL" dirty="0">
                <a:solidFill>
                  <a:schemeClr val="tx1"/>
                </a:solidFill>
              </a:rPr>
              <a:t> was </a:t>
            </a:r>
            <a:r>
              <a:rPr lang="pl-PL" dirty="0" err="1">
                <a:solidFill>
                  <a:schemeClr val="tx1"/>
                </a:solidFill>
              </a:rPr>
              <a:t>violation</a:t>
            </a:r>
            <a:r>
              <a:rPr lang="pl-PL" dirty="0">
                <a:solidFill>
                  <a:schemeClr val="tx1"/>
                </a:solidFill>
              </a:rPr>
              <a:t> of a </a:t>
            </a:r>
            <a:r>
              <a:rPr lang="pl-PL" dirty="0" err="1">
                <a:solidFill>
                  <a:schemeClr val="tx1"/>
                </a:solidFill>
              </a:rPr>
              <a:t>right</a:t>
            </a:r>
            <a:r>
              <a:rPr lang="pl-PL" dirty="0">
                <a:solidFill>
                  <a:schemeClr val="tx1"/>
                </a:solidFill>
              </a:rPr>
              <a:t> to a </a:t>
            </a:r>
            <a:r>
              <a:rPr lang="en-US" dirty="0">
                <a:solidFill>
                  <a:schemeClr val="tx1"/>
                </a:solidFill>
              </a:rPr>
              <a:t>‘</a:t>
            </a:r>
            <a:r>
              <a:rPr lang="pl-PL" dirty="0" err="1">
                <a:solidFill>
                  <a:schemeClr val="tx1"/>
                </a:solidFill>
              </a:rPr>
              <a:t>tribunal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established</a:t>
            </a:r>
            <a:r>
              <a:rPr lang="pl-PL" dirty="0">
                <a:solidFill>
                  <a:schemeClr val="tx1"/>
                </a:solidFill>
              </a:rPr>
              <a:t> by law’ (</a:t>
            </a:r>
            <a:r>
              <a:rPr lang="pl-PL" dirty="0" err="1">
                <a:solidFill>
                  <a:schemeClr val="tx1"/>
                </a:solidFill>
              </a:rPr>
              <a:t>Article</a:t>
            </a:r>
            <a:r>
              <a:rPr lang="pl-PL" dirty="0">
                <a:solidFill>
                  <a:schemeClr val="tx1"/>
                </a:solidFill>
              </a:rPr>
              <a:t> 6 § 1 ECHR);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judges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Disciplinary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Chamber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were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appointed</a:t>
            </a:r>
            <a:r>
              <a:rPr lang="pl-PL" dirty="0">
                <a:solidFill>
                  <a:schemeClr val="tx1"/>
                </a:solidFill>
              </a:rPr>
              <a:t> with manifest </a:t>
            </a:r>
            <a:r>
              <a:rPr lang="pl-PL" dirty="0" err="1">
                <a:solidFill>
                  <a:schemeClr val="tx1"/>
                </a:solidFill>
              </a:rPr>
              <a:t>violation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domestic</a:t>
            </a:r>
            <a:r>
              <a:rPr lang="pl-PL" dirty="0">
                <a:solidFill>
                  <a:schemeClr val="tx1"/>
                </a:solidFill>
              </a:rPr>
              <a:t> law: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unconstitutionality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current</a:t>
            </a:r>
            <a:r>
              <a:rPr lang="pl-PL" dirty="0">
                <a:solidFill>
                  <a:schemeClr val="tx1"/>
                </a:solidFill>
              </a:rPr>
              <a:t> model of </a:t>
            </a:r>
            <a:r>
              <a:rPr lang="pl-PL" dirty="0" err="1">
                <a:solidFill>
                  <a:schemeClr val="tx1"/>
                </a:solidFill>
              </a:rPr>
              <a:t>election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judicial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members</a:t>
            </a:r>
            <a:r>
              <a:rPr lang="pl-PL" dirty="0">
                <a:solidFill>
                  <a:schemeClr val="tx1"/>
                </a:solidFill>
              </a:rPr>
              <a:t> of the NCJ;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NCJ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no </a:t>
            </a:r>
            <a:r>
              <a:rPr lang="pl-PL" dirty="0" err="1">
                <a:solidFill>
                  <a:schemeClr val="tx1"/>
                </a:solidFill>
              </a:rPr>
              <a:t>longer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an</a:t>
            </a:r>
            <a:r>
              <a:rPr lang="pl-PL" dirty="0">
                <a:solidFill>
                  <a:schemeClr val="tx1"/>
                </a:solidFill>
              </a:rPr>
              <a:t> independent body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the Court </a:t>
            </a:r>
            <a:r>
              <a:rPr lang="pl-PL" dirty="0" err="1">
                <a:solidFill>
                  <a:schemeClr val="tx1"/>
                </a:solidFill>
              </a:rPr>
              <a:t>presented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similar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approach</a:t>
            </a:r>
            <a:r>
              <a:rPr lang="pl-PL" dirty="0">
                <a:solidFill>
                  <a:schemeClr val="tx1"/>
                </a:solidFill>
              </a:rPr>
              <a:t> in </a:t>
            </a:r>
            <a:r>
              <a:rPr lang="pl-PL" dirty="0" err="1">
                <a:solidFill>
                  <a:schemeClr val="tx1"/>
                </a:solidFill>
              </a:rPr>
              <a:t>subsequent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cases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concerning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unlawfully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elected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judges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Supreme</a:t>
            </a:r>
            <a:r>
              <a:rPr lang="pl-PL" dirty="0">
                <a:solidFill>
                  <a:schemeClr val="tx1"/>
                </a:solidFill>
              </a:rPr>
              <a:t> Court </a:t>
            </a:r>
          </a:p>
        </p:txBody>
      </p:sp>
    </p:spTree>
    <p:extLst>
      <p:ext uri="{BB962C8B-B14F-4D97-AF65-F5344CB8AC3E}">
        <p14:creationId xmlns:p14="http://schemas.microsoft.com/office/powerpoint/2010/main" val="271881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err="1"/>
              <a:t>Reczkowicz</a:t>
            </a:r>
            <a:r>
              <a:rPr lang="pl-PL" dirty="0"/>
              <a:t>: Action Report of the </a:t>
            </a:r>
            <a:r>
              <a:rPr lang="pl-PL" dirty="0" err="1"/>
              <a:t>Government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6894"/>
            <a:ext cx="10058400" cy="4435812"/>
          </a:xfrm>
        </p:spPr>
        <p:txBody>
          <a:bodyPr>
            <a:normAutofit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Action Report of 17 </a:t>
            </a:r>
            <a:r>
              <a:rPr lang="pl-PL" dirty="0" err="1">
                <a:solidFill>
                  <a:schemeClr val="tx1"/>
                </a:solidFill>
              </a:rPr>
              <a:t>October</a:t>
            </a:r>
            <a:r>
              <a:rPr lang="pl-PL" dirty="0">
                <a:solidFill>
                  <a:schemeClr val="tx1"/>
                </a:solidFill>
              </a:rPr>
              <a:t> 2022;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individual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measures</a:t>
            </a:r>
            <a:r>
              <a:rPr lang="pl-PL" dirty="0">
                <a:solidFill>
                  <a:schemeClr val="tx1"/>
                </a:solidFill>
              </a:rPr>
              <a:t>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payment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just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satisfaction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the </a:t>
            </a:r>
            <a:r>
              <a:rPr lang="pl-PL" dirty="0" err="1">
                <a:solidFill>
                  <a:schemeClr val="tx1"/>
                </a:solidFill>
              </a:rPr>
              <a:t>applicant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may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apply</a:t>
            </a:r>
            <a:r>
              <a:rPr lang="pl-PL" dirty="0">
                <a:solidFill>
                  <a:schemeClr val="tx1"/>
                </a:solidFill>
              </a:rPr>
              <a:t> for the </a:t>
            </a:r>
            <a:r>
              <a:rPr lang="pl-PL" dirty="0" err="1">
                <a:solidFill>
                  <a:schemeClr val="tx1"/>
                </a:solidFill>
              </a:rPr>
              <a:t>reopening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disciplinary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proceedings</a:t>
            </a:r>
            <a:r>
              <a:rPr lang="pl-PL" dirty="0">
                <a:solidFill>
                  <a:schemeClr val="tx1"/>
                </a:solidFill>
              </a:rPr>
              <a:t> in </a:t>
            </a:r>
            <a:r>
              <a:rPr lang="pl-PL" dirty="0" err="1">
                <a:solidFill>
                  <a:schemeClr val="tx1"/>
                </a:solidFill>
              </a:rPr>
              <a:t>her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case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general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measures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Act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amending</a:t>
            </a:r>
            <a:r>
              <a:rPr lang="pl-PL" dirty="0">
                <a:solidFill>
                  <a:schemeClr val="tx1"/>
                </a:solidFill>
              </a:rPr>
              <a:t> the Law on the </a:t>
            </a:r>
            <a:r>
              <a:rPr lang="pl-PL" dirty="0" err="1">
                <a:solidFill>
                  <a:schemeClr val="tx1"/>
                </a:solidFill>
              </a:rPr>
              <a:t>Supreme</a:t>
            </a:r>
            <a:r>
              <a:rPr lang="pl-PL" dirty="0">
                <a:solidFill>
                  <a:schemeClr val="tx1"/>
                </a:solidFill>
              </a:rPr>
              <a:t> Court (</a:t>
            </a:r>
            <a:r>
              <a:rPr lang="pl-PL" dirty="0" err="1">
                <a:solidFill>
                  <a:schemeClr val="tx1"/>
                </a:solidFill>
              </a:rPr>
              <a:t>dissolution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Disciplinary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Chamber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changes</a:t>
            </a:r>
            <a:r>
              <a:rPr lang="pl-PL" dirty="0">
                <a:solidFill>
                  <a:schemeClr val="tx1"/>
                </a:solidFill>
              </a:rPr>
              <a:t> in the </a:t>
            </a:r>
            <a:r>
              <a:rPr lang="pl-PL" dirty="0" err="1">
                <a:solidFill>
                  <a:schemeClr val="tx1"/>
                </a:solidFill>
              </a:rPr>
              <a:t>grounds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disciplinary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responsibility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judges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introduction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procedure</a:t>
            </a:r>
            <a:r>
              <a:rPr lang="pl-PL" dirty="0">
                <a:solidFill>
                  <a:schemeClr val="tx1"/>
                </a:solidFill>
              </a:rPr>
              <a:t> for </a:t>
            </a:r>
            <a:r>
              <a:rPr lang="pl-PL" dirty="0" err="1">
                <a:solidFill>
                  <a:schemeClr val="tx1"/>
                </a:solidFill>
              </a:rPr>
              <a:t>verification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independence</a:t>
            </a:r>
            <a:r>
              <a:rPr lang="pl-PL" dirty="0">
                <a:solidFill>
                  <a:schemeClr val="tx1"/>
                </a:solidFill>
              </a:rPr>
              <a:t> and </a:t>
            </a:r>
            <a:r>
              <a:rPr lang="pl-PL" dirty="0" err="1">
                <a:solidFill>
                  <a:schemeClr val="tx1"/>
                </a:solidFill>
              </a:rPr>
              <a:t>impartiality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judges</a:t>
            </a:r>
            <a:r>
              <a:rPr lang="pl-PL" dirty="0">
                <a:solidFill>
                  <a:schemeClr val="tx1"/>
                </a:solidFill>
              </a:rPr>
              <a:t>);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Constitutional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Tribunal’s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judgment</a:t>
            </a:r>
            <a:r>
              <a:rPr lang="pl-PL" dirty="0">
                <a:solidFill>
                  <a:schemeClr val="tx1"/>
                </a:solidFill>
              </a:rPr>
              <a:t> in K 7/21;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‘no other general measures appear necessary</a:t>
            </a:r>
            <a:r>
              <a:rPr lang="pl-PL" dirty="0">
                <a:solidFill>
                  <a:schemeClr val="tx1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86780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err="1"/>
              <a:t>Reczkowicz</a:t>
            </a:r>
            <a:r>
              <a:rPr lang="pl-PL" dirty="0"/>
              <a:t>: </a:t>
            </a:r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situation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6895"/>
            <a:ext cx="10058400" cy="4474722"/>
          </a:xfrm>
        </p:spPr>
        <p:txBody>
          <a:bodyPr>
            <a:normAutofit fontScale="85000"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individual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measures</a:t>
            </a:r>
            <a:r>
              <a:rPr lang="pl-PL" dirty="0">
                <a:solidFill>
                  <a:schemeClr val="tx1"/>
                </a:solidFill>
              </a:rPr>
              <a:t>: in </a:t>
            </a:r>
            <a:r>
              <a:rPr lang="pl-PL" i="1" dirty="0" err="1">
                <a:solidFill>
                  <a:schemeClr val="tx1"/>
                </a:solidFill>
              </a:rPr>
              <a:t>Reczkowicz</a:t>
            </a:r>
            <a:r>
              <a:rPr lang="pl-PL" i="1" dirty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the </a:t>
            </a:r>
            <a:r>
              <a:rPr lang="pl-PL" dirty="0" err="1">
                <a:solidFill>
                  <a:schemeClr val="tx1"/>
                </a:solidFill>
              </a:rPr>
              <a:t>Government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paid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just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satisfaction</a:t>
            </a:r>
            <a:r>
              <a:rPr lang="pl-PL" dirty="0">
                <a:solidFill>
                  <a:schemeClr val="tx1"/>
                </a:solidFill>
              </a:rPr>
              <a:t>, but in </a:t>
            </a:r>
            <a:r>
              <a:rPr lang="pl-PL" i="1" dirty="0" err="1">
                <a:solidFill>
                  <a:schemeClr val="tx1"/>
                </a:solidFill>
              </a:rPr>
              <a:t>Advance</a:t>
            </a:r>
            <a:r>
              <a:rPr lang="pl-PL" i="1" dirty="0">
                <a:solidFill>
                  <a:schemeClr val="tx1"/>
                </a:solidFill>
              </a:rPr>
              <a:t> Pharma </a:t>
            </a:r>
            <a:r>
              <a:rPr lang="pl-PL" dirty="0">
                <a:solidFill>
                  <a:schemeClr val="tx1"/>
                </a:solidFill>
              </a:rPr>
              <a:t>and </a:t>
            </a:r>
            <a:r>
              <a:rPr lang="pl-PL" i="1" dirty="0">
                <a:solidFill>
                  <a:schemeClr val="tx1"/>
                </a:solidFill>
              </a:rPr>
              <a:t>Dolińska-Ficek and Ozimek</a:t>
            </a:r>
            <a:r>
              <a:rPr lang="pl-PL" dirty="0">
                <a:solidFill>
                  <a:schemeClr val="tx1"/>
                </a:solidFill>
              </a:rPr>
              <a:t> – no; 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independence</a:t>
            </a:r>
            <a:r>
              <a:rPr lang="pl-PL" dirty="0">
                <a:solidFill>
                  <a:schemeClr val="tx1"/>
                </a:solidFill>
              </a:rPr>
              <a:t> of the NCJ </a:t>
            </a:r>
            <a:r>
              <a:rPr lang="pl-PL" dirty="0" err="1">
                <a:solidFill>
                  <a:schemeClr val="tx1"/>
                </a:solidFill>
              </a:rPr>
              <a:t>has</a:t>
            </a:r>
            <a:r>
              <a:rPr lang="pl-PL" dirty="0">
                <a:solidFill>
                  <a:schemeClr val="tx1"/>
                </a:solidFill>
              </a:rPr>
              <a:t> not </a:t>
            </a:r>
            <a:r>
              <a:rPr lang="pl-PL" dirty="0" err="1">
                <a:solidFill>
                  <a:schemeClr val="tx1"/>
                </a:solidFill>
              </a:rPr>
              <a:t>been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restored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Disciplinary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Chamber</a:t>
            </a:r>
            <a:r>
              <a:rPr lang="pl-PL" dirty="0">
                <a:solidFill>
                  <a:schemeClr val="tx1"/>
                </a:solidFill>
              </a:rPr>
              <a:t> was </a:t>
            </a:r>
            <a:r>
              <a:rPr lang="pl-PL" dirty="0" err="1">
                <a:solidFill>
                  <a:schemeClr val="tx1"/>
                </a:solidFill>
              </a:rPr>
              <a:t>dissolved</a:t>
            </a:r>
            <a:r>
              <a:rPr lang="pl-PL" dirty="0">
                <a:solidFill>
                  <a:schemeClr val="tx1"/>
                </a:solidFill>
              </a:rPr>
              <a:t> and </a:t>
            </a:r>
            <a:r>
              <a:rPr lang="pl-PL" dirty="0" err="1">
                <a:solidFill>
                  <a:schemeClr val="tx1"/>
                </a:solidFill>
              </a:rPr>
              <a:t>replaced</a:t>
            </a:r>
            <a:r>
              <a:rPr lang="pl-PL" dirty="0">
                <a:solidFill>
                  <a:schemeClr val="tx1"/>
                </a:solidFill>
              </a:rPr>
              <a:t> by the Professional </a:t>
            </a:r>
            <a:r>
              <a:rPr lang="pl-PL" dirty="0" err="1">
                <a:solidFill>
                  <a:schemeClr val="tx1"/>
                </a:solidFill>
              </a:rPr>
              <a:t>Responsibility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Chamber</a:t>
            </a:r>
            <a:r>
              <a:rPr lang="pl-PL" dirty="0">
                <a:solidFill>
                  <a:schemeClr val="tx1"/>
                </a:solidFill>
              </a:rPr>
              <a:t> (PRC);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controversies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around</a:t>
            </a:r>
            <a:r>
              <a:rPr lang="pl-PL" dirty="0">
                <a:solidFill>
                  <a:schemeClr val="tx1"/>
                </a:solidFill>
              </a:rPr>
              <a:t> the PRC: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procedure</a:t>
            </a:r>
            <a:r>
              <a:rPr lang="pl-PL" dirty="0">
                <a:solidFill>
                  <a:schemeClr val="tx1"/>
                </a:solidFill>
              </a:rPr>
              <a:t> for the </a:t>
            </a:r>
            <a:r>
              <a:rPr lang="pl-PL" dirty="0" err="1">
                <a:solidFill>
                  <a:schemeClr val="tx1"/>
                </a:solidFill>
              </a:rPr>
              <a:t>assignment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judges</a:t>
            </a:r>
            <a:r>
              <a:rPr lang="pl-PL" dirty="0">
                <a:solidFill>
                  <a:schemeClr val="tx1"/>
                </a:solidFill>
              </a:rPr>
              <a:t> to the PRC;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6 out of 11 </a:t>
            </a:r>
            <a:r>
              <a:rPr lang="pl-PL" dirty="0" err="1">
                <a:solidFill>
                  <a:schemeClr val="tx1"/>
                </a:solidFill>
              </a:rPr>
              <a:t>judges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assigned</a:t>
            </a:r>
            <a:r>
              <a:rPr lang="pl-PL" dirty="0">
                <a:solidFill>
                  <a:schemeClr val="tx1"/>
                </a:solidFill>
              </a:rPr>
              <a:t> to PRC </a:t>
            </a:r>
            <a:r>
              <a:rPr lang="pl-PL" dirty="0" err="1">
                <a:solidFill>
                  <a:schemeClr val="tx1"/>
                </a:solidFill>
              </a:rPr>
              <a:t>were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appointed</a:t>
            </a:r>
            <a:r>
              <a:rPr lang="pl-PL" dirty="0">
                <a:solidFill>
                  <a:schemeClr val="tx1"/>
                </a:solidFill>
              </a:rPr>
              <a:t> upon the </a:t>
            </a:r>
            <a:r>
              <a:rPr lang="pl-PL" dirty="0" err="1">
                <a:solidFill>
                  <a:schemeClr val="tx1"/>
                </a:solidFill>
              </a:rPr>
              <a:t>request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reorganised</a:t>
            </a:r>
            <a:r>
              <a:rPr lang="pl-PL" dirty="0">
                <a:solidFill>
                  <a:schemeClr val="tx1"/>
                </a:solidFill>
              </a:rPr>
              <a:t> NCJ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limited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effectiveness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procedure</a:t>
            </a:r>
            <a:r>
              <a:rPr lang="pl-PL" dirty="0">
                <a:solidFill>
                  <a:schemeClr val="tx1"/>
                </a:solidFill>
              </a:rPr>
              <a:t> for </a:t>
            </a:r>
            <a:r>
              <a:rPr lang="pl-PL" dirty="0" err="1">
                <a:solidFill>
                  <a:schemeClr val="tx1"/>
                </a:solidFill>
              </a:rPr>
              <a:t>verification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independence</a:t>
            </a:r>
            <a:r>
              <a:rPr lang="pl-PL" dirty="0">
                <a:solidFill>
                  <a:schemeClr val="tx1"/>
                </a:solidFill>
              </a:rPr>
              <a:t> and </a:t>
            </a:r>
            <a:r>
              <a:rPr lang="pl-PL" dirty="0" err="1">
                <a:solidFill>
                  <a:schemeClr val="tx1"/>
                </a:solidFill>
              </a:rPr>
              <a:t>impartiality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judges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disciplinary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actions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against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judges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who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rely</a:t>
            </a:r>
            <a:r>
              <a:rPr lang="pl-PL" dirty="0">
                <a:solidFill>
                  <a:schemeClr val="tx1"/>
                </a:solidFill>
              </a:rPr>
              <a:t> on the ECHR and EU </a:t>
            </a:r>
            <a:r>
              <a:rPr lang="pl-PL" dirty="0" err="1">
                <a:solidFill>
                  <a:schemeClr val="tx1"/>
                </a:solidFill>
              </a:rPr>
              <a:t>standards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81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err="1"/>
              <a:t>Reczkowicz</a:t>
            </a:r>
            <a:r>
              <a:rPr lang="pl-PL" dirty="0"/>
              <a:t>: HFHR </a:t>
            </a:r>
            <a:r>
              <a:rPr lang="pl-PL" dirty="0" err="1"/>
              <a:t>recommendations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6895"/>
            <a:ext cx="10058400" cy="4523360"/>
          </a:xfrm>
        </p:spPr>
        <p:txBody>
          <a:bodyPr>
            <a:normAutofit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HFHR’s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Rule</a:t>
            </a:r>
            <a:r>
              <a:rPr lang="pl-PL" dirty="0">
                <a:solidFill>
                  <a:schemeClr val="tx1"/>
                </a:solidFill>
              </a:rPr>
              <a:t> 9 </a:t>
            </a:r>
            <a:r>
              <a:rPr lang="pl-PL" dirty="0" err="1">
                <a:solidFill>
                  <a:schemeClr val="tx1"/>
                </a:solidFill>
              </a:rPr>
              <a:t>submission</a:t>
            </a:r>
            <a:r>
              <a:rPr lang="pl-PL" dirty="0">
                <a:solidFill>
                  <a:schemeClr val="tx1"/>
                </a:solidFill>
              </a:rPr>
              <a:t> – 14 </a:t>
            </a:r>
            <a:r>
              <a:rPr lang="pl-PL" dirty="0" err="1">
                <a:solidFill>
                  <a:schemeClr val="tx1"/>
                </a:solidFill>
              </a:rPr>
              <a:t>October</a:t>
            </a:r>
            <a:r>
              <a:rPr lang="pl-PL" dirty="0">
                <a:solidFill>
                  <a:schemeClr val="tx1"/>
                </a:solidFill>
              </a:rPr>
              <a:t> 2022;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 </a:t>
            </a:r>
            <a:r>
              <a:rPr lang="pl-PL" dirty="0" err="1">
                <a:solidFill>
                  <a:schemeClr val="tx1"/>
                </a:solidFill>
              </a:rPr>
              <a:t>judgment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has</a:t>
            </a:r>
            <a:r>
              <a:rPr lang="pl-PL" dirty="0">
                <a:solidFill>
                  <a:schemeClr val="tx1"/>
                </a:solidFill>
              </a:rPr>
              <a:t> not </a:t>
            </a:r>
            <a:r>
              <a:rPr lang="pl-PL" dirty="0" err="1">
                <a:solidFill>
                  <a:schemeClr val="tx1"/>
                </a:solidFill>
              </a:rPr>
              <a:t>been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implemented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the NCJ </a:t>
            </a:r>
            <a:r>
              <a:rPr lang="pl-PL" dirty="0" err="1">
                <a:solidFill>
                  <a:schemeClr val="tx1"/>
                </a:solidFill>
              </a:rPr>
              <a:t>independence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should</a:t>
            </a:r>
            <a:r>
              <a:rPr lang="pl-PL" dirty="0">
                <a:solidFill>
                  <a:schemeClr val="tx1"/>
                </a:solidFill>
              </a:rPr>
              <a:t> be </a:t>
            </a:r>
            <a:r>
              <a:rPr lang="pl-PL" dirty="0" err="1">
                <a:solidFill>
                  <a:schemeClr val="tx1"/>
                </a:solidFill>
              </a:rPr>
              <a:t>restored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reform of the </a:t>
            </a:r>
            <a:r>
              <a:rPr lang="pl-PL" dirty="0" err="1">
                <a:solidFill>
                  <a:schemeClr val="tx1"/>
                </a:solidFill>
              </a:rPr>
              <a:t>procedure</a:t>
            </a:r>
            <a:r>
              <a:rPr lang="pl-PL" dirty="0">
                <a:solidFill>
                  <a:schemeClr val="tx1"/>
                </a:solidFill>
              </a:rPr>
              <a:t> for the </a:t>
            </a:r>
            <a:r>
              <a:rPr lang="pl-PL" dirty="0" err="1">
                <a:solidFill>
                  <a:schemeClr val="tx1"/>
                </a:solidFill>
              </a:rPr>
              <a:t>election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judicial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members</a:t>
            </a:r>
            <a:r>
              <a:rPr lang="pl-PL" dirty="0">
                <a:solidFill>
                  <a:schemeClr val="tx1"/>
                </a:solidFill>
              </a:rPr>
              <a:t> of the NCJ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unlawfully appointed persons </a:t>
            </a:r>
            <a:r>
              <a:rPr lang="pl-PL" dirty="0" err="1">
                <a:solidFill>
                  <a:schemeClr val="tx1"/>
                </a:solidFill>
              </a:rPr>
              <a:t>must</a:t>
            </a:r>
            <a:r>
              <a:rPr lang="en-US" dirty="0">
                <a:solidFill>
                  <a:schemeClr val="tx1"/>
                </a:solidFill>
              </a:rPr>
              <a:t> not participate in adjudication of individual cases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this</a:t>
            </a:r>
            <a:r>
              <a:rPr lang="pl-PL" dirty="0">
                <a:solidFill>
                  <a:schemeClr val="tx1"/>
                </a:solidFill>
              </a:rPr>
              <a:t> problem </a:t>
            </a:r>
            <a:r>
              <a:rPr lang="pl-PL" dirty="0" err="1">
                <a:solidFill>
                  <a:schemeClr val="tx1"/>
                </a:solidFill>
              </a:rPr>
              <a:t>does</a:t>
            </a:r>
            <a:r>
              <a:rPr lang="pl-PL" dirty="0">
                <a:solidFill>
                  <a:schemeClr val="tx1"/>
                </a:solidFill>
              </a:rPr>
              <a:t> not </a:t>
            </a:r>
            <a:r>
              <a:rPr lang="pl-PL" dirty="0" err="1">
                <a:solidFill>
                  <a:schemeClr val="tx1"/>
                </a:solidFill>
              </a:rPr>
              <a:t>concern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only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disciplinary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issues</a:t>
            </a:r>
            <a:r>
              <a:rPr lang="pl-PL" dirty="0">
                <a:solidFill>
                  <a:schemeClr val="tx1"/>
                </a:solidFill>
              </a:rPr>
              <a:t>, but </a:t>
            </a:r>
            <a:r>
              <a:rPr lang="pl-PL">
                <a:solidFill>
                  <a:schemeClr val="tx1"/>
                </a:solidFill>
              </a:rPr>
              <a:t>all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other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cases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considered</a:t>
            </a:r>
            <a:r>
              <a:rPr lang="pl-PL" dirty="0">
                <a:solidFill>
                  <a:schemeClr val="tx1"/>
                </a:solidFill>
              </a:rPr>
              <a:t> by the </a:t>
            </a:r>
            <a:r>
              <a:rPr lang="pl-PL" dirty="0" err="1">
                <a:solidFill>
                  <a:schemeClr val="tx1"/>
                </a:solidFill>
              </a:rPr>
              <a:t>Supreme</a:t>
            </a:r>
            <a:r>
              <a:rPr lang="pl-PL" dirty="0">
                <a:solidFill>
                  <a:schemeClr val="tx1"/>
                </a:solidFill>
              </a:rPr>
              <a:t> Court (</a:t>
            </a:r>
            <a:r>
              <a:rPr lang="pl-PL" i="1" dirty="0" err="1">
                <a:solidFill>
                  <a:schemeClr val="tx1"/>
                </a:solidFill>
              </a:rPr>
              <a:t>Advance</a:t>
            </a:r>
            <a:r>
              <a:rPr lang="pl-PL" i="1" dirty="0">
                <a:solidFill>
                  <a:schemeClr val="tx1"/>
                </a:solidFill>
              </a:rPr>
              <a:t> Pharma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i="1" dirty="0">
                <a:solidFill>
                  <a:schemeClr val="tx1"/>
                </a:solidFill>
              </a:rPr>
              <a:t>Dolińska-Ficek and Ozimek</a:t>
            </a:r>
            <a:r>
              <a:rPr lang="pl-PL" dirty="0">
                <a:solidFill>
                  <a:schemeClr val="tx1"/>
                </a:solidFill>
              </a:rPr>
              <a:t>);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in the HFHR </a:t>
            </a:r>
            <a:r>
              <a:rPr lang="pl-PL" dirty="0" err="1">
                <a:solidFill>
                  <a:schemeClr val="tx1"/>
                </a:solidFill>
              </a:rPr>
              <a:t>opinion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adjudication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unlawfully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appointed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judges</a:t>
            </a:r>
            <a:r>
              <a:rPr lang="pl-PL" dirty="0">
                <a:solidFill>
                  <a:schemeClr val="tx1"/>
                </a:solidFill>
              </a:rPr>
              <a:t> in </a:t>
            </a:r>
            <a:r>
              <a:rPr lang="pl-PL" dirty="0" err="1">
                <a:solidFill>
                  <a:schemeClr val="tx1"/>
                </a:solidFill>
              </a:rPr>
              <a:t>other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types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dirty="0" err="1">
                <a:solidFill>
                  <a:schemeClr val="tx1"/>
                </a:solidFill>
              </a:rPr>
              <a:t>courts</a:t>
            </a:r>
            <a:r>
              <a:rPr lang="pl-PL" dirty="0">
                <a:solidFill>
                  <a:schemeClr val="tx1"/>
                </a:solidFill>
              </a:rPr>
              <a:t> (</a:t>
            </a:r>
            <a:r>
              <a:rPr lang="pl-PL" dirty="0" err="1">
                <a:solidFill>
                  <a:schemeClr val="tx1"/>
                </a:solidFill>
              </a:rPr>
              <a:t>ordinary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military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adminsitrative</a:t>
            </a:r>
            <a:r>
              <a:rPr lang="pl-PL" dirty="0">
                <a:solidFill>
                  <a:schemeClr val="tx1"/>
                </a:solidFill>
              </a:rPr>
              <a:t>) </a:t>
            </a:r>
            <a:r>
              <a:rPr lang="pl-PL" dirty="0" err="1">
                <a:solidFill>
                  <a:schemeClr val="tx1"/>
                </a:solidFill>
              </a:rPr>
              <a:t>may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also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violate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Article</a:t>
            </a:r>
            <a:r>
              <a:rPr lang="pl-PL" dirty="0">
                <a:solidFill>
                  <a:schemeClr val="tx1"/>
                </a:solidFill>
              </a:rPr>
              <a:t> 6)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4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E37AC-C629-48AD-AE09-CF50C5CF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err="1"/>
              <a:t>Reczkowicz</a:t>
            </a:r>
            <a:r>
              <a:rPr lang="pl-PL" dirty="0"/>
              <a:t>: HFHR </a:t>
            </a:r>
            <a:r>
              <a:rPr lang="pl-PL" dirty="0" err="1"/>
              <a:t>recommendations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F78E08-0E49-4B45-A861-A09CD5C7E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6895"/>
            <a:ext cx="10058400" cy="4523360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status of </a:t>
            </a:r>
            <a:r>
              <a:rPr lang="pl-PL" dirty="0" err="1">
                <a:solidFill>
                  <a:schemeClr val="tx1"/>
                </a:solidFill>
              </a:rPr>
              <a:t>judgments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issued</a:t>
            </a:r>
            <a:r>
              <a:rPr lang="pl-PL" dirty="0">
                <a:solidFill>
                  <a:schemeClr val="tx1"/>
                </a:solidFill>
              </a:rPr>
              <a:t> by </a:t>
            </a:r>
            <a:r>
              <a:rPr lang="pl-PL" dirty="0" err="1">
                <a:solidFill>
                  <a:schemeClr val="tx1"/>
                </a:solidFill>
              </a:rPr>
              <a:t>unlawfully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appointed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persons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must</a:t>
            </a:r>
            <a:r>
              <a:rPr lang="pl-PL" dirty="0">
                <a:solidFill>
                  <a:schemeClr val="tx1"/>
                </a:solidFill>
              </a:rPr>
              <a:t> be </a:t>
            </a:r>
            <a:r>
              <a:rPr lang="pl-PL" dirty="0" err="1">
                <a:solidFill>
                  <a:schemeClr val="tx1"/>
                </a:solidFill>
              </a:rPr>
              <a:t>regulated</a:t>
            </a:r>
            <a:endParaRPr lang="pl-PL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tx1"/>
                </a:solidFill>
              </a:rPr>
              <a:t>more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individualised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approach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instead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pl-PL" i="1" dirty="0">
                <a:solidFill>
                  <a:schemeClr val="tx1"/>
                </a:solidFill>
              </a:rPr>
              <a:t>ex lege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invalidation</a:t>
            </a:r>
            <a:r>
              <a:rPr lang="pl-PL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judges who apply standards developed by the ECtHR in </a:t>
            </a:r>
            <a:r>
              <a:rPr lang="en-US" dirty="0" err="1">
                <a:solidFill>
                  <a:schemeClr val="tx1"/>
                </a:solidFill>
              </a:rPr>
              <a:t>Reczkowicz</a:t>
            </a:r>
            <a:r>
              <a:rPr lang="en-US" dirty="0">
                <a:solidFill>
                  <a:schemeClr val="tx1"/>
                </a:solidFill>
              </a:rPr>
              <a:t> and other judgments must not face disciplinary charges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domestic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authorities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must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refrain</a:t>
            </a:r>
            <a:r>
              <a:rPr lang="pl-PL" dirty="0">
                <a:solidFill>
                  <a:schemeClr val="tx1"/>
                </a:solidFill>
              </a:rPr>
              <a:t> from </a:t>
            </a:r>
            <a:r>
              <a:rPr lang="pl-PL" dirty="0" err="1">
                <a:solidFill>
                  <a:schemeClr val="tx1"/>
                </a:solidFill>
              </a:rPr>
              <a:t>questioning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validity</a:t>
            </a:r>
            <a:r>
              <a:rPr lang="pl-PL" dirty="0">
                <a:solidFill>
                  <a:schemeClr val="tx1"/>
                </a:solidFill>
              </a:rPr>
              <a:t> of the </a:t>
            </a:r>
            <a:r>
              <a:rPr lang="pl-PL" dirty="0" err="1">
                <a:solidFill>
                  <a:schemeClr val="tx1"/>
                </a:solidFill>
              </a:rPr>
              <a:t>Court’s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rulings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678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Grand écran</PresentationFormat>
  <Paragraphs>47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Présentation PowerPoint</vt:lpstr>
      <vt:lpstr>Reczkowicz: facts of the case</vt:lpstr>
      <vt:lpstr>Reczkowicz: judgment of the Court</vt:lpstr>
      <vt:lpstr>Reczkowicz: Action Report of the Government</vt:lpstr>
      <vt:lpstr>Reczkowicz: current situation</vt:lpstr>
      <vt:lpstr>Reczkowicz: HFHR recommendations</vt:lpstr>
      <vt:lpstr>Reczkowicz: HFHR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Ciccarone Agnès</dc:creator>
  <cp:lastModifiedBy>Ciccarone Agnès</cp:lastModifiedBy>
  <cp:revision>1</cp:revision>
  <dcterms:created xsi:type="dcterms:W3CDTF">2022-12-08T15:03:33Z</dcterms:created>
  <dcterms:modified xsi:type="dcterms:W3CDTF">2022-12-08T15:04:17Z</dcterms:modified>
</cp:coreProperties>
</file>