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268" r:id="rId6"/>
    <p:sldId id="257" r:id="rId7"/>
    <p:sldId id="260" r:id="rId8"/>
    <p:sldId id="274" r:id="rId9"/>
    <p:sldId id="258" r:id="rId10"/>
    <p:sldId id="263" r:id="rId11"/>
    <p:sldId id="261" r:id="rId12"/>
    <p:sldId id="264" r:id="rId13"/>
    <p:sldId id="259" r:id="rId14"/>
    <p:sldId id="266" r:id="rId15"/>
    <p:sldId id="267" r:id="rId16"/>
    <p:sldId id="269" r:id="rId17"/>
    <p:sldId id="270" r:id="rId18"/>
    <p:sldId id="271" r:id="rId19"/>
    <p:sldId id="272" r:id="rId20"/>
    <p:sldId id="265" r:id="rId21"/>
    <p:sldId id="275" r:id="rId22"/>
    <p:sldId id="273" r:id="rId2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zalová Veronika Mgr." initials="BVM" lastIdx="1" clrIdx="0">
    <p:extLst>
      <p:ext uri="{19B8F6BF-5375-455C-9EA6-DF929625EA0E}">
        <p15:presenceInfo xmlns:p15="http://schemas.microsoft.com/office/powerpoint/2012/main" userId="S-1-5-21-2035645786-17368902-4547331-103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7247" autoAdjust="0"/>
  </p:normalViewPr>
  <p:slideViewPr>
    <p:cSldViewPr snapToGrid="0">
      <p:cViewPr varScale="1">
        <p:scale>
          <a:sx n="66" d="100"/>
          <a:sy n="66" d="100"/>
        </p:scale>
        <p:origin x="1282" y="53"/>
      </p:cViewPr>
      <p:guideLst/>
    </p:cSldViewPr>
  </p:slideViewPr>
  <p:outlineViewPr>
    <p:cViewPr>
      <p:scale>
        <a:sx n="33" d="100"/>
        <a:sy n="33" d="100"/>
      </p:scale>
      <p:origin x="0" y="-91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646038385826761E-2"/>
          <c:y val="1.7121184970399547E-2"/>
          <c:w val="0.93635396161417328"/>
          <c:h val="0.72303981772638914"/>
        </c:manualLayout>
      </c:layout>
      <c:lineChart>
        <c:grouping val="standard"/>
        <c:varyColors val="0"/>
        <c:ser>
          <c:idx val="0"/>
          <c:order val="0"/>
          <c:tx>
            <c:strRef>
              <c:f>List1!$B$1</c:f>
              <c:strCache>
                <c:ptCount val="1"/>
                <c:pt idx="0">
                  <c:v>Proportion of Roma in primary schools</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List1!$A$2:$A$4</c:f>
              <c:numCache>
                <c:formatCode>General</c:formatCode>
                <c:ptCount val="3"/>
                <c:pt idx="0">
                  <c:v>2016</c:v>
                </c:pt>
                <c:pt idx="1">
                  <c:v>2017</c:v>
                </c:pt>
                <c:pt idx="2">
                  <c:v>2018</c:v>
                </c:pt>
              </c:numCache>
            </c:numRef>
          </c:cat>
          <c:val>
            <c:numRef>
              <c:f>List1!$B$2:$B$4</c:f>
              <c:numCache>
                <c:formatCode>General</c:formatCode>
                <c:ptCount val="3"/>
                <c:pt idx="0">
                  <c:v>3.6</c:v>
                </c:pt>
                <c:pt idx="1">
                  <c:v>3.6</c:v>
                </c:pt>
                <c:pt idx="2">
                  <c:v>3.7</c:v>
                </c:pt>
              </c:numCache>
            </c:numRef>
          </c:val>
          <c:smooth val="0"/>
          <c:extLst>
            <c:ext xmlns:c16="http://schemas.microsoft.com/office/drawing/2014/chart" uri="{C3380CC4-5D6E-409C-BE32-E72D297353CC}">
              <c16:uniqueId val="{00000000-8D7E-4EDE-A721-D4E788009192}"/>
            </c:ext>
          </c:extLst>
        </c:ser>
        <c:ser>
          <c:idx val="1"/>
          <c:order val="1"/>
          <c:tx>
            <c:strRef>
              <c:f>List1!$C$1</c:f>
              <c:strCache>
                <c:ptCount val="1"/>
                <c:pt idx="0">
                  <c:v>Proportion of Roma in special schools</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List1!$A$2:$A$4</c:f>
              <c:numCache>
                <c:formatCode>General</c:formatCode>
                <c:ptCount val="3"/>
                <c:pt idx="0">
                  <c:v>2016</c:v>
                </c:pt>
                <c:pt idx="1">
                  <c:v>2017</c:v>
                </c:pt>
                <c:pt idx="2">
                  <c:v>2018</c:v>
                </c:pt>
              </c:numCache>
            </c:numRef>
          </c:cat>
          <c:val>
            <c:numRef>
              <c:f>List1!$C$2:$C$4</c:f>
              <c:numCache>
                <c:formatCode>General</c:formatCode>
                <c:ptCount val="3"/>
                <c:pt idx="0">
                  <c:v>9.4</c:v>
                </c:pt>
                <c:pt idx="1">
                  <c:v>9.4</c:v>
                </c:pt>
                <c:pt idx="2">
                  <c:v>10.3</c:v>
                </c:pt>
              </c:numCache>
            </c:numRef>
          </c:val>
          <c:smooth val="0"/>
          <c:extLst>
            <c:ext xmlns:c16="http://schemas.microsoft.com/office/drawing/2014/chart" uri="{C3380CC4-5D6E-409C-BE32-E72D297353CC}">
              <c16:uniqueId val="{00000001-8D7E-4EDE-A721-D4E788009192}"/>
            </c:ext>
          </c:extLst>
        </c:ser>
        <c:ser>
          <c:idx val="2"/>
          <c:order val="2"/>
          <c:tx>
            <c:strRef>
              <c:f>List1!$D$1</c:f>
              <c:strCache>
                <c:ptCount val="1"/>
                <c:pt idx="0">
                  <c:v>Proportion of Roma in reduced programmes</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List1!$A$2:$A$4</c:f>
              <c:numCache>
                <c:formatCode>General</c:formatCode>
                <c:ptCount val="3"/>
                <c:pt idx="0">
                  <c:v>2016</c:v>
                </c:pt>
                <c:pt idx="1">
                  <c:v>2017</c:v>
                </c:pt>
                <c:pt idx="2">
                  <c:v>2018</c:v>
                </c:pt>
              </c:numCache>
            </c:numRef>
          </c:cat>
          <c:val>
            <c:numRef>
              <c:f>List1!$D$2:$D$4</c:f>
              <c:numCache>
                <c:formatCode>General</c:formatCode>
                <c:ptCount val="3"/>
                <c:pt idx="0">
                  <c:v>30.9</c:v>
                </c:pt>
                <c:pt idx="1">
                  <c:v>29.5</c:v>
                </c:pt>
                <c:pt idx="2">
                  <c:v>29.1</c:v>
                </c:pt>
              </c:numCache>
            </c:numRef>
          </c:val>
          <c:smooth val="0"/>
          <c:extLst>
            <c:ext xmlns:c16="http://schemas.microsoft.com/office/drawing/2014/chart" uri="{C3380CC4-5D6E-409C-BE32-E72D297353CC}">
              <c16:uniqueId val="{00000002-8D7E-4EDE-A721-D4E788009192}"/>
            </c:ext>
          </c:extLst>
        </c:ser>
        <c:dLbls>
          <c:dLblPos val="t"/>
          <c:showLegendKey val="0"/>
          <c:showVal val="1"/>
          <c:showCatName val="0"/>
          <c:showSerName val="0"/>
          <c:showPercent val="0"/>
          <c:showBubbleSize val="0"/>
        </c:dLbls>
        <c:smooth val="0"/>
        <c:axId val="289517280"/>
        <c:axId val="289517672"/>
      </c:lineChart>
      <c:catAx>
        <c:axId val="289517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289517672"/>
        <c:crosses val="autoZero"/>
        <c:auto val="1"/>
        <c:lblAlgn val="ctr"/>
        <c:lblOffset val="100"/>
        <c:noMultiLvlLbl val="0"/>
      </c:catAx>
      <c:valAx>
        <c:axId val="2895176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2895172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646038385826761E-2"/>
          <c:y val="1.7121184970399547E-2"/>
          <c:w val="0.93635396161417328"/>
          <c:h val="0.72303981772638914"/>
        </c:manualLayout>
      </c:layout>
      <c:lineChart>
        <c:grouping val="standard"/>
        <c:varyColors val="0"/>
        <c:ser>
          <c:idx val="0"/>
          <c:order val="0"/>
          <c:tx>
            <c:strRef>
              <c:f>List1!$B$1</c:f>
              <c:strCache>
                <c:ptCount val="1"/>
                <c:pt idx="0">
                  <c:v>Proportion of Roma in primary schools</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List1!$A$2:$A$4</c:f>
              <c:numCache>
                <c:formatCode>General</c:formatCode>
                <c:ptCount val="3"/>
                <c:pt idx="0">
                  <c:v>2016</c:v>
                </c:pt>
                <c:pt idx="1">
                  <c:v>2017</c:v>
                </c:pt>
                <c:pt idx="2">
                  <c:v>2018</c:v>
                </c:pt>
              </c:numCache>
            </c:numRef>
          </c:cat>
          <c:val>
            <c:numRef>
              <c:f>List1!$B$2:$B$4</c:f>
              <c:numCache>
                <c:formatCode>General</c:formatCode>
                <c:ptCount val="3"/>
                <c:pt idx="0">
                  <c:v>3.6</c:v>
                </c:pt>
                <c:pt idx="1">
                  <c:v>3.6</c:v>
                </c:pt>
                <c:pt idx="2">
                  <c:v>3.7</c:v>
                </c:pt>
              </c:numCache>
            </c:numRef>
          </c:val>
          <c:smooth val="0"/>
          <c:extLst>
            <c:ext xmlns:c16="http://schemas.microsoft.com/office/drawing/2014/chart" uri="{C3380CC4-5D6E-409C-BE32-E72D297353CC}">
              <c16:uniqueId val="{00000000-1786-4A95-A383-8C1AA68F7DBC}"/>
            </c:ext>
          </c:extLst>
        </c:ser>
        <c:ser>
          <c:idx val="1"/>
          <c:order val="1"/>
          <c:tx>
            <c:strRef>
              <c:f>List1!$C$1</c:f>
              <c:strCache>
                <c:ptCount val="1"/>
                <c:pt idx="0">
                  <c:v>Proportion of Roma in special schools</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List1!$A$2:$A$4</c:f>
              <c:numCache>
                <c:formatCode>General</c:formatCode>
                <c:ptCount val="3"/>
                <c:pt idx="0">
                  <c:v>2016</c:v>
                </c:pt>
                <c:pt idx="1">
                  <c:v>2017</c:v>
                </c:pt>
                <c:pt idx="2">
                  <c:v>2018</c:v>
                </c:pt>
              </c:numCache>
            </c:numRef>
          </c:cat>
          <c:val>
            <c:numRef>
              <c:f>List1!$C$2:$C$4</c:f>
              <c:numCache>
                <c:formatCode>General</c:formatCode>
                <c:ptCount val="3"/>
                <c:pt idx="0">
                  <c:v>9.4</c:v>
                </c:pt>
                <c:pt idx="1">
                  <c:v>9.4</c:v>
                </c:pt>
                <c:pt idx="2">
                  <c:v>10.3</c:v>
                </c:pt>
              </c:numCache>
            </c:numRef>
          </c:val>
          <c:smooth val="0"/>
          <c:extLst>
            <c:ext xmlns:c16="http://schemas.microsoft.com/office/drawing/2014/chart" uri="{C3380CC4-5D6E-409C-BE32-E72D297353CC}">
              <c16:uniqueId val="{00000001-1786-4A95-A383-8C1AA68F7DBC}"/>
            </c:ext>
          </c:extLst>
        </c:ser>
        <c:ser>
          <c:idx val="2"/>
          <c:order val="2"/>
          <c:tx>
            <c:strRef>
              <c:f>List1!$D$1</c:f>
              <c:strCache>
                <c:ptCount val="1"/>
                <c:pt idx="0">
                  <c:v>Proportion of Roma in reduced programmes</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List1!$A$2:$A$4</c:f>
              <c:numCache>
                <c:formatCode>General</c:formatCode>
                <c:ptCount val="3"/>
                <c:pt idx="0">
                  <c:v>2016</c:v>
                </c:pt>
                <c:pt idx="1">
                  <c:v>2017</c:v>
                </c:pt>
                <c:pt idx="2">
                  <c:v>2018</c:v>
                </c:pt>
              </c:numCache>
            </c:numRef>
          </c:cat>
          <c:val>
            <c:numRef>
              <c:f>List1!$D$2:$D$4</c:f>
              <c:numCache>
                <c:formatCode>General</c:formatCode>
                <c:ptCount val="3"/>
                <c:pt idx="0">
                  <c:v>30.9</c:v>
                </c:pt>
                <c:pt idx="1">
                  <c:v>29.5</c:v>
                </c:pt>
                <c:pt idx="2">
                  <c:v>29.1</c:v>
                </c:pt>
              </c:numCache>
            </c:numRef>
          </c:val>
          <c:smooth val="0"/>
          <c:extLst>
            <c:ext xmlns:c16="http://schemas.microsoft.com/office/drawing/2014/chart" uri="{C3380CC4-5D6E-409C-BE32-E72D297353CC}">
              <c16:uniqueId val="{00000002-1786-4A95-A383-8C1AA68F7DBC}"/>
            </c:ext>
          </c:extLst>
        </c:ser>
        <c:dLbls>
          <c:dLblPos val="t"/>
          <c:showLegendKey val="0"/>
          <c:showVal val="1"/>
          <c:showCatName val="0"/>
          <c:showSerName val="0"/>
          <c:showPercent val="0"/>
          <c:showBubbleSize val="0"/>
        </c:dLbls>
        <c:smooth val="0"/>
        <c:axId val="288962856"/>
        <c:axId val="288960896"/>
      </c:lineChart>
      <c:catAx>
        <c:axId val="288962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288960896"/>
        <c:crosses val="autoZero"/>
        <c:auto val="1"/>
        <c:lblAlgn val="ctr"/>
        <c:lblOffset val="100"/>
        <c:noMultiLvlLbl val="0"/>
      </c:catAx>
      <c:valAx>
        <c:axId val="2889608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288962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List1!$B$1</c:f>
              <c:strCache>
                <c:ptCount val="1"/>
                <c:pt idx="0">
                  <c:v>Number of pupils in reduced education programmes</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List1!$A$2:$A$4</c:f>
              <c:strCache>
                <c:ptCount val="3"/>
                <c:pt idx="0">
                  <c:v>2016/2017</c:v>
                </c:pt>
                <c:pt idx="1">
                  <c:v>2017/2018</c:v>
                </c:pt>
                <c:pt idx="2">
                  <c:v>2018/2019</c:v>
                </c:pt>
              </c:strCache>
            </c:strRef>
          </c:cat>
          <c:val>
            <c:numRef>
              <c:f>List1!$B$2:$B$4</c:f>
              <c:numCache>
                <c:formatCode>General</c:formatCode>
                <c:ptCount val="3"/>
                <c:pt idx="0">
                  <c:v>13983</c:v>
                </c:pt>
                <c:pt idx="1">
                  <c:v>14557</c:v>
                </c:pt>
                <c:pt idx="2">
                  <c:v>15132</c:v>
                </c:pt>
              </c:numCache>
            </c:numRef>
          </c:val>
          <c:smooth val="0"/>
          <c:extLst>
            <c:ext xmlns:c16="http://schemas.microsoft.com/office/drawing/2014/chart" uri="{C3380CC4-5D6E-409C-BE32-E72D297353CC}">
              <c16:uniqueId val="{00000000-CA4F-4F3E-BB78-D569C19F52D9}"/>
            </c:ext>
          </c:extLst>
        </c:ser>
        <c:ser>
          <c:idx val="1"/>
          <c:order val="1"/>
          <c:tx>
            <c:strRef>
              <c:f>List1!$C$1</c:f>
              <c:strCache>
                <c:ptCount val="1"/>
                <c:pt idx="0">
                  <c:v>Number of pupils diagnosed with mild mental disability</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List1!$A$2:$A$4</c:f>
              <c:strCache>
                <c:ptCount val="3"/>
                <c:pt idx="0">
                  <c:v>2016/2017</c:v>
                </c:pt>
                <c:pt idx="1">
                  <c:v>2017/2018</c:v>
                </c:pt>
                <c:pt idx="2">
                  <c:v>2018/2019</c:v>
                </c:pt>
              </c:strCache>
            </c:strRef>
          </c:cat>
          <c:val>
            <c:numRef>
              <c:f>List1!$C$2:$C$4</c:f>
              <c:numCache>
                <c:formatCode>General</c:formatCode>
                <c:ptCount val="3"/>
                <c:pt idx="0">
                  <c:v>12561</c:v>
                </c:pt>
                <c:pt idx="1">
                  <c:v>11811</c:v>
                </c:pt>
                <c:pt idx="2">
                  <c:v>11618</c:v>
                </c:pt>
              </c:numCache>
            </c:numRef>
          </c:val>
          <c:smooth val="0"/>
          <c:extLst>
            <c:ext xmlns:c16="http://schemas.microsoft.com/office/drawing/2014/chart" uri="{C3380CC4-5D6E-409C-BE32-E72D297353CC}">
              <c16:uniqueId val="{00000001-CA4F-4F3E-BB78-D569C19F52D9}"/>
            </c:ext>
          </c:extLst>
        </c:ser>
        <c:ser>
          <c:idx val="2"/>
          <c:order val="2"/>
          <c:tx>
            <c:strRef>
              <c:f>List1!$D$1</c:f>
              <c:strCache>
                <c:ptCount val="1"/>
                <c:pt idx="0">
                  <c:v>Number of Roma in reduced education programmes</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List1!$A$2:$A$4</c:f>
              <c:strCache>
                <c:ptCount val="3"/>
                <c:pt idx="0">
                  <c:v>2016/2017</c:v>
                </c:pt>
                <c:pt idx="1">
                  <c:v>2017/2018</c:v>
                </c:pt>
                <c:pt idx="2">
                  <c:v>2018/2019</c:v>
                </c:pt>
              </c:strCache>
            </c:strRef>
          </c:cat>
          <c:val>
            <c:numRef>
              <c:f>List1!$D$2:$D$4</c:f>
              <c:numCache>
                <c:formatCode>General</c:formatCode>
                <c:ptCount val="3"/>
                <c:pt idx="0">
                  <c:v>4314</c:v>
                </c:pt>
                <c:pt idx="1">
                  <c:v>4290</c:v>
                </c:pt>
                <c:pt idx="2">
                  <c:v>4403</c:v>
                </c:pt>
              </c:numCache>
            </c:numRef>
          </c:val>
          <c:smooth val="0"/>
          <c:extLst>
            <c:ext xmlns:c16="http://schemas.microsoft.com/office/drawing/2014/chart" uri="{C3380CC4-5D6E-409C-BE32-E72D297353CC}">
              <c16:uniqueId val="{00000002-CA4F-4F3E-BB78-D569C19F52D9}"/>
            </c:ext>
          </c:extLst>
        </c:ser>
        <c:dLbls>
          <c:dLblPos val="t"/>
          <c:showLegendKey val="0"/>
          <c:showVal val="1"/>
          <c:showCatName val="0"/>
          <c:showSerName val="0"/>
          <c:showPercent val="0"/>
          <c:showBubbleSize val="0"/>
        </c:dLbls>
        <c:smooth val="0"/>
        <c:axId val="288961680"/>
        <c:axId val="229738536"/>
      </c:lineChart>
      <c:catAx>
        <c:axId val="288961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229738536"/>
        <c:crosses val="autoZero"/>
        <c:auto val="1"/>
        <c:lblAlgn val="ctr"/>
        <c:lblOffset val="100"/>
        <c:noMultiLvlLbl val="0"/>
      </c:catAx>
      <c:valAx>
        <c:axId val="229738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288961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List1!$B$1</c:f>
              <c:strCache>
                <c:ptCount val="1"/>
                <c:pt idx="0">
                  <c:v>Number of pupils in reduced education programmes</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List1!$A$2:$A$4</c:f>
              <c:strCache>
                <c:ptCount val="3"/>
                <c:pt idx="0">
                  <c:v>2016/2017</c:v>
                </c:pt>
                <c:pt idx="1">
                  <c:v>2017/2018</c:v>
                </c:pt>
                <c:pt idx="2">
                  <c:v>2018/2019</c:v>
                </c:pt>
              </c:strCache>
            </c:strRef>
          </c:cat>
          <c:val>
            <c:numRef>
              <c:f>List1!$B$2:$B$4</c:f>
              <c:numCache>
                <c:formatCode>General</c:formatCode>
                <c:ptCount val="3"/>
                <c:pt idx="0">
                  <c:v>13983</c:v>
                </c:pt>
                <c:pt idx="1">
                  <c:v>14557</c:v>
                </c:pt>
                <c:pt idx="2">
                  <c:v>15132</c:v>
                </c:pt>
              </c:numCache>
            </c:numRef>
          </c:val>
          <c:smooth val="0"/>
          <c:extLst>
            <c:ext xmlns:c16="http://schemas.microsoft.com/office/drawing/2014/chart" uri="{C3380CC4-5D6E-409C-BE32-E72D297353CC}">
              <c16:uniqueId val="{00000000-5ADA-44A3-8B9A-224ABA6F4A67}"/>
            </c:ext>
          </c:extLst>
        </c:ser>
        <c:ser>
          <c:idx val="1"/>
          <c:order val="1"/>
          <c:tx>
            <c:strRef>
              <c:f>List1!$C$1</c:f>
              <c:strCache>
                <c:ptCount val="1"/>
                <c:pt idx="0">
                  <c:v>Number of pupils diagnosed with mild mental disability</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List1!$A$2:$A$4</c:f>
              <c:strCache>
                <c:ptCount val="3"/>
                <c:pt idx="0">
                  <c:v>2016/2017</c:v>
                </c:pt>
                <c:pt idx="1">
                  <c:v>2017/2018</c:v>
                </c:pt>
                <c:pt idx="2">
                  <c:v>2018/2019</c:v>
                </c:pt>
              </c:strCache>
            </c:strRef>
          </c:cat>
          <c:val>
            <c:numRef>
              <c:f>List1!$C$2:$C$4</c:f>
              <c:numCache>
                <c:formatCode>General</c:formatCode>
                <c:ptCount val="3"/>
                <c:pt idx="0">
                  <c:v>12561</c:v>
                </c:pt>
                <c:pt idx="1">
                  <c:v>11811</c:v>
                </c:pt>
                <c:pt idx="2">
                  <c:v>11618</c:v>
                </c:pt>
              </c:numCache>
            </c:numRef>
          </c:val>
          <c:smooth val="0"/>
          <c:extLst>
            <c:ext xmlns:c16="http://schemas.microsoft.com/office/drawing/2014/chart" uri="{C3380CC4-5D6E-409C-BE32-E72D297353CC}">
              <c16:uniqueId val="{00000001-5ADA-44A3-8B9A-224ABA6F4A67}"/>
            </c:ext>
          </c:extLst>
        </c:ser>
        <c:ser>
          <c:idx val="2"/>
          <c:order val="2"/>
          <c:tx>
            <c:strRef>
              <c:f>List1!$D$1</c:f>
              <c:strCache>
                <c:ptCount val="1"/>
                <c:pt idx="0">
                  <c:v>Number of Roma in reduced education programmes</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List1!$A$2:$A$4</c:f>
              <c:strCache>
                <c:ptCount val="3"/>
                <c:pt idx="0">
                  <c:v>2016/2017</c:v>
                </c:pt>
                <c:pt idx="1">
                  <c:v>2017/2018</c:v>
                </c:pt>
                <c:pt idx="2">
                  <c:v>2018/2019</c:v>
                </c:pt>
              </c:strCache>
            </c:strRef>
          </c:cat>
          <c:val>
            <c:numRef>
              <c:f>List1!$D$2:$D$4</c:f>
              <c:numCache>
                <c:formatCode>General</c:formatCode>
                <c:ptCount val="3"/>
                <c:pt idx="0">
                  <c:v>4314</c:v>
                </c:pt>
                <c:pt idx="1">
                  <c:v>4290</c:v>
                </c:pt>
                <c:pt idx="2">
                  <c:v>4403</c:v>
                </c:pt>
              </c:numCache>
            </c:numRef>
          </c:val>
          <c:smooth val="0"/>
          <c:extLst>
            <c:ext xmlns:c16="http://schemas.microsoft.com/office/drawing/2014/chart" uri="{C3380CC4-5D6E-409C-BE32-E72D297353CC}">
              <c16:uniqueId val="{00000002-5ADA-44A3-8B9A-224ABA6F4A67}"/>
            </c:ext>
          </c:extLst>
        </c:ser>
        <c:dLbls>
          <c:dLblPos val="t"/>
          <c:showLegendKey val="0"/>
          <c:showVal val="1"/>
          <c:showCatName val="0"/>
          <c:showSerName val="0"/>
          <c:showPercent val="0"/>
          <c:showBubbleSize val="0"/>
        </c:dLbls>
        <c:smooth val="0"/>
        <c:axId val="133367776"/>
        <c:axId val="231804368"/>
      </c:lineChart>
      <c:catAx>
        <c:axId val="133367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231804368"/>
        <c:crosses val="autoZero"/>
        <c:auto val="1"/>
        <c:lblAlgn val="ctr"/>
        <c:lblOffset val="100"/>
        <c:noMultiLvlLbl val="0"/>
      </c:catAx>
      <c:valAx>
        <c:axId val="2318043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33367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8A0A5E-44CE-48B5-A796-C79CF15CE912}" type="datetimeFigureOut">
              <a:rPr lang="en-GB" smtClean="0"/>
              <a:t>05/09/2019</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5DA5FE-2534-4FBF-AB19-52E2BFB0C550}" type="slidenum">
              <a:rPr lang="en-GB" smtClean="0"/>
              <a:t>‹N°›</a:t>
            </a:fld>
            <a:endParaRPr lang="en-GB"/>
          </a:p>
        </p:txBody>
      </p:sp>
    </p:spTree>
    <p:extLst>
      <p:ext uri="{BB962C8B-B14F-4D97-AF65-F5344CB8AC3E}">
        <p14:creationId xmlns:p14="http://schemas.microsoft.com/office/powerpoint/2010/main" val="2556452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 typeface="Arial" panose="020B0604020202020204" pitchFamily="34" charset="0"/>
              <a:buNone/>
            </a:pPr>
            <a:r>
              <a:rPr lang="cs-CZ" sz="1200" kern="1200" dirty="0">
                <a:solidFill>
                  <a:schemeClr val="tx1"/>
                </a:solidFill>
                <a:effectLst/>
                <a:latin typeface="+mn-lt"/>
                <a:ea typeface="+mn-ea"/>
                <a:cs typeface="+mn-cs"/>
              </a:rPr>
              <a:t>A </a:t>
            </a:r>
            <a:r>
              <a:rPr lang="cs-CZ" sz="1200" kern="1200" dirty="0" err="1">
                <a:solidFill>
                  <a:schemeClr val="tx1"/>
                </a:solidFill>
                <a:effectLst/>
                <a:latin typeface="+mn-lt"/>
                <a:ea typeface="+mn-ea"/>
                <a:cs typeface="+mn-cs"/>
              </a:rPr>
              <a:t>teacher</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usually</a:t>
            </a:r>
            <a:r>
              <a:rPr lang="cs-CZ" sz="1200" kern="1200" dirty="0">
                <a:solidFill>
                  <a:schemeClr val="tx1"/>
                </a:solidFill>
                <a:effectLst/>
                <a:latin typeface="+mn-lt"/>
                <a:ea typeface="+mn-ea"/>
                <a:cs typeface="+mn-cs"/>
              </a:rPr>
              <a:t> has 25 </a:t>
            </a:r>
            <a:r>
              <a:rPr lang="cs-CZ" sz="1200" kern="1200" dirty="0" err="1">
                <a:solidFill>
                  <a:schemeClr val="tx1"/>
                </a:solidFill>
                <a:effectLst/>
                <a:latin typeface="+mn-lt"/>
                <a:ea typeface="+mn-ea"/>
                <a:cs typeface="+mn-cs"/>
              </a:rPr>
              <a:t>pupils</a:t>
            </a:r>
            <a:r>
              <a:rPr lang="cs-CZ" sz="1200" kern="1200" dirty="0">
                <a:solidFill>
                  <a:schemeClr val="tx1"/>
                </a:solidFill>
                <a:effectLst/>
                <a:latin typeface="+mn-lt"/>
                <a:ea typeface="+mn-ea"/>
                <a:cs typeface="+mn-cs"/>
              </a:rPr>
              <a:t> per </a:t>
            </a:r>
            <a:r>
              <a:rPr lang="cs-CZ" sz="1200" kern="1200" dirty="0" err="1">
                <a:solidFill>
                  <a:schemeClr val="tx1"/>
                </a:solidFill>
                <a:effectLst/>
                <a:latin typeface="+mn-lt"/>
                <a:ea typeface="+mn-ea"/>
                <a:cs typeface="+mn-cs"/>
              </a:rPr>
              <a:t>classroom</a:t>
            </a:r>
            <a:r>
              <a:rPr lang="cs-CZ" sz="1200" kern="1200" dirty="0">
                <a:solidFill>
                  <a:schemeClr val="tx1"/>
                </a:solidFill>
                <a:effectLst/>
                <a:latin typeface="+mn-lt"/>
                <a:ea typeface="+mn-ea"/>
                <a:cs typeface="+mn-cs"/>
              </a:rPr>
              <a:t>.</a:t>
            </a:r>
          </a:p>
          <a:p>
            <a:pPr marL="0" indent="0">
              <a:buFont typeface="Arial" panose="020B0604020202020204" pitchFamily="34" charset="0"/>
              <a:buNone/>
            </a:pPr>
            <a:endParaRPr lang="cs-CZ"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s-CZ" sz="1200" kern="1200" dirty="0">
                <a:solidFill>
                  <a:schemeClr val="tx1"/>
                </a:solidFill>
                <a:effectLst/>
                <a:latin typeface="+mn-lt"/>
                <a:ea typeface="+mn-ea"/>
                <a:cs typeface="+mn-cs"/>
              </a:rPr>
              <a:t>In </a:t>
            </a:r>
            <a:r>
              <a:rPr lang="cs-CZ" sz="1200" kern="1200" dirty="0" err="1">
                <a:solidFill>
                  <a:schemeClr val="tx1"/>
                </a:solidFill>
                <a:effectLst/>
                <a:latin typeface="+mn-lt"/>
                <a:ea typeface="+mn-ea"/>
                <a:cs typeface="+mn-cs"/>
              </a:rPr>
              <a:t>practice</a:t>
            </a:r>
            <a:r>
              <a:rPr lang="cs-CZ" sz="1200" kern="1200" dirty="0">
                <a:solidFill>
                  <a:schemeClr val="tx1"/>
                </a:solidFill>
                <a:effectLst/>
                <a:latin typeface="+mn-lt"/>
                <a:ea typeface="+mn-ea"/>
                <a:cs typeface="+mn-cs"/>
              </a:rPr>
              <a:t> s</a:t>
            </a:r>
            <a:r>
              <a:rPr lang="en-GB" dirty="0" err="1"/>
              <a:t>ome</a:t>
            </a:r>
            <a:r>
              <a:rPr lang="en-GB" dirty="0"/>
              <a:t> schools need at least 2 TAs in the classroom</a:t>
            </a:r>
            <a:r>
              <a:rPr lang="cs-CZ" sz="1200" kern="1200" dirty="0">
                <a:solidFill>
                  <a:schemeClr val="tx1"/>
                </a:solidFill>
                <a:effectLst/>
                <a:latin typeface="+mn-lt"/>
                <a:ea typeface="+mn-ea"/>
                <a:cs typeface="+mn-cs"/>
              </a:rPr>
              <a:t>:</a:t>
            </a:r>
          </a:p>
          <a:p>
            <a:pPr marL="171450" indent="-171450">
              <a:buFont typeface="Arial" panose="020B0604020202020204" pitchFamily="34" charset="0"/>
              <a:buChar char="•"/>
            </a:pPr>
            <a:r>
              <a:rPr lang="cs-CZ" sz="1200" kern="1200" dirty="0" err="1">
                <a:solidFill>
                  <a:schemeClr val="tx1"/>
                </a:solidFill>
                <a:effectLst/>
                <a:latin typeface="+mn-lt"/>
                <a:ea typeface="+mn-ea"/>
                <a:cs typeface="+mn-cs"/>
              </a:rPr>
              <a:t>several</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pupils</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with</a:t>
            </a:r>
            <a:r>
              <a:rPr lang="cs-CZ" sz="1200" kern="1200" dirty="0">
                <a:solidFill>
                  <a:schemeClr val="tx1"/>
                </a:solidFill>
                <a:effectLst/>
                <a:latin typeface="+mn-lt"/>
                <a:ea typeface="+mn-ea"/>
                <a:cs typeface="+mn-cs"/>
              </a:rPr>
              <a:t> MMD (</a:t>
            </a:r>
            <a:r>
              <a:rPr lang="cs-CZ" sz="1200" kern="1200" dirty="0" err="1">
                <a:solidFill>
                  <a:schemeClr val="tx1"/>
                </a:solidFill>
                <a:effectLst/>
                <a:latin typeface="+mn-lt"/>
                <a:ea typeface="+mn-ea"/>
                <a:cs typeface="+mn-cs"/>
              </a:rPr>
              <a:t>cannot</a:t>
            </a:r>
            <a:r>
              <a:rPr lang="cs-CZ" sz="1200" kern="1200" baseline="0" dirty="0">
                <a:solidFill>
                  <a:schemeClr val="tx1"/>
                </a:solidFill>
                <a:effectLst/>
                <a:latin typeface="+mn-lt"/>
                <a:ea typeface="+mn-ea"/>
                <a:cs typeface="+mn-cs"/>
              </a:rPr>
              <a:t> </a:t>
            </a:r>
            <a:r>
              <a:rPr lang="cs-CZ" sz="1200" kern="1200" baseline="0" dirty="0" err="1">
                <a:solidFill>
                  <a:schemeClr val="tx1"/>
                </a:solidFill>
                <a:effectLst/>
                <a:latin typeface="+mn-lt"/>
                <a:ea typeface="+mn-ea"/>
                <a:cs typeface="+mn-cs"/>
              </a:rPr>
              <a:t>work</a:t>
            </a:r>
            <a:r>
              <a:rPr lang="cs-CZ" sz="1200" kern="1200" baseline="0" dirty="0">
                <a:solidFill>
                  <a:schemeClr val="tx1"/>
                </a:solidFill>
                <a:effectLst/>
                <a:latin typeface="+mn-lt"/>
                <a:ea typeface="+mn-ea"/>
                <a:cs typeface="+mn-cs"/>
              </a:rPr>
              <a:t> </a:t>
            </a:r>
            <a:r>
              <a:rPr lang="cs-CZ" sz="1200" kern="1200" baseline="0" dirty="0" err="1">
                <a:solidFill>
                  <a:schemeClr val="tx1"/>
                </a:solidFill>
                <a:effectLst/>
                <a:latin typeface="+mn-lt"/>
                <a:ea typeface="+mn-ea"/>
                <a:cs typeface="+mn-cs"/>
              </a:rPr>
              <a:t>individually</a:t>
            </a:r>
            <a:r>
              <a:rPr lang="cs-CZ" sz="1200" kern="1200" baseline="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need</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additional</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motivation</a:t>
            </a:r>
            <a:r>
              <a:rPr lang="cs-CZ" sz="1200" kern="1200" dirty="0">
                <a:solidFill>
                  <a:schemeClr val="tx1"/>
                </a:solidFill>
                <a:effectLst/>
                <a:latin typeface="+mn-lt"/>
                <a:ea typeface="+mn-ea"/>
                <a:cs typeface="+mn-cs"/>
              </a:rPr>
              <a:t>) + </a:t>
            </a:r>
            <a:r>
              <a:rPr lang="cs-CZ" sz="1200" kern="1200" dirty="0" err="1">
                <a:solidFill>
                  <a:schemeClr val="tx1"/>
                </a:solidFill>
                <a:effectLst/>
                <a:latin typeface="+mn-lt"/>
                <a:ea typeface="+mn-ea"/>
                <a:cs typeface="+mn-cs"/>
              </a:rPr>
              <a:t>one</a:t>
            </a:r>
            <a:r>
              <a:rPr lang="cs-CZ" sz="1200" kern="1200" dirty="0">
                <a:solidFill>
                  <a:schemeClr val="tx1"/>
                </a:solidFill>
                <a:effectLst/>
                <a:latin typeface="+mn-lt"/>
                <a:ea typeface="+mn-ea"/>
                <a:cs typeface="+mn-cs"/>
              </a:rPr>
              <a:t> pupil </a:t>
            </a:r>
            <a:r>
              <a:rPr lang="cs-CZ" sz="1200" kern="1200" dirty="0" err="1">
                <a:solidFill>
                  <a:schemeClr val="tx1"/>
                </a:solidFill>
                <a:effectLst/>
                <a:latin typeface="+mn-lt"/>
                <a:ea typeface="+mn-ea"/>
                <a:cs typeface="+mn-cs"/>
              </a:rPr>
              <a:t>with</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behavioural</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disorder</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disrupts</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the</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instruction</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needs</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relaxation</a:t>
            </a:r>
            <a:r>
              <a:rPr lang="cs-CZ" sz="1200" kern="1200" baseline="0" dirty="0">
                <a:solidFill>
                  <a:schemeClr val="tx1"/>
                </a:solidFill>
                <a:effectLst/>
                <a:latin typeface="+mn-lt"/>
                <a:ea typeface="+mn-ea"/>
                <a:cs typeface="+mn-cs"/>
              </a:rPr>
              <a:t> </a:t>
            </a:r>
            <a:r>
              <a:rPr lang="cs-CZ" sz="1200" kern="1200" baseline="0" dirty="0" err="1">
                <a:solidFill>
                  <a:schemeClr val="tx1"/>
                </a:solidFill>
                <a:effectLst/>
                <a:latin typeface="+mn-lt"/>
                <a:ea typeface="+mn-ea"/>
                <a:cs typeface="+mn-cs"/>
              </a:rPr>
              <a:t>during</a:t>
            </a:r>
            <a:r>
              <a:rPr lang="cs-CZ" sz="1200" kern="1200" baseline="0" dirty="0">
                <a:solidFill>
                  <a:schemeClr val="tx1"/>
                </a:solidFill>
                <a:effectLst/>
                <a:latin typeface="+mn-lt"/>
                <a:ea typeface="+mn-ea"/>
                <a:cs typeface="+mn-cs"/>
              </a:rPr>
              <a:t> </a:t>
            </a:r>
            <a:r>
              <a:rPr lang="cs-CZ" sz="1200" kern="1200" baseline="0" dirty="0" err="1">
                <a:solidFill>
                  <a:schemeClr val="tx1"/>
                </a:solidFill>
                <a:effectLst/>
                <a:latin typeface="+mn-lt"/>
                <a:ea typeface="+mn-ea"/>
                <a:cs typeface="+mn-cs"/>
              </a:rPr>
              <a:t>the</a:t>
            </a:r>
            <a:r>
              <a:rPr lang="cs-CZ" sz="1200" kern="1200" baseline="0" dirty="0">
                <a:solidFill>
                  <a:schemeClr val="tx1"/>
                </a:solidFill>
                <a:effectLst/>
                <a:latin typeface="+mn-lt"/>
                <a:ea typeface="+mn-ea"/>
                <a:cs typeface="+mn-cs"/>
              </a:rPr>
              <a:t> </a:t>
            </a:r>
            <a:r>
              <a:rPr lang="cs-CZ" sz="1200" kern="1200" baseline="0" dirty="0" err="1">
                <a:solidFill>
                  <a:schemeClr val="tx1"/>
                </a:solidFill>
                <a:effectLst/>
                <a:latin typeface="+mn-lt"/>
                <a:ea typeface="+mn-ea"/>
                <a:cs typeface="+mn-cs"/>
              </a:rPr>
              <a:t>class</a:t>
            </a:r>
            <a:r>
              <a:rPr lang="cs-CZ" sz="1200" kern="1200" baseline="0" dirty="0">
                <a:solidFill>
                  <a:schemeClr val="tx1"/>
                </a:solidFill>
                <a:effectLst/>
                <a:latin typeface="+mn-lt"/>
                <a:ea typeface="+mn-ea"/>
                <a:cs typeface="+mn-cs"/>
              </a:rPr>
              <a:t>)</a:t>
            </a:r>
          </a:p>
          <a:p>
            <a:pPr marL="171450" indent="-171450">
              <a:buFont typeface="Arial" panose="020B0604020202020204" pitchFamily="34" charset="0"/>
              <a:buChar char="•"/>
            </a:pPr>
            <a:r>
              <a:rPr lang="cs-CZ" sz="1200" kern="1200" baseline="0" dirty="0" err="1">
                <a:solidFill>
                  <a:schemeClr val="tx1"/>
                </a:solidFill>
                <a:effectLst/>
                <a:latin typeface="+mn-lt"/>
                <a:ea typeface="+mn-ea"/>
                <a:cs typeface="+mn-cs"/>
              </a:rPr>
              <a:t>one</a:t>
            </a:r>
            <a:r>
              <a:rPr lang="cs-CZ" sz="1200" kern="1200" baseline="0" dirty="0">
                <a:solidFill>
                  <a:schemeClr val="tx1"/>
                </a:solidFill>
                <a:effectLst/>
                <a:latin typeface="+mn-lt"/>
                <a:ea typeface="+mn-ea"/>
                <a:cs typeface="+mn-cs"/>
              </a:rPr>
              <a:t> boy </a:t>
            </a:r>
            <a:r>
              <a:rPr lang="cs-CZ" sz="1200" kern="1200" baseline="0" dirty="0" err="1">
                <a:solidFill>
                  <a:schemeClr val="tx1"/>
                </a:solidFill>
                <a:effectLst/>
                <a:latin typeface="+mn-lt"/>
                <a:ea typeface="+mn-ea"/>
                <a:cs typeface="+mn-cs"/>
              </a:rPr>
              <a:t>with</a:t>
            </a:r>
            <a:r>
              <a:rPr lang="cs-CZ" sz="1200" kern="1200" baseline="0" dirty="0">
                <a:solidFill>
                  <a:schemeClr val="tx1"/>
                </a:solidFill>
                <a:effectLst/>
                <a:latin typeface="+mn-lt"/>
                <a:ea typeface="+mn-ea"/>
                <a:cs typeface="+mn-cs"/>
              </a:rPr>
              <a:t> </a:t>
            </a:r>
            <a:r>
              <a:rPr lang="cs-CZ" sz="1200" kern="1200" baseline="0" dirty="0" err="1">
                <a:solidFill>
                  <a:schemeClr val="tx1"/>
                </a:solidFill>
                <a:effectLst/>
                <a:latin typeface="+mn-lt"/>
                <a:ea typeface="+mn-ea"/>
                <a:cs typeface="+mn-cs"/>
              </a:rPr>
              <a:t>autism</a:t>
            </a:r>
            <a:r>
              <a:rPr lang="cs-CZ" sz="1200" kern="1200" baseline="0" dirty="0">
                <a:solidFill>
                  <a:schemeClr val="tx1"/>
                </a:solidFill>
                <a:effectLst/>
                <a:latin typeface="+mn-lt"/>
                <a:ea typeface="+mn-ea"/>
                <a:cs typeface="+mn-cs"/>
              </a:rPr>
              <a:t> and </a:t>
            </a:r>
            <a:r>
              <a:rPr lang="cs-CZ" sz="1200" kern="1200" baseline="0" dirty="0" err="1">
                <a:solidFill>
                  <a:schemeClr val="tx1"/>
                </a:solidFill>
                <a:effectLst/>
                <a:latin typeface="+mn-lt"/>
                <a:ea typeface="+mn-ea"/>
                <a:cs typeface="+mn-cs"/>
              </a:rPr>
              <a:t>borderline</a:t>
            </a:r>
            <a:r>
              <a:rPr lang="cs-CZ" sz="1200" kern="1200" baseline="0" dirty="0">
                <a:solidFill>
                  <a:schemeClr val="tx1"/>
                </a:solidFill>
                <a:effectLst/>
                <a:latin typeface="+mn-lt"/>
                <a:ea typeface="+mn-ea"/>
                <a:cs typeface="+mn-cs"/>
              </a:rPr>
              <a:t> </a:t>
            </a:r>
            <a:r>
              <a:rPr lang="cs-CZ" sz="1200" kern="1200" baseline="0" dirty="0" err="1">
                <a:solidFill>
                  <a:schemeClr val="tx1"/>
                </a:solidFill>
                <a:effectLst/>
                <a:latin typeface="+mn-lt"/>
                <a:ea typeface="+mn-ea"/>
                <a:cs typeface="+mn-cs"/>
              </a:rPr>
              <a:t>intellectual</a:t>
            </a:r>
            <a:r>
              <a:rPr lang="cs-CZ" sz="1200" kern="1200" baseline="0" dirty="0">
                <a:solidFill>
                  <a:schemeClr val="tx1"/>
                </a:solidFill>
                <a:effectLst/>
                <a:latin typeface="+mn-lt"/>
                <a:ea typeface="+mn-ea"/>
                <a:cs typeface="+mn-cs"/>
              </a:rPr>
              <a:t> </a:t>
            </a:r>
            <a:r>
              <a:rPr lang="cs-CZ" sz="1200" kern="1200" baseline="0" dirty="0" err="1">
                <a:solidFill>
                  <a:schemeClr val="tx1"/>
                </a:solidFill>
                <a:effectLst/>
                <a:latin typeface="+mn-lt"/>
                <a:ea typeface="+mn-ea"/>
                <a:cs typeface="+mn-cs"/>
              </a:rPr>
              <a:t>abilities</a:t>
            </a:r>
            <a:r>
              <a:rPr lang="cs-CZ" sz="1200" kern="1200" baseline="0" dirty="0">
                <a:solidFill>
                  <a:schemeClr val="tx1"/>
                </a:solidFill>
                <a:effectLst/>
                <a:latin typeface="+mn-lt"/>
                <a:ea typeface="+mn-ea"/>
                <a:cs typeface="+mn-cs"/>
              </a:rPr>
              <a:t> + </a:t>
            </a:r>
            <a:r>
              <a:rPr lang="cs-CZ" sz="1200" kern="1200" baseline="0" dirty="0" err="1">
                <a:solidFill>
                  <a:schemeClr val="tx1"/>
                </a:solidFill>
                <a:effectLst/>
                <a:latin typeface="+mn-lt"/>
                <a:ea typeface="+mn-ea"/>
                <a:cs typeface="+mn-cs"/>
              </a:rPr>
              <a:t>one</a:t>
            </a:r>
            <a:r>
              <a:rPr lang="cs-CZ" sz="1200" kern="1200" baseline="0" dirty="0">
                <a:solidFill>
                  <a:schemeClr val="tx1"/>
                </a:solidFill>
                <a:effectLst/>
                <a:latin typeface="+mn-lt"/>
                <a:ea typeface="+mn-ea"/>
                <a:cs typeface="+mn-cs"/>
              </a:rPr>
              <a:t> boy </a:t>
            </a:r>
            <a:r>
              <a:rPr lang="cs-CZ" sz="1200" kern="1200" baseline="0" dirty="0" err="1">
                <a:solidFill>
                  <a:schemeClr val="tx1"/>
                </a:solidFill>
                <a:effectLst/>
                <a:latin typeface="+mn-lt"/>
                <a:ea typeface="+mn-ea"/>
                <a:cs typeface="+mn-cs"/>
              </a:rPr>
              <a:t>with</a:t>
            </a:r>
            <a:r>
              <a:rPr lang="cs-CZ" sz="1200" kern="1200" baseline="0" dirty="0">
                <a:solidFill>
                  <a:schemeClr val="tx1"/>
                </a:solidFill>
                <a:effectLst/>
                <a:latin typeface="+mn-lt"/>
                <a:ea typeface="+mn-ea"/>
                <a:cs typeface="+mn-cs"/>
              </a:rPr>
              <a:t> ADHD and </a:t>
            </a:r>
            <a:r>
              <a:rPr lang="cs-CZ" sz="1200" kern="1200" baseline="0" dirty="0" err="1">
                <a:solidFill>
                  <a:schemeClr val="tx1"/>
                </a:solidFill>
                <a:effectLst/>
                <a:latin typeface="+mn-lt"/>
                <a:ea typeface="+mn-ea"/>
                <a:cs typeface="+mn-cs"/>
              </a:rPr>
              <a:t>psychiatric</a:t>
            </a:r>
            <a:r>
              <a:rPr lang="cs-CZ" sz="1200" kern="1200" baseline="0" dirty="0">
                <a:solidFill>
                  <a:schemeClr val="tx1"/>
                </a:solidFill>
                <a:effectLst/>
                <a:latin typeface="+mn-lt"/>
                <a:ea typeface="+mn-ea"/>
                <a:cs typeface="+mn-cs"/>
              </a:rPr>
              <a:t> </a:t>
            </a:r>
            <a:r>
              <a:rPr lang="cs-CZ" sz="1200" kern="1200" baseline="0" dirty="0" err="1">
                <a:solidFill>
                  <a:schemeClr val="tx1"/>
                </a:solidFill>
                <a:effectLst/>
                <a:latin typeface="+mn-lt"/>
                <a:ea typeface="+mn-ea"/>
                <a:cs typeface="+mn-cs"/>
              </a:rPr>
              <a:t>diagnosis</a:t>
            </a:r>
            <a:r>
              <a:rPr lang="cs-CZ" sz="1200" kern="1200" baseline="0" dirty="0">
                <a:solidFill>
                  <a:schemeClr val="tx1"/>
                </a:solidFill>
                <a:effectLst/>
                <a:latin typeface="+mn-lt"/>
                <a:ea typeface="+mn-ea"/>
                <a:cs typeface="+mn-cs"/>
              </a:rPr>
              <a:t> + </a:t>
            </a:r>
            <a:r>
              <a:rPr lang="cs-CZ" sz="1200" kern="1200" baseline="0" dirty="0" err="1">
                <a:solidFill>
                  <a:schemeClr val="tx1"/>
                </a:solidFill>
                <a:effectLst/>
                <a:latin typeface="+mn-lt"/>
                <a:ea typeface="+mn-ea"/>
                <a:cs typeface="+mn-cs"/>
              </a:rPr>
              <a:t>several</a:t>
            </a:r>
            <a:r>
              <a:rPr lang="cs-CZ" sz="1200" kern="1200" baseline="0" dirty="0">
                <a:solidFill>
                  <a:schemeClr val="tx1"/>
                </a:solidFill>
                <a:effectLst/>
                <a:latin typeface="+mn-lt"/>
                <a:ea typeface="+mn-ea"/>
                <a:cs typeface="+mn-cs"/>
              </a:rPr>
              <a:t> </a:t>
            </a:r>
            <a:r>
              <a:rPr lang="cs-CZ" sz="1200" kern="1200" baseline="0" dirty="0" err="1">
                <a:solidFill>
                  <a:schemeClr val="tx1"/>
                </a:solidFill>
                <a:effectLst/>
                <a:latin typeface="+mn-lt"/>
                <a:ea typeface="+mn-ea"/>
                <a:cs typeface="+mn-cs"/>
              </a:rPr>
              <a:t>pupils</a:t>
            </a:r>
            <a:r>
              <a:rPr lang="cs-CZ" sz="1200" kern="1200" baseline="0" dirty="0">
                <a:solidFill>
                  <a:schemeClr val="tx1"/>
                </a:solidFill>
                <a:effectLst/>
                <a:latin typeface="+mn-lt"/>
                <a:ea typeface="+mn-ea"/>
                <a:cs typeface="+mn-cs"/>
              </a:rPr>
              <a:t> </a:t>
            </a:r>
            <a:r>
              <a:rPr lang="cs-CZ" sz="1200" kern="1200" baseline="0" dirty="0" err="1">
                <a:solidFill>
                  <a:schemeClr val="tx1"/>
                </a:solidFill>
                <a:effectLst/>
                <a:latin typeface="+mn-lt"/>
                <a:ea typeface="+mn-ea"/>
                <a:cs typeface="+mn-cs"/>
              </a:rPr>
              <a:t>with</a:t>
            </a:r>
            <a:r>
              <a:rPr lang="cs-CZ" sz="1200" kern="1200" baseline="0" dirty="0">
                <a:solidFill>
                  <a:schemeClr val="tx1"/>
                </a:solidFill>
                <a:effectLst/>
                <a:latin typeface="+mn-lt"/>
                <a:ea typeface="+mn-ea"/>
                <a:cs typeface="+mn-cs"/>
              </a:rPr>
              <a:t> </a:t>
            </a:r>
            <a:r>
              <a:rPr lang="cs-CZ" sz="1200" kern="1200" baseline="0" dirty="0" err="1">
                <a:solidFill>
                  <a:schemeClr val="tx1"/>
                </a:solidFill>
                <a:effectLst/>
                <a:latin typeface="+mn-lt"/>
                <a:ea typeface="+mn-ea"/>
                <a:cs typeface="+mn-cs"/>
              </a:rPr>
              <a:t>learning</a:t>
            </a:r>
            <a:r>
              <a:rPr lang="cs-CZ" sz="1200" kern="1200" baseline="0" dirty="0">
                <a:solidFill>
                  <a:schemeClr val="tx1"/>
                </a:solidFill>
                <a:effectLst/>
                <a:latin typeface="+mn-lt"/>
                <a:ea typeface="+mn-ea"/>
                <a:cs typeface="+mn-cs"/>
              </a:rPr>
              <a:t> </a:t>
            </a:r>
            <a:r>
              <a:rPr lang="cs-CZ" sz="1200" kern="1200" baseline="0" dirty="0" err="1">
                <a:solidFill>
                  <a:schemeClr val="tx1"/>
                </a:solidFill>
                <a:effectLst/>
                <a:latin typeface="+mn-lt"/>
                <a:ea typeface="+mn-ea"/>
                <a:cs typeface="+mn-cs"/>
              </a:rPr>
              <a:t>disorders</a:t>
            </a:r>
            <a:endParaRPr lang="cs-CZ" sz="1200" kern="1200" baseline="0" dirty="0">
              <a:solidFill>
                <a:schemeClr val="tx1"/>
              </a:solidFill>
              <a:effectLst/>
              <a:latin typeface="+mn-lt"/>
              <a:ea typeface="+mn-ea"/>
              <a:cs typeface="+mn-cs"/>
            </a:endParaRPr>
          </a:p>
          <a:p>
            <a:pPr marL="171450" indent="-171450">
              <a:buFont typeface="Arial" panose="020B0604020202020204" pitchFamily="34" charset="0"/>
              <a:buChar char="•"/>
            </a:pPr>
            <a:r>
              <a:rPr lang="cs-CZ" sz="1200" kern="1200" baseline="0" dirty="0" err="1">
                <a:solidFill>
                  <a:schemeClr val="tx1"/>
                </a:solidFill>
                <a:effectLst/>
                <a:latin typeface="+mn-lt"/>
                <a:ea typeface="+mn-ea"/>
                <a:cs typeface="+mn-cs"/>
              </a:rPr>
              <a:t>one</a:t>
            </a:r>
            <a:r>
              <a:rPr lang="cs-CZ" sz="1200" kern="1200" baseline="0" dirty="0">
                <a:solidFill>
                  <a:schemeClr val="tx1"/>
                </a:solidFill>
                <a:effectLst/>
                <a:latin typeface="+mn-lt"/>
                <a:ea typeface="+mn-ea"/>
                <a:cs typeface="+mn-cs"/>
              </a:rPr>
              <a:t> girl </a:t>
            </a:r>
            <a:r>
              <a:rPr lang="cs-CZ" sz="1200" kern="1200" baseline="0" dirty="0" err="1">
                <a:solidFill>
                  <a:schemeClr val="tx1"/>
                </a:solidFill>
                <a:effectLst/>
                <a:latin typeface="+mn-lt"/>
                <a:ea typeface="+mn-ea"/>
                <a:cs typeface="+mn-cs"/>
              </a:rPr>
              <a:t>with</a:t>
            </a:r>
            <a:r>
              <a:rPr lang="cs-CZ" sz="1200" kern="1200" baseline="0" dirty="0">
                <a:solidFill>
                  <a:schemeClr val="tx1"/>
                </a:solidFill>
                <a:effectLst/>
                <a:latin typeface="+mn-lt"/>
                <a:ea typeface="+mn-ea"/>
                <a:cs typeface="+mn-cs"/>
              </a:rPr>
              <a:t> MMD + </a:t>
            </a:r>
            <a:r>
              <a:rPr lang="cs-CZ" sz="1200" kern="1200" baseline="0" dirty="0" err="1">
                <a:solidFill>
                  <a:schemeClr val="tx1"/>
                </a:solidFill>
                <a:effectLst/>
                <a:latin typeface="+mn-lt"/>
                <a:ea typeface="+mn-ea"/>
                <a:cs typeface="+mn-cs"/>
              </a:rPr>
              <a:t>one</a:t>
            </a:r>
            <a:r>
              <a:rPr lang="cs-CZ" sz="1200" kern="1200" baseline="0" dirty="0">
                <a:solidFill>
                  <a:schemeClr val="tx1"/>
                </a:solidFill>
                <a:effectLst/>
                <a:latin typeface="+mn-lt"/>
                <a:ea typeface="+mn-ea"/>
                <a:cs typeface="+mn-cs"/>
              </a:rPr>
              <a:t> boy </a:t>
            </a:r>
            <a:r>
              <a:rPr lang="cs-CZ" sz="1200" kern="1200" baseline="0" dirty="0" err="1">
                <a:solidFill>
                  <a:schemeClr val="tx1"/>
                </a:solidFill>
                <a:effectLst/>
                <a:latin typeface="+mn-lt"/>
                <a:ea typeface="+mn-ea"/>
                <a:cs typeface="+mn-cs"/>
              </a:rPr>
              <a:t>with</a:t>
            </a:r>
            <a:r>
              <a:rPr lang="cs-CZ" sz="1200" kern="1200" baseline="0" dirty="0">
                <a:solidFill>
                  <a:schemeClr val="tx1"/>
                </a:solidFill>
                <a:effectLst/>
                <a:latin typeface="+mn-lt"/>
                <a:ea typeface="+mn-ea"/>
                <a:cs typeface="+mn-cs"/>
              </a:rPr>
              <a:t> ADHD and </a:t>
            </a:r>
            <a:r>
              <a:rPr lang="cs-CZ" sz="1200" kern="1200" baseline="0" dirty="0" err="1">
                <a:solidFill>
                  <a:schemeClr val="tx1"/>
                </a:solidFill>
                <a:effectLst/>
                <a:latin typeface="+mn-lt"/>
                <a:ea typeface="+mn-ea"/>
                <a:cs typeface="+mn-cs"/>
              </a:rPr>
              <a:t>tendencies</a:t>
            </a:r>
            <a:r>
              <a:rPr lang="cs-CZ" sz="1200" kern="1200" baseline="0" dirty="0">
                <a:solidFill>
                  <a:schemeClr val="tx1"/>
                </a:solidFill>
                <a:effectLst/>
                <a:latin typeface="+mn-lt"/>
                <a:ea typeface="+mn-ea"/>
                <a:cs typeface="+mn-cs"/>
              </a:rPr>
              <a:t> to </a:t>
            </a:r>
            <a:r>
              <a:rPr lang="cs-CZ" sz="1200" kern="1200" baseline="0" dirty="0" err="1">
                <a:solidFill>
                  <a:schemeClr val="tx1"/>
                </a:solidFill>
                <a:effectLst/>
                <a:latin typeface="+mn-lt"/>
                <a:ea typeface="+mn-ea"/>
                <a:cs typeface="+mn-cs"/>
              </a:rPr>
              <a:t>self-harm</a:t>
            </a:r>
            <a:endParaRPr lang="cs-CZ" sz="1200" kern="1200" baseline="0" dirty="0">
              <a:solidFill>
                <a:schemeClr val="tx1"/>
              </a:solidFill>
              <a:effectLst/>
              <a:latin typeface="+mn-lt"/>
              <a:ea typeface="+mn-ea"/>
              <a:cs typeface="+mn-cs"/>
            </a:endParaRPr>
          </a:p>
          <a:p>
            <a:pPr marL="171450" indent="-171450">
              <a:buFont typeface="Arial" panose="020B0604020202020204" pitchFamily="34" charset="0"/>
              <a:buChar char="•"/>
            </a:pPr>
            <a:r>
              <a:rPr lang="cs-CZ" sz="1200" kern="1200" dirty="0" err="1">
                <a:solidFill>
                  <a:schemeClr val="tx1"/>
                </a:solidFill>
                <a:effectLst/>
                <a:latin typeface="+mn-lt"/>
                <a:ea typeface="+mn-ea"/>
                <a:cs typeface="+mn-cs"/>
              </a:rPr>
              <a:t>one</a:t>
            </a:r>
            <a:r>
              <a:rPr lang="cs-CZ" sz="1200" kern="1200" baseline="0" dirty="0">
                <a:solidFill>
                  <a:schemeClr val="tx1"/>
                </a:solidFill>
                <a:effectLst/>
                <a:latin typeface="+mn-lt"/>
                <a:ea typeface="+mn-ea"/>
                <a:cs typeface="+mn-cs"/>
              </a:rPr>
              <a:t> pupil </a:t>
            </a:r>
            <a:r>
              <a:rPr lang="cs-CZ" sz="1200" kern="1200" baseline="0" dirty="0" err="1">
                <a:solidFill>
                  <a:schemeClr val="tx1"/>
                </a:solidFill>
                <a:effectLst/>
                <a:latin typeface="+mn-lt"/>
                <a:ea typeface="+mn-ea"/>
                <a:cs typeface="+mn-cs"/>
              </a:rPr>
              <a:t>with</a:t>
            </a:r>
            <a:r>
              <a:rPr lang="cs-CZ" sz="1200" kern="1200" baseline="0" dirty="0">
                <a:solidFill>
                  <a:schemeClr val="tx1"/>
                </a:solidFill>
                <a:effectLst/>
                <a:latin typeface="+mn-lt"/>
                <a:ea typeface="+mn-ea"/>
                <a:cs typeface="+mn-cs"/>
              </a:rPr>
              <a:t> </a:t>
            </a:r>
            <a:r>
              <a:rPr lang="cs-CZ" sz="1200" kern="1200" baseline="0" dirty="0" err="1">
                <a:solidFill>
                  <a:schemeClr val="tx1"/>
                </a:solidFill>
                <a:effectLst/>
                <a:latin typeface="+mn-lt"/>
                <a:ea typeface="+mn-ea"/>
                <a:cs typeface="+mn-cs"/>
              </a:rPr>
              <a:t>autism</a:t>
            </a:r>
            <a:r>
              <a:rPr lang="cs-CZ" sz="1200" kern="1200" baseline="0" dirty="0">
                <a:solidFill>
                  <a:schemeClr val="tx1"/>
                </a:solidFill>
                <a:effectLst/>
                <a:latin typeface="+mn-lt"/>
                <a:ea typeface="+mn-ea"/>
                <a:cs typeface="+mn-cs"/>
              </a:rPr>
              <a:t> + </a:t>
            </a:r>
            <a:r>
              <a:rPr lang="cs-CZ" sz="1200" kern="1200" baseline="0" dirty="0" err="1">
                <a:solidFill>
                  <a:schemeClr val="tx1"/>
                </a:solidFill>
                <a:effectLst/>
                <a:latin typeface="+mn-lt"/>
                <a:ea typeface="+mn-ea"/>
                <a:cs typeface="+mn-cs"/>
              </a:rPr>
              <a:t>one</a:t>
            </a:r>
            <a:r>
              <a:rPr lang="cs-CZ" sz="1200" kern="1200" baseline="0" dirty="0">
                <a:solidFill>
                  <a:schemeClr val="tx1"/>
                </a:solidFill>
                <a:effectLst/>
                <a:latin typeface="+mn-lt"/>
                <a:ea typeface="+mn-ea"/>
                <a:cs typeface="+mn-cs"/>
              </a:rPr>
              <a:t> pupil </a:t>
            </a:r>
            <a:r>
              <a:rPr lang="cs-CZ" sz="1200" kern="1200" baseline="0" dirty="0" err="1">
                <a:solidFill>
                  <a:schemeClr val="tx1"/>
                </a:solidFill>
                <a:effectLst/>
                <a:latin typeface="+mn-lt"/>
                <a:ea typeface="+mn-ea"/>
                <a:cs typeface="+mn-cs"/>
              </a:rPr>
              <a:t>with</a:t>
            </a:r>
            <a:r>
              <a:rPr lang="cs-CZ" sz="1200" kern="1200" baseline="0" dirty="0">
                <a:solidFill>
                  <a:schemeClr val="tx1"/>
                </a:solidFill>
                <a:effectLst/>
                <a:latin typeface="+mn-lt"/>
                <a:ea typeface="+mn-ea"/>
                <a:cs typeface="+mn-cs"/>
              </a:rPr>
              <a:t> </a:t>
            </a:r>
            <a:r>
              <a:rPr lang="cs-CZ" sz="1200" kern="1200" baseline="0" dirty="0" err="1">
                <a:solidFill>
                  <a:schemeClr val="tx1"/>
                </a:solidFill>
                <a:effectLst/>
                <a:latin typeface="+mn-lt"/>
                <a:ea typeface="+mn-ea"/>
                <a:cs typeface="+mn-cs"/>
              </a:rPr>
              <a:t>different</a:t>
            </a:r>
            <a:r>
              <a:rPr lang="cs-CZ" sz="1200" kern="1200" baseline="0" dirty="0">
                <a:solidFill>
                  <a:schemeClr val="tx1"/>
                </a:solidFill>
                <a:effectLst/>
                <a:latin typeface="+mn-lt"/>
                <a:ea typeface="+mn-ea"/>
                <a:cs typeface="+mn-cs"/>
              </a:rPr>
              <a:t> </a:t>
            </a:r>
            <a:r>
              <a:rPr lang="cs-CZ" sz="1200" kern="1200" baseline="0" dirty="0" err="1">
                <a:solidFill>
                  <a:schemeClr val="tx1"/>
                </a:solidFill>
                <a:effectLst/>
                <a:latin typeface="+mn-lt"/>
                <a:ea typeface="+mn-ea"/>
                <a:cs typeface="+mn-cs"/>
              </a:rPr>
              <a:t>mother</a:t>
            </a:r>
            <a:r>
              <a:rPr lang="cs-CZ" sz="1200" kern="1200" baseline="0" dirty="0">
                <a:solidFill>
                  <a:schemeClr val="tx1"/>
                </a:solidFill>
                <a:effectLst/>
                <a:latin typeface="+mn-lt"/>
                <a:ea typeface="+mn-ea"/>
                <a:cs typeface="+mn-cs"/>
              </a:rPr>
              <a:t> </a:t>
            </a:r>
            <a:r>
              <a:rPr lang="cs-CZ" sz="1200" kern="1200" baseline="0" dirty="0" err="1">
                <a:solidFill>
                  <a:schemeClr val="tx1"/>
                </a:solidFill>
                <a:effectLst/>
                <a:latin typeface="+mn-lt"/>
                <a:ea typeface="+mn-ea"/>
                <a:cs typeface="+mn-cs"/>
              </a:rPr>
              <a:t>tongue</a:t>
            </a:r>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9E5DA5FE-2534-4FBF-AB19-52E2BFB0C550}" type="slidenum">
              <a:rPr lang="en-GB" smtClean="0"/>
              <a:t>12</a:t>
            </a:fld>
            <a:endParaRPr lang="en-GB"/>
          </a:p>
        </p:txBody>
      </p:sp>
    </p:spTree>
    <p:extLst>
      <p:ext uri="{BB962C8B-B14F-4D97-AF65-F5344CB8AC3E}">
        <p14:creationId xmlns:p14="http://schemas.microsoft.com/office/powerpoint/2010/main" val="3688944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 typeface="Arial" panose="020B0604020202020204" pitchFamily="34" charset="0"/>
              <a:buNone/>
            </a:pPr>
            <a:r>
              <a:rPr lang="en-GB" dirty="0"/>
              <a:t>Ministry of Education – no need for a long-distance commute</a:t>
            </a:r>
          </a:p>
          <a:p>
            <a:pPr marL="0" indent="0">
              <a:buFont typeface="Arial" panose="020B0604020202020204" pitchFamily="34" charset="0"/>
              <a:buNone/>
            </a:pPr>
            <a:r>
              <a:rPr lang="en-GB" dirty="0"/>
              <a:t>Ombudswoman – Ministry should support establishment of special classes in mainstream schools rather than establishment of all-encompassing special schools</a:t>
            </a:r>
          </a:p>
        </p:txBody>
      </p:sp>
      <p:sp>
        <p:nvSpPr>
          <p:cNvPr id="4" name="Zástupný symbol pro číslo snímku 3"/>
          <p:cNvSpPr>
            <a:spLocks noGrp="1"/>
          </p:cNvSpPr>
          <p:nvPr>
            <p:ph type="sldNum" sz="quarter" idx="10"/>
          </p:nvPr>
        </p:nvSpPr>
        <p:spPr/>
        <p:txBody>
          <a:bodyPr/>
          <a:lstStyle/>
          <a:p>
            <a:fld id="{9E5DA5FE-2534-4FBF-AB19-52E2BFB0C550}" type="slidenum">
              <a:rPr lang="en-GB" smtClean="0"/>
              <a:t>13</a:t>
            </a:fld>
            <a:endParaRPr lang="en-GB"/>
          </a:p>
        </p:txBody>
      </p:sp>
    </p:spTree>
    <p:extLst>
      <p:ext uri="{BB962C8B-B14F-4D97-AF65-F5344CB8AC3E}">
        <p14:creationId xmlns:p14="http://schemas.microsoft.com/office/powerpoint/2010/main" val="3937354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learning</a:t>
            </a:r>
            <a:r>
              <a:rPr lang="cs-CZ" dirty="0"/>
              <a:t> </a:t>
            </a:r>
            <a:r>
              <a:rPr lang="cs-CZ" dirty="0" err="1"/>
              <a:t>disorders</a:t>
            </a:r>
            <a:r>
              <a:rPr lang="cs-CZ" dirty="0"/>
              <a:t> – </a:t>
            </a:r>
            <a:r>
              <a:rPr lang="cs-CZ" dirty="0" err="1"/>
              <a:t>dyslexia</a:t>
            </a:r>
            <a:r>
              <a:rPr lang="cs-CZ" dirty="0"/>
              <a:t>, </a:t>
            </a:r>
            <a:r>
              <a:rPr lang="cs-CZ" dirty="0" err="1"/>
              <a:t>dysgraphia</a:t>
            </a:r>
            <a:endParaRPr lang="cs-CZ" dirty="0"/>
          </a:p>
          <a:p>
            <a:r>
              <a:rPr lang="cs-CZ" dirty="0" err="1"/>
              <a:t>behavioural</a:t>
            </a:r>
            <a:r>
              <a:rPr lang="cs-CZ" dirty="0"/>
              <a:t> </a:t>
            </a:r>
            <a:r>
              <a:rPr lang="cs-CZ" dirty="0" err="1"/>
              <a:t>disorders</a:t>
            </a:r>
            <a:r>
              <a:rPr lang="cs-CZ" dirty="0"/>
              <a:t> – </a:t>
            </a:r>
            <a:r>
              <a:rPr lang="cs-CZ" dirty="0" err="1"/>
              <a:t>attention</a:t>
            </a:r>
            <a:r>
              <a:rPr lang="cs-CZ" dirty="0"/>
              <a:t> deficit </a:t>
            </a:r>
            <a:r>
              <a:rPr lang="cs-CZ" dirty="0" err="1"/>
              <a:t>hyperactivity</a:t>
            </a:r>
            <a:r>
              <a:rPr lang="cs-CZ" dirty="0"/>
              <a:t> </a:t>
            </a:r>
            <a:r>
              <a:rPr lang="cs-CZ" dirty="0" err="1"/>
              <a:t>disorder</a:t>
            </a:r>
            <a:r>
              <a:rPr lang="cs-CZ" dirty="0"/>
              <a:t> (ADHD)</a:t>
            </a:r>
            <a:endParaRPr lang="en-GB" dirty="0"/>
          </a:p>
        </p:txBody>
      </p:sp>
      <p:sp>
        <p:nvSpPr>
          <p:cNvPr id="4" name="Zástupný symbol pro číslo snímku 3"/>
          <p:cNvSpPr>
            <a:spLocks noGrp="1"/>
          </p:cNvSpPr>
          <p:nvPr>
            <p:ph type="sldNum" sz="quarter" idx="10"/>
          </p:nvPr>
        </p:nvSpPr>
        <p:spPr/>
        <p:txBody>
          <a:bodyPr/>
          <a:lstStyle/>
          <a:p>
            <a:fld id="{9E5DA5FE-2534-4FBF-AB19-52E2BFB0C550}" type="slidenum">
              <a:rPr lang="en-GB" smtClean="0"/>
              <a:t>14</a:t>
            </a:fld>
            <a:endParaRPr lang="en-GB"/>
          </a:p>
        </p:txBody>
      </p:sp>
    </p:spTree>
    <p:extLst>
      <p:ext uri="{BB962C8B-B14F-4D97-AF65-F5344CB8AC3E}">
        <p14:creationId xmlns:p14="http://schemas.microsoft.com/office/powerpoint/2010/main" val="279508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2FFA7D9F-EED5-47AB-BBC2-4295867A4919}" type="datetimeFigureOut">
              <a:rPr lang="cs-CZ" smtClean="0"/>
              <a:t>05.09.2019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509E25E-EFBE-4314-8442-E0C52C44D65C}" type="slidenum">
              <a:rPr lang="cs-CZ" smtClean="0"/>
              <a:t>‹N°›</a:t>
            </a:fld>
            <a:endParaRPr lang="cs-CZ"/>
          </a:p>
        </p:txBody>
      </p:sp>
    </p:spTree>
    <p:extLst>
      <p:ext uri="{BB962C8B-B14F-4D97-AF65-F5344CB8AC3E}">
        <p14:creationId xmlns:p14="http://schemas.microsoft.com/office/powerpoint/2010/main" val="3518022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FFA7D9F-EED5-47AB-BBC2-4295867A4919}" type="datetimeFigureOut">
              <a:rPr lang="cs-CZ" smtClean="0"/>
              <a:t>05.09.2019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509E25E-EFBE-4314-8442-E0C52C44D65C}" type="slidenum">
              <a:rPr lang="cs-CZ" smtClean="0"/>
              <a:t>‹N°›</a:t>
            </a:fld>
            <a:endParaRPr lang="cs-CZ"/>
          </a:p>
        </p:txBody>
      </p:sp>
    </p:spTree>
    <p:extLst>
      <p:ext uri="{BB962C8B-B14F-4D97-AF65-F5344CB8AC3E}">
        <p14:creationId xmlns:p14="http://schemas.microsoft.com/office/powerpoint/2010/main" val="1640215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FFA7D9F-EED5-47AB-BBC2-4295867A4919}" type="datetimeFigureOut">
              <a:rPr lang="cs-CZ" smtClean="0"/>
              <a:t>05.09.2019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509E25E-EFBE-4314-8442-E0C52C44D65C}" type="slidenum">
              <a:rPr lang="cs-CZ" smtClean="0"/>
              <a:t>‹N°›</a:t>
            </a:fld>
            <a:endParaRPr lang="cs-CZ"/>
          </a:p>
        </p:txBody>
      </p:sp>
    </p:spTree>
    <p:extLst>
      <p:ext uri="{BB962C8B-B14F-4D97-AF65-F5344CB8AC3E}">
        <p14:creationId xmlns:p14="http://schemas.microsoft.com/office/powerpoint/2010/main" val="264504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FFA7D9F-EED5-47AB-BBC2-4295867A4919}" type="datetimeFigureOut">
              <a:rPr lang="cs-CZ" smtClean="0"/>
              <a:t>05.09.2019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509E25E-EFBE-4314-8442-E0C52C44D65C}" type="slidenum">
              <a:rPr lang="cs-CZ" smtClean="0"/>
              <a:t>‹N°›</a:t>
            </a:fld>
            <a:endParaRPr lang="cs-CZ"/>
          </a:p>
        </p:txBody>
      </p:sp>
    </p:spTree>
    <p:extLst>
      <p:ext uri="{BB962C8B-B14F-4D97-AF65-F5344CB8AC3E}">
        <p14:creationId xmlns:p14="http://schemas.microsoft.com/office/powerpoint/2010/main" val="3363373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2FFA7D9F-EED5-47AB-BBC2-4295867A4919}" type="datetimeFigureOut">
              <a:rPr lang="cs-CZ" smtClean="0"/>
              <a:t>05.09.2019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509E25E-EFBE-4314-8442-E0C52C44D65C}" type="slidenum">
              <a:rPr lang="cs-CZ" smtClean="0"/>
              <a:t>‹N°›</a:t>
            </a:fld>
            <a:endParaRPr lang="cs-CZ"/>
          </a:p>
        </p:txBody>
      </p:sp>
    </p:spTree>
    <p:extLst>
      <p:ext uri="{BB962C8B-B14F-4D97-AF65-F5344CB8AC3E}">
        <p14:creationId xmlns:p14="http://schemas.microsoft.com/office/powerpoint/2010/main" val="255783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2FFA7D9F-EED5-47AB-BBC2-4295867A4919}" type="datetimeFigureOut">
              <a:rPr lang="cs-CZ" smtClean="0"/>
              <a:t>05.09.2019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509E25E-EFBE-4314-8442-E0C52C44D65C}" type="slidenum">
              <a:rPr lang="cs-CZ" smtClean="0"/>
              <a:t>‹N°›</a:t>
            </a:fld>
            <a:endParaRPr lang="cs-CZ"/>
          </a:p>
        </p:txBody>
      </p:sp>
    </p:spTree>
    <p:extLst>
      <p:ext uri="{BB962C8B-B14F-4D97-AF65-F5344CB8AC3E}">
        <p14:creationId xmlns:p14="http://schemas.microsoft.com/office/powerpoint/2010/main" val="2936599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2FFA7D9F-EED5-47AB-BBC2-4295867A4919}" type="datetimeFigureOut">
              <a:rPr lang="cs-CZ" smtClean="0"/>
              <a:t>05.09.2019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509E25E-EFBE-4314-8442-E0C52C44D65C}" type="slidenum">
              <a:rPr lang="cs-CZ" smtClean="0"/>
              <a:t>‹N°›</a:t>
            </a:fld>
            <a:endParaRPr lang="cs-CZ"/>
          </a:p>
        </p:txBody>
      </p:sp>
    </p:spTree>
    <p:extLst>
      <p:ext uri="{BB962C8B-B14F-4D97-AF65-F5344CB8AC3E}">
        <p14:creationId xmlns:p14="http://schemas.microsoft.com/office/powerpoint/2010/main" val="3996093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2FFA7D9F-EED5-47AB-BBC2-4295867A4919}" type="datetimeFigureOut">
              <a:rPr lang="cs-CZ" smtClean="0"/>
              <a:t>05.09.2019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509E25E-EFBE-4314-8442-E0C52C44D65C}" type="slidenum">
              <a:rPr lang="cs-CZ" smtClean="0"/>
              <a:t>‹N°›</a:t>
            </a:fld>
            <a:endParaRPr lang="cs-CZ"/>
          </a:p>
        </p:txBody>
      </p:sp>
    </p:spTree>
    <p:extLst>
      <p:ext uri="{BB962C8B-B14F-4D97-AF65-F5344CB8AC3E}">
        <p14:creationId xmlns:p14="http://schemas.microsoft.com/office/powerpoint/2010/main" val="2099860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FFA7D9F-EED5-47AB-BBC2-4295867A4919}" type="datetimeFigureOut">
              <a:rPr lang="cs-CZ" smtClean="0"/>
              <a:t>05.09.2019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509E25E-EFBE-4314-8442-E0C52C44D65C}" type="slidenum">
              <a:rPr lang="cs-CZ" smtClean="0"/>
              <a:t>‹N°›</a:t>
            </a:fld>
            <a:endParaRPr lang="cs-CZ"/>
          </a:p>
        </p:txBody>
      </p:sp>
    </p:spTree>
    <p:extLst>
      <p:ext uri="{BB962C8B-B14F-4D97-AF65-F5344CB8AC3E}">
        <p14:creationId xmlns:p14="http://schemas.microsoft.com/office/powerpoint/2010/main" val="1549821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2FFA7D9F-EED5-47AB-BBC2-4295867A4919}" type="datetimeFigureOut">
              <a:rPr lang="cs-CZ" smtClean="0"/>
              <a:t>05.09.2019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509E25E-EFBE-4314-8442-E0C52C44D65C}" type="slidenum">
              <a:rPr lang="cs-CZ" smtClean="0"/>
              <a:t>‹N°›</a:t>
            </a:fld>
            <a:endParaRPr lang="cs-CZ"/>
          </a:p>
        </p:txBody>
      </p:sp>
    </p:spTree>
    <p:extLst>
      <p:ext uri="{BB962C8B-B14F-4D97-AF65-F5344CB8AC3E}">
        <p14:creationId xmlns:p14="http://schemas.microsoft.com/office/powerpoint/2010/main" val="225113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2FFA7D9F-EED5-47AB-BBC2-4295867A4919}" type="datetimeFigureOut">
              <a:rPr lang="cs-CZ" smtClean="0"/>
              <a:t>05.09.2019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509E25E-EFBE-4314-8442-E0C52C44D65C}" type="slidenum">
              <a:rPr lang="cs-CZ" smtClean="0"/>
              <a:t>‹N°›</a:t>
            </a:fld>
            <a:endParaRPr lang="cs-CZ"/>
          </a:p>
        </p:txBody>
      </p:sp>
    </p:spTree>
    <p:extLst>
      <p:ext uri="{BB962C8B-B14F-4D97-AF65-F5344CB8AC3E}">
        <p14:creationId xmlns:p14="http://schemas.microsoft.com/office/powerpoint/2010/main" val="645733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FA7D9F-EED5-47AB-BBC2-4295867A4919}" type="datetimeFigureOut">
              <a:rPr lang="cs-CZ" smtClean="0"/>
              <a:t>05.09.2019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09E25E-EFBE-4314-8442-E0C52C44D65C}" type="slidenum">
              <a:rPr lang="cs-CZ" smtClean="0"/>
              <a:t>‹N°›</a:t>
            </a:fld>
            <a:endParaRPr lang="cs-CZ"/>
          </a:p>
        </p:txBody>
      </p:sp>
    </p:spTree>
    <p:extLst>
      <p:ext uri="{BB962C8B-B14F-4D97-AF65-F5344CB8AC3E}">
        <p14:creationId xmlns:p14="http://schemas.microsoft.com/office/powerpoint/2010/main" val="1946514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stepan.drahokoupil@osf.cz" TargetMode="External"/><Relationship Id="rId2" Type="http://schemas.openxmlformats.org/officeDocument/2006/relationships/hyperlink" Target="mailto:veronika.bazalova@ochrance.cz"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1546022"/>
          </a:xfrm>
        </p:spPr>
        <p:txBody>
          <a:bodyPr>
            <a:normAutofit/>
          </a:bodyPr>
          <a:lstStyle/>
          <a:p>
            <a:r>
              <a:rPr lang="en-GB" sz="4000" noProof="0" dirty="0"/>
              <a:t>D.H. AND OTHERS v. THE CZECH REPUBLIC</a:t>
            </a:r>
            <a:br>
              <a:rPr lang="en-GB" sz="4000" noProof="0" dirty="0"/>
            </a:br>
            <a:r>
              <a:rPr lang="en-GB" sz="4000" noProof="0" dirty="0"/>
              <a:t>(APPLICATION NO. 57325/00)</a:t>
            </a:r>
          </a:p>
        </p:txBody>
      </p:sp>
      <p:sp>
        <p:nvSpPr>
          <p:cNvPr id="3" name="Podnadpis 2"/>
          <p:cNvSpPr>
            <a:spLocks noGrp="1"/>
          </p:cNvSpPr>
          <p:nvPr>
            <p:ph type="subTitle" idx="1"/>
          </p:nvPr>
        </p:nvSpPr>
        <p:spPr>
          <a:xfrm>
            <a:off x="1524000" y="3042458"/>
            <a:ext cx="9144000" cy="2718262"/>
          </a:xfrm>
        </p:spPr>
        <p:txBody>
          <a:bodyPr>
            <a:normAutofit fontScale="92500" lnSpcReduction="20000"/>
          </a:bodyPr>
          <a:lstStyle/>
          <a:p>
            <a:endParaRPr lang="en-GB" noProof="0" dirty="0"/>
          </a:p>
          <a:p>
            <a:r>
              <a:rPr lang="en-GB" noProof="0" dirty="0"/>
              <a:t>Joint presentation by </a:t>
            </a:r>
          </a:p>
          <a:p>
            <a:endParaRPr lang="en-GB" noProof="0" dirty="0"/>
          </a:p>
          <a:p>
            <a:r>
              <a:rPr lang="en-GB" noProof="0" dirty="0"/>
              <a:t>Veronika Bazalová, Office of the Public Defender of Rights</a:t>
            </a:r>
          </a:p>
          <a:p>
            <a:r>
              <a:rPr lang="en-GB" noProof="0" dirty="0"/>
              <a:t>Štěpán Drahokoupil, Open Society Fund Prague </a:t>
            </a:r>
          </a:p>
          <a:p>
            <a:endParaRPr lang="en-GB" noProof="0" dirty="0"/>
          </a:p>
          <a:p>
            <a:r>
              <a:rPr lang="en-GB" noProof="0" dirty="0"/>
              <a:t>European Implementation Network Briefing – September 6th </a:t>
            </a:r>
          </a:p>
        </p:txBody>
      </p:sp>
    </p:spTree>
    <p:extLst>
      <p:ext uri="{BB962C8B-B14F-4D97-AF65-F5344CB8AC3E}">
        <p14:creationId xmlns:p14="http://schemas.microsoft.com/office/powerpoint/2010/main" val="368587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en-GB" noProof="0" dirty="0"/>
              <a:t>Choice Between Safety and Quality Education</a:t>
            </a:r>
          </a:p>
        </p:txBody>
      </p:sp>
      <p:sp>
        <p:nvSpPr>
          <p:cNvPr id="5" name="Zástupný symbol pro obsah 4"/>
          <p:cNvSpPr>
            <a:spLocks noGrp="1"/>
          </p:cNvSpPr>
          <p:nvPr>
            <p:ph sz="half" idx="1"/>
          </p:nvPr>
        </p:nvSpPr>
        <p:spPr/>
        <p:txBody>
          <a:bodyPr>
            <a:normAutofit fontScale="92500" lnSpcReduction="20000"/>
          </a:bodyPr>
          <a:lstStyle/>
          <a:p>
            <a:pPr marL="0" indent="0">
              <a:buNone/>
            </a:pPr>
            <a:r>
              <a:rPr lang="en-GB" noProof="0" dirty="0"/>
              <a:t>“</a:t>
            </a:r>
            <a:r>
              <a:rPr lang="en-GB" i="1" noProof="0" dirty="0"/>
              <a:t>Parents sometimes choose schools in socially excluded areas (often former schools for children with a mild mental disability called “primary practical schools”, authors note), because they fear bullying from a majority or because they experienced education at such a school themselves.</a:t>
            </a:r>
            <a:r>
              <a:rPr lang="en-GB" noProof="0" dirty="0"/>
              <a:t>”</a:t>
            </a:r>
          </a:p>
          <a:p>
            <a:pPr marL="0" indent="0">
              <a:buNone/>
            </a:pPr>
            <a:endParaRPr lang="en-GB" noProof="0" dirty="0"/>
          </a:p>
          <a:p>
            <a:pPr marL="0" indent="0">
              <a:buNone/>
            </a:pPr>
            <a:r>
              <a:rPr lang="en-GB" noProof="0" dirty="0"/>
              <a:t>Moree, Dana: Paths of Roma Pupils Towards Education - Impacts of Inclusive Education Reform, 2019</a:t>
            </a:r>
          </a:p>
        </p:txBody>
      </p:sp>
      <p:sp>
        <p:nvSpPr>
          <p:cNvPr id="6" name="Zástupný symbol pro obsah 5"/>
          <p:cNvSpPr>
            <a:spLocks noGrp="1"/>
          </p:cNvSpPr>
          <p:nvPr>
            <p:ph sz="half" idx="2"/>
          </p:nvPr>
        </p:nvSpPr>
        <p:spPr/>
        <p:txBody>
          <a:bodyPr>
            <a:normAutofit fontScale="92500" lnSpcReduction="20000"/>
          </a:bodyPr>
          <a:lstStyle/>
          <a:p>
            <a:pPr marL="0" indent="0">
              <a:buNone/>
            </a:pPr>
            <a:r>
              <a:rPr lang="en-GB" noProof="0" dirty="0"/>
              <a:t>“</a:t>
            </a:r>
            <a:r>
              <a:rPr lang="en-GB" i="1" noProof="0" dirty="0"/>
              <a:t>It also appears indisputable that the Roma parents were faced with a dilemma: a choice between ordinary schools that were ill-equipped to cater for their children's social and cultural differences and in which their children risked isolation and ostracism and special schools where the majority of the pupils were Roma</a:t>
            </a:r>
            <a:r>
              <a:rPr lang="en-GB" noProof="0" dirty="0"/>
              <a:t>.”</a:t>
            </a:r>
          </a:p>
          <a:p>
            <a:pPr marL="0" indent="0">
              <a:buNone/>
            </a:pPr>
            <a:endParaRPr lang="en-GB" noProof="0" dirty="0"/>
          </a:p>
          <a:p>
            <a:pPr marL="0" indent="0">
              <a:buNone/>
            </a:pPr>
            <a:r>
              <a:rPr lang="en-GB" noProof="0" dirty="0"/>
              <a:t>D.H. and Others v. the Czech Republic, 2007</a:t>
            </a:r>
          </a:p>
        </p:txBody>
      </p:sp>
    </p:spTree>
    <p:extLst>
      <p:ext uri="{BB962C8B-B14F-4D97-AF65-F5344CB8AC3E}">
        <p14:creationId xmlns:p14="http://schemas.microsoft.com/office/powerpoint/2010/main" val="551632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Legislative Changes</a:t>
            </a:r>
          </a:p>
        </p:txBody>
      </p:sp>
      <p:sp>
        <p:nvSpPr>
          <p:cNvPr id="5" name="Zástupný symbol pro obsah 4"/>
          <p:cNvSpPr>
            <a:spLocks noGrp="1"/>
          </p:cNvSpPr>
          <p:nvPr>
            <p:ph idx="1"/>
          </p:nvPr>
        </p:nvSpPr>
        <p:spPr/>
        <p:txBody>
          <a:bodyPr/>
          <a:lstStyle/>
          <a:p>
            <a:pPr marL="342900" indent="-342900"/>
            <a:r>
              <a:rPr lang="en-GB" noProof="0" dirty="0"/>
              <a:t>September 2016 – inclusive education reform</a:t>
            </a:r>
          </a:p>
          <a:p>
            <a:pPr marL="342900" indent="-342900"/>
            <a:r>
              <a:rPr lang="en-GB" noProof="0" dirty="0"/>
              <a:t>Decree on Education of Pupils with Special Educational Needs</a:t>
            </a:r>
          </a:p>
          <a:p>
            <a:pPr marL="342900" indent="-342900"/>
            <a:r>
              <a:rPr lang="en-GB" noProof="0" dirty="0"/>
              <a:t>December 2018 – Ministry of Education proposes changes to the Decree</a:t>
            </a:r>
          </a:p>
          <a:p>
            <a:pPr marL="342900" indent="-342900"/>
            <a:r>
              <a:rPr lang="en-GB" noProof="0" dirty="0"/>
              <a:t>Still pending</a:t>
            </a:r>
          </a:p>
          <a:p>
            <a:pPr marL="342900" indent="-342900"/>
            <a:r>
              <a:rPr lang="en-GB" noProof="0" dirty="0"/>
              <a:t>Problematic amendments:</a:t>
            </a:r>
          </a:p>
          <a:p>
            <a:pPr marL="971550" lvl="1" indent="-457200">
              <a:buFont typeface="+mj-lt"/>
              <a:buAutoNum type="arabicPeriod"/>
            </a:pPr>
            <a:r>
              <a:rPr lang="en-GB" noProof="0" dirty="0"/>
              <a:t>Decrease of the maximum number of pedagogical staff per classroom</a:t>
            </a:r>
          </a:p>
          <a:p>
            <a:pPr marL="971550" lvl="1" indent="-457200">
              <a:buFont typeface="+mj-lt"/>
              <a:buAutoNum type="arabicPeriod"/>
            </a:pPr>
            <a:r>
              <a:rPr lang="en-GB" noProof="0" dirty="0"/>
              <a:t>Establishment of special schools for pupils with various kinds of disabilities</a:t>
            </a:r>
          </a:p>
        </p:txBody>
      </p:sp>
    </p:spTree>
    <p:extLst>
      <p:ext uri="{BB962C8B-B14F-4D97-AF65-F5344CB8AC3E}">
        <p14:creationId xmlns:p14="http://schemas.microsoft.com/office/powerpoint/2010/main" val="2735206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1 Pedagogical Staff</a:t>
            </a:r>
          </a:p>
        </p:txBody>
      </p:sp>
      <p:sp>
        <p:nvSpPr>
          <p:cNvPr id="3" name="Zástupný symbol pro obsah 2"/>
          <p:cNvSpPr>
            <a:spLocks noGrp="1"/>
          </p:cNvSpPr>
          <p:nvPr>
            <p:ph idx="1"/>
          </p:nvPr>
        </p:nvSpPr>
        <p:spPr/>
        <p:txBody>
          <a:bodyPr/>
          <a:lstStyle/>
          <a:p>
            <a:pPr marL="342900" indent="-342900"/>
            <a:r>
              <a:rPr lang="en-GB" noProof="0" dirty="0"/>
              <a:t>Up to now maximum 4 teachers per classroom</a:t>
            </a:r>
            <a:r>
              <a:rPr lang="en-GB" dirty="0"/>
              <a:t> – up to 3 teacher‘s assistants (TAs)</a:t>
            </a:r>
            <a:endParaRPr lang="en-GB" noProof="0" dirty="0"/>
          </a:p>
          <a:p>
            <a:pPr marL="342900" indent="-342900"/>
            <a:r>
              <a:rPr lang="en-GB" noProof="0" dirty="0"/>
              <a:t>Maximum 3 teachers per classroom – only 1 TA</a:t>
            </a:r>
          </a:p>
          <a:p>
            <a:pPr marL="342900" indent="-342900"/>
            <a:r>
              <a:rPr lang="en-GB" noProof="0" dirty="0"/>
              <a:t>Ministry of Education – more pedagogues in a classroom is disturbing</a:t>
            </a:r>
          </a:p>
          <a:p>
            <a:pPr marL="342900" indent="-342900"/>
            <a:r>
              <a:rPr lang="en-GB" noProof="0" dirty="0"/>
              <a:t>No data on how many pedagogues there are in the classrooms</a:t>
            </a:r>
          </a:p>
          <a:p>
            <a:pPr marL="342900" indent="-342900"/>
            <a:r>
              <a:rPr lang="en-GB" noProof="0" dirty="0"/>
              <a:t>Might lead to excessive placement of (Roma) pupils with special educational needs into special schools</a:t>
            </a:r>
          </a:p>
        </p:txBody>
      </p:sp>
    </p:spTree>
    <p:extLst>
      <p:ext uri="{BB962C8B-B14F-4D97-AF65-F5344CB8AC3E}">
        <p14:creationId xmlns:p14="http://schemas.microsoft.com/office/powerpoint/2010/main" val="1365619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2 Special Schools</a:t>
            </a:r>
          </a:p>
        </p:txBody>
      </p:sp>
      <p:sp>
        <p:nvSpPr>
          <p:cNvPr id="3" name="Zástupný symbol pro obsah 2"/>
          <p:cNvSpPr>
            <a:spLocks noGrp="1"/>
          </p:cNvSpPr>
          <p:nvPr>
            <p:ph idx="1"/>
          </p:nvPr>
        </p:nvSpPr>
        <p:spPr/>
        <p:txBody>
          <a:bodyPr>
            <a:normAutofit lnSpcReduction="10000"/>
          </a:bodyPr>
          <a:lstStyle/>
          <a:p>
            <a:pPr marL="342900" indent="-342900"/>
            <a:r>
              <a:rPr lang="en-GB" noProof="0" dirty="0"/>
              <a:t>Up to now special schools established for pupils with only one type of disability</a:t>
            </a:r>
          </a:p>
          <a:p>
            <a:pPr marL="342900" indent="-342900"/>
            <a:r>
              <a:rPr lang="en-GB" noProof="0" dirty="0"/>
              <a:t>Proposal to establish special schools for pupils with various kinds of disabilities</a:t>
            </a:r>
          </a:p>
          <a:p>
            <a:pPr marL="342900" indent="-342900"/>
            <a:r>
              <a:rPr lang="en-GB" noProof="0" dirty="0"/>
              <a:t>Possible reason:</a:t>
            </a:r>
          </a:p>
          <a:p>
            <a:pPr marL="857250" lvl="1" indent="-342900">
              <a:buFont typeface="+mj-lt"/>
              <a:buAutoNum type="arabicPeriod"/>
            </a:pPr>
            <a:r>
              <a:rPr lang="en-GB" noProof="0" dirty="0"/>
              <a:t>Adoption of inclusive education reform in 2016</a:t>
            </a:r>
          </a:p>
          <a:p>
            <a:pPr marL="857250" lvl="1" indent="-342900">
              <a:buFont typeface="+mj-lt"/>
              <a:buAutoNum type="arabicPeriod"/>
            </a:pPr>
            <a:r>
              <a:rPr lang="en-GB" noProof="0" dirty="0"/>
              <a:t>Outflow of pupils with special educational needs into mainstream schools</a:t>
            </a:r>
          </a:p>
          <a:p>
            <a:pPr marL="857250" lvl="1" indent="-342900">
              <a:buFont typeface="+mj-lt"/>
              <a:buAutoNum type="arabicPeriod"/>
            </a:pPr>
            <a:r>
              <a:rPr lang="en-GB" noProof="0" dirty="0"/>
              <a:t>Decrease of the number of pupils in special schools</a:t>
            </a:r>
          </a:p>
          <a:p>
            <a:pPr marL="857250" lvl="1" indent="-342900">
              <a:buFont typeface="+mj-lt"/>
              <a:buAutoNum type="arabicPeriod"/>
            </a:pPr>
            <a:r>
              <a:rPr lang="en-GB" noProof="0" dirty="0"/>
              <a:t>Special schools have problems to fill the capacity</a:t>
            </a:r>
          </a:p>
          <a:p>
            <a:pPr marL="857250" lvl="1" indent="-342900">
              <a:buFont typeface="+mj-lt"/>
              <a:buAutoNum type="arabicPeriod"/>
            </a:pPr>
            <a:r>
              <a:rPr lang="en-GB" noProof="0" dirty="0"/>
              <a:t>Special schools pressure the Ministry of Education to change the Decree</a:t>
            </a:r>
          </a:p>
          <a:p>
            <a:pPr marL="342900" indent="-342900"/>
            <a:r>
              <a:rPr lang="en-GB" noProof="0" dirty="0"/>
              <a:t>Why is it relevant to the D. H. case?</a:t>
            </a:r>
          </a:p>
        </p:txBody>
      </p:sp>
    </p:spTree>
    <p:extLst>
      <p:ext uri="{BB962C8B-B14F-4D97-AF65-F5344CB8AC3E}">
        <p14:creationId xmlns:p14="http://schemas.microsoft.com/office/powerpoint/2010/main" val="3251041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2 Special Schools</a:t>
            </a:r>
          </a:p>
        </p:txBody>
      </p:sp>
      <p:sp>
        <p:nvSpPr>
          <p:cNvPr id="3" name="Zástupný symbol pro obsah 2"/>
          <p:cNvSpPr>
            <a:spLocks noGrp="1"/>
          </p:cNvSpPr>
          <p:nvPr>
            <p:ph idx="1"/>
          </p:nvPr>
        </p:nvSpPr>
        <p:spPr/>
        <p:txBody>
          <a:bodyPr>
            <a:normAutofit/>
          </a:bodyPr>
          <a:lstStyle/>
          <a:p>
            <a:pPr marL="342900" indent="-342900"/>
            <a:r>
              <a:rPr lang="en-GB" noProof="0" dirty="0"/>
              <a:t>All regions that reported a decrease in the proportion of children with mental disabilities also reported an </a:t>
            </a:r>
            <a:r>
              <a:rPr lang="en-GB" b="1" noProof="0" dirty="0"/>
              <a:t>increase in the proportion of children with learning and behavioural disorders</a:t>
            </a:r>
          </a:p>
          <a:p>
            <a:pPr marL="342900" indent="-342900"/>
            <a:r>
              <a:rPr lang="en-GB" noProof="0" dirty="0"/>
              <a:t>No ethnic data available</a:t>
            </a:r>
          </a:p>
          <a:p>
            <a:pPr marL="342900" indent="-342900"/>
            <a:r>
              <a:rPr lang="en-GB" noProof="0" dirty="0"/>
              <a:t>Initially the Ministry also proposed to place pupils with other kinds of disabilities in special schools for pupils with mild mental disability→ after criticism the Ministry withdrew the proposal</a:t>
            </a:r>
          </a:p>
          <a:p>
            <a:pPr marL="342900" indent="-342900"/>
            <a:r>
              <a:rPr lang="en-GB" noProof="0" dirty="0"/>
              <a:t>Still might lead to further concentration of Roma pupils in special schools</a:t>
            </a:r>
          </a:p>
        </p:txBody>
      </p:sp>
    </p:spTree>
    <p:extLst>
      <p:ext uri="{BB962C8B-B14F-4D97-AF65-F5344CB8AC3E}">
        <p14:creationId xmlns:p14="http://schemas.microsoft.com/office/powerpoint/2010/main" val="563155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Segregation in Education</a:t>
            </a:r>
          </a:p>
        </p:txBody>
      </p:sp>
      <p:sp>
        <p:nvSpPr>
          <p:cNvPr id="3" name="Zástupný symbol pro obsah 2"/>
          <p:cNvSpPr>
            <a:spLocks noGrp="1"/>
          </p:cNvSpPr>
          <p:nvPr>
            <p:ph idx="1"/>
          </p:nvPr>
        </p:nvSpPr>
        <p:spPr/>
        <p:txBody>
          <a:bodyPr/>
          <a:lstStyle/>
          <a:p>
            <a:pPr marL="0" indent="0">
              <a:buNone/>
            </a:pPr>
            <a:r>
              <a:rPr lang="en-GB" noProof="0" dirty="0"/>
              <a:t>According to one of the latest communication from the Czech Authorities (DH-DD(2019)673):</a:t>
            </a:r>
          </a:p>
          <a:p>
            <a:pPr marL="0" indent="0">
              <a:spcBef>
                <a:spcPts val="1800"/>
              </a:spcBef>
              <a:buNone/>
            </a:pPr>
            <a:r>
              <a:rPr lang="en-GB" noProof="0" dirty="0"/>
              <a:t>The Czech Republic has adopted measures intended to make sure that Roma children</a:t>
            </a:r>
          </a:p>
          <a:p>
            <a:pPr marL="457200" indent="-457200">
              <a:buFont typeface="+mj-lt"/>
              <a:buAutoNum type="arabicPeriod"/>
            </a:pPr>
            <a:r>
              <a:rPr lang="en-GB" noProof="0" dirty="0"/>
              <a:t>are not educated under different curricula in unjustified cases and at the same time</a:t>
            </a:r>
          </a:p>
          <a:p>
            <a:pPr marL="457200" indent="-457200">
              <a:buFont typeface="+mj-lt"/>
              <a:buAutoNum type="arabicPeriod"/>
            </a:pPr>
            <a:r>
              <a:rPr lang="en-GB" noProof="0" dirty="0"/>
              <a:t>are </a:t>
            </a:r>
            <a:r>
              <a:rPr lang="en-GB" b="1" noProof="0" dirty="0"/>
              <a:t>not educated separately </a:t>
            </a:r>
            <a:r>
              <a:rPr lang="en-GB" noProof="0" dirty="0"/>
              <a:t>from the majority population.</a:t>
            </a:r>
          </a:p>
        </p:txBody>
      </p:sp>
    </p:spTree>
    <p:extLst>
      <p:ext uri="{BB962C8B-B14F-4D97-AF65-F5344CB8AC3E}">
        <p14:creationId xmlns:p14="http://schemas.microsoft.com/office/powerpoint/2010/main" val="2271597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45641" y="420612"/>
            <a:ext cx="7438626" cy="5925685"/>
          </a:xfrm>
        </p:spPr>
      </p:pic>
    </p:spTree>
    <p:extLst>
      <p:ext uri="{BB962C8B-B14F-4D97-AF65-F5344CB8AC3E}">
        <p14:creationId xmlns:p14="http://schemas.microsoft.com/office/powerpoint/2010/main" val="1274783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Recommendations f</a:t>
            </a:r>
            <a:r>
              <a:rPr lang="en-GB" dirty="0"/>
              <a:t>or the Government</a:t>
            </a:r>
            <a:endParaRPr lang="en-GB" noProof="0" dirty="0"/>
          </a:p>
        </p:txBody>
      </p:sp>
      <p:sp>
        <p:nvSpPr>
          <p:cNvPr id="3" name="Zástupný symbol pro obsah 2"/>
          <p:cNvSpPr>
            <a:spLocks noGrp="1"/>
          </p:cNvSpPr>
          <p:nvPr>
            <p:ph idx="1"/>
          </p:nvPr>
        </p:nvSpPr>
        <p:spPr/>
        <p:txBody>
          <a:bodyPr>
            <a:normAutofit fontScale="92500" lnSpcReduction="20000"/>
          </a:bodyPr>
          <a:lstStyle/>
          <a:p>
            <a:r>
              <a:rPr lang="en-GB" noProof="0" dirty="0"/>
              <a:t>amend the Anti-Discrimination Act so that it allows for action in the public interest (</a:t>
            </a:r>
            <a:r>
              <a:rPr lang="en-GB" i="1" noProof="0" dirty="0" err="1"/>
              <a:t>actio</a:t>
            </a:r>
            <a:r>
              <a:rPr lang="en-GB" i="1" noProof="0" dirty="0"/>
              <a:t> </a:t>
            </a:r>
            <a:r>
              <a:rPr lang="en-GB" i="1" noProof="0" dirty="0" err="1"/>
              <a:t>popularis</a:t>
            </a:r>
            <a:r>
              <a:rPr lang="en-GB" noProof="0" dirty="0"/>
              <a:t>) and class action procedures to challenge institutionalized forms of discrimination,</a:t>
            </a:r>
          </a:p>
          <a:p>
            <a:r>
              <a:rPr lang="en-GB" noProof="0" dirty="0"/>
              <a:t>monitor and provide disaggregated data on Roma pupils that will differentiate between pupils with mild mental disability and pupils with other disabilities educated under the reduced education programmes, so that the Committee of Ministers is presented with more accurate numbers on the implementation of the case,</a:t>
            </a:r>
          </a:p>
          <a:p>
            <a:r>
              <a:rPr lang="en-GB" noProof="0" dirty="0"/>
              <a:t>withdraw from the proposal that limits number of pedagogical staff in the classroom and that allows establishment of special schools for pupils with various kinds of disabilities,</a:t>
            </a:r>
          </a:p>
          <a:p>
            <a:r>
              <a:rPr lang="en-GB" noProof="0" dirty="0"/>
              <a:t>monitor the level of ethnic segregation in education and adopt appropriate desegregation measures.</a:t>
            </a:r>
          </a:p>
        </p:txBody>
      </p:sp>
    </p:spTree>
    <p:extLst>
      <p:ext uri="{BB962C8B-B14F-4D97-AF65-F5344CB8AC3E}">
        <p14:creationId xmlns:p14="http://schemas.microsoft.com/office/powerpoint/2010/main" val="644867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Recommendation for the C</a:t>
            </a:r>
            <a:r>
              <a:rPr lang="cs-CZ" dirty="0"/>
              <a:t>O</a:t>
            </a:r>
            <a:r>
              <a:rPr lang="en-GB" dirty="0"/>
              <a:t>M</a:t>
            </a:r>
          </a:p>
        </p:txBody>
      </p:sp>
      <p:sp>
        <p:nvSpPr>
          <p:cNvPr id="3" name="Zástupný symbol pro obsah 2"/>
          <p:cNvSpPr>
            <a:spLocks noGrp="1"/>
          </p:cNvSpPr>
          <p:nvPr>
            <p:ph idx="1"/>
          </p:nvPr>
        </p:nvSpPr>
        <p:spPr/>
        <p:txBody>
          <a:bodyPr/>
          <a:lstStyle/>
          <a:p>
            <a:r>
              <a:rPr lang="en-GB" dirty="0"/>
              <a:t>monitor the implementation of the D. H. case until there is a drop in proportion of Roma educated in reduced programmes </a:t>
            </a:r>
            <a:r>
              <a:rPr lang="en-GB" b="1" dirty="0"/>
              <a:t>by 2,8</a:t>
            </a:r>
            <a:r>
              <a:rPr lang="cs-CZ" b="1" dirty="0"/>
              <a:t>8</a:t>
            </a:r>
            <a:r>
              <a:rPr lang="en-GB" b="1" dirty="0"/>
              <a:t> percent points in 5 consecutive year</a:t>
            </a:r>
            <a:r>
              <a:rPr lang="en-GB" dirty="0"/>
              <a:t>s, starting by the school year 2018/2019</a:t>
            </a:r>
          </a:p>
          <a:p>
            <a:pPr lvl="1"/>
            <a:r>
              <a:rPr lang="en-GB" dirty="0"/>
              <a:t>Base line situation (</a:t>
            </a:r>
            <a:r>
              <a:rPr lang="cs-CZ" dirty="0"/>
              <a:t>2017/</a:t>
            </a:r>
            <a:r>
              <a:rPr lang="en-GB" dirty="0"/>
              <a:t>2018): 29,5 percent</a:t>
            </a:r>
          </a:p>
          <a:p>
            <a:pPr lvl="1"/>
            <a:r>
              <a:rPr lang="en-GB" dirty="0"/>
              <a:t>Goal: 3,6 percent after 9 years – one elementary school cycle </a:t>
            </a:r>
          </a:p>
          <a:p>
            <a:pPr lvl="1"/>
            <a:r>
              <a:rPr lang="en-GB" dirty="0"/>
              <a:t>Goal in 2022/2023: 15,1 percent</a:t>
            </a:r>
          </a:p>
          <a:p>
            <a:pPr lvl="1"/>
            <a:r>
              <a:rPr lang="en-GB" dirty="0"/>
              <a:t>Drop: 2,88 percent per year</a:t>
            </a:r>
          </a:p>
        </p:txBody>
      </p:sp>
    </p:spTree>
    <p:extLst>
      <p:ext uri="{BB962C8B-B14F-4D97-AF65-F5344CB8AC3E}">
        <p14:creationId xmlns:p14="http://schemas.microsoft.com/office/powerpoint/2010/main" val="177967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Thank you!</a:t>
            </a:r>
          </a:p>
        </p:txBody>
      </p:sp>
      <p:sp>
        <p:nvSpPr>
          <p:cNvPr id="3" name="Zástupný symbol pro obsah 2"/>
          <p:cNvSpPr>
            <a:spLocks noGrp="1"/>
          </p:cNvSpPr>
          <p:nvPr>
            <p:ph idx="1"/>
          </p:nvPr>
        </p:nvSpPr>
        <p:spPr/>
        <p:txBody>
          <a:bodyPr/>
          <a:lstStyle/>
          <a:p>
            <a:pPr marL="0" indent="0">
              <a:buNone/>
            </a:pPr>
            <a:r>
              <a:rPr lang="en-GB" noProof="0" dirty="0"/>
              <a:t>Veronika Bazalová</a:t>
            </a:r>
          </a:p>
          <a:p>
            <a:pPr marL="0" indent="0">
              <a:buNone/>
            </a:pPr>
            <a:r>
              <a:rPr lang="en-GB" noProof="0" dirty="0"/>
              <a:t>Office of the Public Defender of Rights</a:t>
            </a:r>
          </a:p>
          <a:p>
            <a:pPr marL="0" indent="0">
              <a:buNone/>
            </a:pPr>
            <a:r>
              <a:rPr lang="en-GB" noProof="0" dirty="0">
                <a:hlinkClick r:id="rId2"/>
              </a:rPr>
              <a:t>veronika.bazalova@ochrance.cz</a:t>
            </a:r>
            <a:endParaRPr lang="en-GB" noProof="0" dirty="0"/>
          </a:p>
          <a:p>
            <a:pPr marL="0" indent="0">
              <a:buNone/>
            </a:pPr>
            <a:endParaRPr lang="en-GB" noProof="0" dirty="0"/>
          </a:p>
          <a:p>
            <a:pPr marL="0" indent="0">
              <a:buNone/>
            </a:pPr>
            <a:r>
              <a:rPr lang="en-GB" noProof="0" dirty="0"/>
              <a:t>Štěpán Drahokoupil</a:t>
            </a:r>
          </a:p>
          <a:p>
            <a:pPr marL="0" indent="0">
              <a:buNone/>
            </a:pPr>
            <a:r>
              <a:rPr lang="en-GB" noProof="0" dirty="0"/>
              <a:t>Open Society Fund Prague</a:t>
            </a:r>
          </a:p>
          <a:p>
            <a:pPr marL="0" indent="0">
              <a:buNone/>
            </a:pPr>
            <a:r>
              <a:rPr lang="en-GB" noProof="0" dirty="0">
                <a:hlinkClick r:id="rId3"/>
              </a:rPr>
              <a:t>stepan.drahokoupil@osf.cz</a:t>
            </a:r>
            <a:endParaRPr lang="en-GB" noProof="0" dirty="0"/>
          </a:p>
        </p:txBody>
      </p:sp>
    </p:spTree>
    <p:extLst>
      <p:ext uri="{BB962C8B-B14F-4D97-AF65-F5344CB8AC3E}">
        <p14:creationId xmlns:p14="http://schemas.microsoft.com/office/powerpoint/2010/main" val="2901148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Overview</a:t>
            </a:r>
          </a:p>
        </p:txBody>
      </p:sp>
      <p:sp>
        <p:nvSpPr>
          <p:cNvPr id="3" name="Zástupný symbol pro obsah 2"/>
          <p:cNvSpPr>
            <a:spLocks noGrp="1"/>
          </p:cNvSpPr>
          <p:nvPr>
            <p:ph idx="1"/>
          </p:nvPr>
        </p:nvSpPr>
        <p:spPr/>
        <p:txBody>
          <a:bodyPr/>
          <a:lstStyle/>
          <a:p>
            <a:r>
              <a:rPr lang="en-GB" noProof="0" dirty="0"/>
              <a:t>D. H. case</a:t>
            </a:r>
          </a:p>
          <a:p>
            <a:r>
              <a:rPr lang="en-GB" noProof="0" dirty="0"/>
              <a:t>Data</a:t>
            </a:r>
          </a:p>
          <a:p>
            <a:r>
              <a:rPr lang="en-GB" noProof="0" dirty="0"/>
              <a:t>Legislative changes</a:t>
            </a:r>
          </a:p>
          <a:p>
            <a:pPr lvl="1"/>
            <a:r>
              <a:rPr lang="en-GB" noProof="0" dirty="0"/>
              <a:t>Pedagogical staff</a:t>
            </a:r>
          </a:p>
          <a:p>
            <a:pPr lvl="1"/>
            <a:r>
              <a:rPr lang="en-GB" noProof="0" dirty="0"/>
              <a:t>Special schools</a:t>
            </a:r>
          </a:p>
          <a:p>
            <a:r>
              <a:rPr lang="en-GB" noProof="0" dirty="0"/>
              <a:t>Segregation</a:t>
            </a:r>
          </a:p>
          <a:p>
            <a:r>
              <a:rPr lang="en-GB" noProof="0" dirty="0"/>
              <a:t>Recommendations</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304241"/>
            <a:ext cx="4054243" cy="3820858"/>
          </a:xfrm>
          <a:prstGeom prst="rect">
            <a:avLst/>
          </a:prstGeom>
        </p:spPr>
      </p:pic>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7846" y="1773951"/>
            <a:ext cx="3258893" cy="4268927"/>
          </a:xfrm>
          <a:prstGeom prst="rect">
            <a:avLst/>
          </a:prstGeom>
        </p:spPr>
      </p:pic>
    </p:spTree>
    <p:extLst>
      <p:ext uri="{BB962C8B-B14F-4D97-AF65-F5344CB8AC3E}">
        <p14:creationId xmlns:p14="http://schemas.microsoft.com/office/powerpoint/2010/main" val="3930371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D.H. and others v. the Czech Republic</a:t>
            </a:r>
          </a:p>
        </p:txBody>
      </p:sp>
      <p:sp>
        <p:nvSpPr>
          <p:cNvPr id="3" name="Zástupný symbol pro obsah 2"/>
          <p:cNvSpPr>
            <a:spLocks noGrp="1"/>
          </p:cNvSpPr>
          <p:nvPr>
            <p:ph idx="1"/>
          </p:nvPr>
        </p:nvSpPr>
        <p:spPr/>
        <p:txBody>
          <a:bodyPr>
            <a:normAutofit/>
          </a:bodyPr>
          <a:lstStyle/>
          <a:p>
            <a:r>
              <a:rPr lang="en-GB" noProof="0" dirty="0"/>
              <a:t>2007: ECtHR decided that there exists a systemic discrimination of Roma children in the Czech Republic. The Grand Chamber agreed with 18 Roma children that were sent to special schools and taught to a reduced educational programme:</a:t>
            </a:r>
          </a:p>
          <a:p>
            <a:pPr marL="457200" lvl="1" indent="0">
              <a:spcBef>
                <a:spcPts val="1800"/>
              </a:spcBef>
              <a:buNone/>
            </a:pPr>
            <a:r>
              <a:rPr lang="en-GB" noProof="0" dirty="0"/>
              <a:t>„</a:t>
            </a:r>
            <a:r>
              <a:rPr lang="en-GB" i="1" noProof="0" dirty="0"/>
              <a:t>Despite being couched in neutral terms, the relevant statutory provisions therefore had considerably more impact in practice on Roma children than on non-Roma children and resulted in statistically disproportionate numbers of placements of the former in special schools</a:t>
            </a:r>
            <a:r>
              <a:rPr lang="en-GB" noProof="0" dirty="0"/>
              <a:t>.“</a:t>
            </a:r>
          </a:p>
        </p:txBody>
      </p:sp>
    </p:spTree>
    <p:extLst>
      <p:ext uri="{BB962C8B-B14F-4D97-AF65-F5344CB8AC3E}">
        <p14:creationId xmlns:p14="http://schemas.microsoft.com/office/powerpoint/2010/main" val="2743823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D.H. and others v. the Czech Republic</a:t>
            </a:r>
          </a:p>
        </p:txBody>
      </p:sp>
      <p:sp>
        <p:nvSpPr>
          <p:cNvPr id="3" name="Zástupný symbol pro obsah 2"/>
          <p:cNvSpPr>
            <a:spLocks noGrp="1"/>
          </p:cNvSpPr>
          <p:nvPr>
            <p:ph idx="1"/>
          </p:nvPr>
        </p:nvSpPr>
        <p:spPr/>
        <p:txBody>
          <a:bodyPr>
            <a:normAutofit/>
          </a:bodyPr>
          <a:lstStyle/>
          <a:p>
            <a:pPr marL="0" indent="0">
              <a:buNone/>
            </a:pPr>
            <a:r>
              <a:rPr lang="en-GB" noProof="0" dirty="0"/>
              <a:t>2012: </a:t>
            </a:r>
          </a:p>
          <a:p>
            <a:pPr lvl="1"/>
            <a:r>
              <a:rPr lang="en-GB" noProof="0" dirty="0"/>
              <a:t>the Government presented first Consolidated Action Plan </a:t>
            </a:r>
          </a:p>
          <a:p>
            <a:pPr lvl="1"/>
            <a:r>
              <a:rPr lang="en-GB" noProof="0" dirty="0"/>
              <a:t>Public Defender of Rights published research confirming overrepresentation of Roma among pupils with mild mental disability </a:t>
            </a:r>
          </a:p>
          <a:p>
            <a:pPr marL="0" indent="0">
              <a:buNone/>
            </a:pPr>
            <a:r>
              <a:rPr lang="en-GB" noProof="0" dirty="0"/>
              <a:t>2016: </a:t>
            </a:r>
          </a:p>
          <a:p>
            <a:pPr lvl="1"/>
            <a:r>
              <a:rPr lang="en-GB" noProof="0" dirty="0"/>
              <a:t>new legislation, introducing support measures for pupils with special educational needs came into effect </a:t>
            </a:r>
          </a:p>
          <a:p>
            <a:pPr lvl="1"/>
            <a:r>
              <a:rPr lang="en-GB" noProof="0" dirty="0"/>
              <a:t>Framework Educational Programme for Primary Education governing the education of pupils with mild mental disabilities (FEP PE MMD) was replaced with the one with adjusted outcomes due to a mental disability (FEP PE AO)</a:t>
            </a:r>
          </a:p>
        </p:txBody>
      </p:sp>
    </p:spTree>
    <p:extLst>
      <p:ext uri="{BB962C8B-B14F-4D97-AF65-F5344CB8AC3E}">
        <p14:creationId xmlns:p14="http://schemas.microsoft.com/office/powerpoint/2010/main" val="4024297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D.H. and others v. the Czech Republic</a:t>
            </a:r>
          </a:p>
        </p:txBody>
      </p:sp>
      <p:sp>
        <p:nvSpPr>
          <p:cNvPr id="3" name="Zástupný symbol pro obsah 2"/>
          <p:cNvSpPr>
            <a:spLocks noGrp="1"/>
          </p:cNvSpPr>
          <p:nvPr>
            <p:ph idx="1"/>
          </p:nvPr>
        </p:nvSpPr>
        <p:spPr/>
        <p:txBody>
          <a:bodyPr/>
          <a:lstStyle/>
          <a:p>
            <a:pPr marL="0" indent="0">
              <a:buNone/>
            </a:pPr>
            <a:r>
              <a:rPr lang="en-GB" dirty="0"/>
              <a:t>2018:</a:t>
            </a:r>
          </a:p>
          <a:p>
            <a:pPr lvl="1">
              <a:spcBef>
                <a:spcPts val="1800"/>
              </a:spcBef>
            </a:pPr>
            <a:r>
              <a:rPr lang="en-GB" dirty="0"/>
              <a:t>Committee of Ministers (1318th meeting, CM/Del/Dec(2018)1318/H46-7):</a:t>
            </a:r>
          </a:p>
          <a:p>
            <a:pPr marL="457200" lvl="1" indent="0">
              <a:spcBef>
                <a:spcPts val="1800"/>
              </a:spcBef>
              <a:buNone/>
            </a:pPr>
            <a:r>
              <a:rPr lang="en-GB" dirty="0"/>
              <a:t>The Deputies … expressed their strong expectation that with the upcoming school years</a:t>
            </a:r>
          </a:p>
          <a:p>
            <a:pPr marL="1371600" lvl="2" indent="-457200">
              <a:buFont typeface="+mj-lt"/>
              <a:buAutoNum type="arabicPeriod"/>
            </a:pPr>
            <a:r>
              <a:rPr lang="en-GB" dirty="0"/>
              <a:t>the reform will become more and more embedded</a:t>
            </a:r>
          </a:p>
          <a:p>
            <a:pPr marL="1371600" lvl="2" indent="-457200">
              <a:buFont typeface="+mj-lt"/>
              <a:buAutoNum type="arabicPeriod"/>
            </a:pPr>
            <a:r>
              <a:rPr lang="en-GB" dirty="0"/>
              <a:t>and that, with each passing year, fewer children will be assigned to reduced education programmes, so that the share of Roma children educated outside the mainstream will continue to decrease…</a:t>
            </a:r>
          </a:p>
        </p:txBody>
      </p:sp>
    </p:spTree>
    <p:extLst>
      <p:ext uri="{BB962C8B-B14F-4D97-AF65-F5344CB8AC3E}">
        <p14:creationId xmlns:p14="http://schemas.microsoft.com/office/powerpoint/2010/main" val="3953035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Data, data and data </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91587014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9604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New diagnostic tools – the same old results</a:t>
            </a:r>
          </a:p>
        </p:txBody>
      </p:sp>
      <p:sp>
        <p:nvSpPr>
          <p:cNvPr id="4" name="Zástupný symbol pro obsah 3"/>
          <p:cNvSpPr>
            <a:spLocks noGrp="1"/>
          </p:cNvSpPr>
          <p:nvPr>
            <p:ph sz="half" idx="2"/>
          </p:nvPr>
        </p:nvSpPr>
        <p:spPr/>
        <p:txBody>
          <a:bodyPr/>
          <a:lstStyle/>
          <a:p>
            <a:r>
              <a:rPr lang="en-GB" noProof="0" dirty="0"/>
              <a:t>Comprehensive Evaluation of the Reform of Inclusive Education in Relation to Roma Pupils (2019):</a:t>
            </a:r>
          </a:p>
          <a:p>
            <a:r>
              <a:rPr lang="en-GB" noProof="0" dirty="0"/>
              <a:t>the new diagnostic tools „</a:t>
            </a:r>
            <a:r>
              <a:rPr lang="en-GB" i="1" noProof="0" dirty="0"/>
              <a:t>guarantee the objectivity of the results of the examination of all pupils are currently being implemented in practice</a:t>
            </a:r>
            <a:r>
              <a:rPr lang="en-GB" noProof="0" dirty="0"/>
              <a:t>.”</a:t>
            </a:r>
          </a:p>
          <a:p>
            <a:r>
              <a:rPr lang="en-GB" noProof="0" dirty="0"/>
              <a:t>There is no evidence for such statement.</a:t>
            </a:r>
          </a:p>
        </p:txBody>
      </p:sp>
      <p:graphicFrame>
        <p:nvGraphicFramePr>
          <p:cNvPr id="5" name="Zástupný symbol pro obsah 3"/>
          <p:cNvGraphicFramePr>
            <a:graphicFrameLocks noGrp="1"/>
          </p:cNvGraphicFramePr>
          <p:nvPr>
            <p:ph sz="half" idx="1"/>
            <p:extLst>
              <p:ext uri="{D42A27DB-BD31-4B8C-83A1-F6EECF244321}">
                <p14:modId xmlns:p14="http://schemas.microsoft.com/office/powerpoint/2010/main" val="4277490658"/>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59134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Mild mental disability and reduced education programme – not the same thing </a:t>
            </a:r>
          </a:p>
        </p:txBody>
      </p:sp>
      <p:graphicFrame>
        <p:nvGraphicFramePr>
          <p:cNvPr id="7" name="Zástupný symbol pro obsah 6"/>
          <p:cNvGraphicFramePr>
            <a:graphicFrameLocks noGrp="1"/>
          </p:cNvGraphicFramePr>
          <p:nvPr>
            <p:ph idx="1"/>
            <p:extLst>
              <p:ext uri="{D42A27DB-BD31-4B8C-83A1-F6EECF244321}">
                <p14:modId xmlns:p14="http://schemas.microsoft.com/office/powerpoint/2010/main" val="104772004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7117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663410" cy="1325563"/>
          </a:xfrm>
        </p:spPr>
        <p:txBody>
          <a:bodyPr/>
          <a:lstStyle/>
          <a:p>
            <a:r>
              <a:rPr lang="en-GB" noProof="0" dirty="0"/>
              <a:t>Proportion of Roma children – probably higher</a:t>
            </a:r>
          </a:p>
        </p:txBody>
      </p:sp>
      <p:sp>
        <p:nvSpPr>
          <p:cNvPr id="4" name="Zástupný symbol pro obsah 3"/>
          <p:cNvSpPr>
            <a:spLocks noGrp="1"/>
          </p:cNvSpPr>
          <p:nvPr>
            <p:ph sz="half" idx="2"/>
          </p:nvPr>
        </p:nvSpPr>
        <p:spPr/>
        <p:txBody>
          <a:bodyPr/>
          <a:lstStyle/>
          <a:p>
            <a:r>
              <a:rPr lang="en-GB" noProof="0" dirty="0"/>
              <a:t>it is highly likely that the estimated proportion of Roma pupils that are educated using the reduced education programmes, due to the diagnosis of mild mental disability being higher than the official numbers reported by the Ministry</a:t>
            </a:r>
          </a:p>
        </p:txBody>
      </p:sp>
      <p:graphicFrame>
        <p:nvGraphicFramePr>
          <p:cNvPr id="7" name="Zástupný symbol pro obsah 6"/>
          <p:cNvGraphicFramePr>
            <a:graphicFrameLocks noGrp="1"/>
          </p:cNvGraphicFramePr>
          <p:nvPr>
            <p:ph sz="half" idx="1"/>
            <p:extLst>
              <p:ext uri="{D42A27DB-BD31-4B8C-83A1-F6EECF244321}">
                <p14:modId xmlns:p14="http://schemas.microsoft.com/office/powerpoint/2010/main" val="1047720046"/>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7768450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9A11E3E3A4354FA938446845BBF733" ma:contentTypeVersion="10" ma:contentTypeDescription="Create a new document." ma:contentTypeScope="" ma:versionID="9b0cae9257edd7e2ac7a66581e38603e">
  <xsd:schema xmlns:xsd="http://www.w3.org/2001/XMLSchema" xmlns:xs="http://www.w3.org/2001/XMLSchema" xmlns:p="http://schemas.microsoft.com/office/2006/metadata/properties" xmlns:ns2="60c11fa4-ff9b-492c-bc5b-65b6c8eeded4" xmlns:ns3="d8159c9e-9fad-49a3-a5ae-2b6725e7a0d2" targetNamespace="http://schemas.microsoft.com/office/2006/metadata/properties" ma:root="true" ma:fieldsID="4c3e56b8b0805bc7c5b832b03e1121ba" ns2:_="" ns3:_="">
    <xsd:import namespace="60c11fa4-ff9b-492c-bc5b-65b6c8eeded4"/>
    <xsd:import namespace="d8159c9e-9fad-49a3-a5ae-2b6725e7a0d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c11fa4-ff9b-492c-bc5b-65b6c8eede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159c9e-9fad-49a3-a5ae-2b6725e7a0d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C743DD-BB2E-427A-A1A8-0500505F90C5}"/>
</file>

<file path=customXml/itemProps2.xml><?xml version="1.0" encoding="utf-8"?>
<ds:datastoreItem xmlns:ds="http://schemas.openxmlformats.org/officeDocument/2006/customXml" ds:itemID="{5B5C4883-3FD5-49E5-AC1B-446E011AC915}">
  <ds:schemaRefs>
    <ds:schemaRef ds:uri="http://schemas.microsoft.com/sharepoint/v3/contenttype/forms"/>
  </ds:schemaRefs>
</ds:datastoreItem>
</file>

<file path=customXml/itemProps3.xml><?xml version="1.0" encoding="utf-8"?>
<ds:datastoreItem xmlns:ds="http://schemas.openxmlformats.org/officeDocument/2006/customXml" ds:itemID="{268A119E-1E64-4842-9750-8D056A1739E5}">
  <ds:schemaRefs>
    <ds:schemaRef ds:uri="http://purl.org/dc/elements/1.1/"/>
    <ds:schemaRef ds:uri="60c11fa4-ff9b-492c-bc5b-65b6c8eeded4"/>
    <ds:schemaRef ds:uri="http://purl.org/dc/terms/"/>
    <ds:schemaRef ds:uri="http://schemas.microsoft.com/office/infopath/2007/PartnerControls"/>
    <ds:schemaRef ds:uri="http://purl.org/dc/dcmitype/"/>
    <ds:schemaRef ds:uri="http://schemas.microsoft.com/office/2006/documentManagement/types"/>
    <ds:schemaRef ds:uri="http://schemas.microsoft.com/office/2006/metadata/properties"/>
    <ds:schemaRef ds:uri="http://schemas.openxmlformats.org/package/2006/metadata/core-properties"/>
    <ds:schemaRef ds:uri="d8159c9e-9fad-49a3-a5ae-2b6725e7a0d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1301</Words>
  <Application>Microsoft Office PowerPoint</Application>
  <PresentationFormat>Grand écran</PresentationFormat>
  <Paragraphs>114</Paragraphs>
  <Slides>19</Slides>
  <Notes>3</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19</vt:i4>
      </vt:variant>
    </vt:vector>
  </HeadingPairs>
  <TitlesOfParts>
    <vt:vector size="23" baseType="lpstr">
      <vt:lpstr>Arial</vt:lpstr>
      <vt:lpstr>Calibri</vt:lpstr>
      <vt:lpstr>Calibri Light</vt:lpstr>
      <vt:lpstr>Motiv Office</vt:lpstr>
      <vt:lpstr>D.H. AND OTHERS v. THE CZECH REPUBLIC (APPLICATION NO. 57325/00)</vt:lpstr>
      <vt:lpstr>Overview</vt:lpstr>
      <vt:lpstr>D.H. and others v. the Czech Republic</vt:lpstr>
      <vt:lpstr>D.H. and others v. the Czech Republic</vt:lpstr>
      <vt:lpstr>D.H. and others v. the Czech Republic</vt:lpstr>
      <vt:lpstr>Data, data and data </vt:lpstr>
      <vt:lpstr>New diagnostic tools – the same old results</vt:lpstr>
      <vt:lpstr>Mild mental disability and reduced education programme – not the same thing </vt:lpstr>
      <vt:lpstr>Proportion of Roma children – probably higher</vt:lpstr>
      <vt:lpstr>Choice Between Safety and Quality Education</vt:lpstr>
      <vt:lpstr>Legislative Changes</vt:lpstr>
      <vt:lpstr>1 Pedagogical Staff</vt:lpstr>
      <vt:lpstr>2 Special Schools</vt:lpstr>
      <vt:lpstr>2 Special Schools</vt:lpstr>
      <vt:lpstr>Segregation in Education</vt:lpstr>
      <vt:lpstr>Présentation PowerPoint</vt:lpstr>
      <vt:lpstr>Recommendations for the Government</vt:lpstr>
      <vt:lpstr>Recommendation for the COM</vt:lpstr>
      <vt:lpstr>Thank you!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Štěpán Drahokoupil</dc:creator>
  <cp:lastModifiedBy>agnes ciccarone</cp:lastModifiedBy>
  <cp:revision>36</cp:revision>
  <dcterms:created xsi:type="dcterms:W3CDTF">2019-08-28T13:43:16Z</dcterms:created>
  <dcterms:modified xsi:type="dcterms:W3CDTF">2019-09-05T06:40:17Z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0x010100179A11E3E3A4354FA938446845BBF733</vt:lpwstr>
  </property>
</Properties>
</file>