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8" r:id="rId7"/>
    <p:sldId id="264" r:id="rId8"/>
    <p:sldId id="272" r:id="rId9"/>
    <p:sldId id="270" r:id="rId10"/>
    <p:sldId id="267" r:id="rId11"/>
    <p:sldId id="271" r:id="rId12"/>
    <p:sldId id="259" r:id="rId13"/>
    <p:sldId id="263" r:id="rId14"/>
    <p:sldId id="266" r:id="rId15"/>
    <p:sldId id="268"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41548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263347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159220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37088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44909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BD3A1B21-EC9F-4F44-B6B3-67BFB8C4C4BC}" type="datetimeFigureOut">
              <a:rPr lang="en-US" smtClean="0"/>
              <a:t>5/25/2021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131322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BD3A1B21-EC9F-4F44-B6B3-67BFB8C4C4BC}" type="datetimeFigureOut">
              <a:rPr lang="en-US" smtClean="0"/>
              <a:t>5/25/2021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116128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BD3A1B21-EC9F-4F44-B6B3-67BFB8C4C4BC}" type="datetimeFigureOut">
              <a:rPr lang="en-US" smtClean="0"/>
              <a:t>5/25/2021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67827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3A1B21-EC9F-4F44-B6B3-67BFB8C4C4BC}" type="datetimeFigureOut">
              <a:rPr lang="en-US" smtClean="0"/>
              <a:t>5/25/2021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142060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D3A1B21-EC9F-4F44-B6B3-67BFB8C4C4BC}" type="datetimeFigureOut">
              <a:rPr lang="en-US" smtClean="0"/>
              <a:t>5/25/2021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187068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D3A1B21-EC9F-4F44-B6B3-67BFB8C4C4BC}" type="datetimeFigureOut">
              <a:rPr lang="en-US" smtClean="0"/>
              <a:t>5/25/2021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2343FBC-D2EF-43EB-87EE-6B754092672C}" type="slidenum">
              <a:rPr lang="en-US" smtClean="0"/>
              <a:t>‹N°›</a:t>
            </a:fld>
            <a:endParaRPr lang="en-US"/>
          </a:p>
        </p:txBody>
      </p:sp>
    </p:spTree>
    <p:extLst>
      <p:ext uri="{BB962C8B-B14F-4D97-AF65-F5344CB8AC3E}">
        <p14:creationId xmlns:p14="http://schemas.microsoft.com/office/powerpoint/2010/main" val="21729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A1B21-EC9F-4F44-B6B3-67BFB8C4C4BC}" type="datetimeFigureOut">
              <a:rPr lang="en-US" smtClean="0"/>
              <a:t>5/25/2021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43FBC-D2EF-43EB-87EE-6B754092672C}" type="slidenum">
              <a:rPr lang="en-US" smtClean="0"/>
              <a:t>‹N°›</a:t>
            </a:fld>
            <a:endParaRPr lang="en-US"/>
          </a:p>
        </p:txBody>
      </p:sp>
    </p:spTree>
    <p:extLst>
      <p:ext uri="{BB962C8B-B14F-4D97-AF65-F5344CB8AC3E}">
        <p14:creationId xmlns:p14="http://schemas.microsoft.com/office/powerpoint/2010/main" val="2729743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udoc.exec.coe.int/e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hudoc.exec.coe.int/e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e.int/en/web/c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udoc.exec.coe.int/eng#{%22EXECIdentifier%22:[%22DH-DD(2021)397E%22]}" TargetMode="External"/><Relationship Id="rId2" Type="http://schemas.openxmlformats.org/officeDocument/2006/relationships/hyperlink" Target="https://rm.coe.int/1680a0b93c" TargetMode="External"/><Relationship Id="rId1" Type="http://schemas.openxmlformats.org/officeDocument/2006/relationships/slideLayout" Target="../slideLayouts/slideLayout2.xml"/><Relationship Id="rId6" Type="http://schemas.openxmlformats.org/officeDocument/2006/relationships/hyperlink" Target="https://www.coe.int/uk/web/kyiv/-/how-to-improve-health-care-in-ukrainian-prisons-recommendations-from-an-expert-of-joint-eu-council-of-europe-project" TargetMode="External"/><Relationship Id="rId5" Type="http://schemas.openxmlformats.org/officeDocument/2006/relationships/hyperlink" Target="https://www.coe.int/en/web/criminal-law-coop/home/-/asset_publisher/QOLWGxJlgeI1/content/healthcare-in-prisons-in-ukraine-recommendations-for-improveme-1?_101_INSTANCE_QOLWGxJlgeI1_viewMode=view/" TargetMode="External"/><Relationship Id="rId4" Type="http://schemas.openxmlformats.org/officeDocument/2006/relationships/hyperlink" Target="http://khpg.org/files/doc/1578753822.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9094" y="1122363"/>
            <a:ext cx="9068906" cy="4315446"/>
          </a:xfrm>
        </p:spPr>
        <p:txBody>
          <a:bodyPr>
            <a:normAutofit/>
          </a:bodyPr>
          <a:lstStyle/>
          <a:p>
            <a:r>
              <a:rPr lang="en-US" dirty="0"/>
              <a:t>Problematic Issues </a:t>
            </a:r>
            <a:br>
              <a:rPr lang="en-US" dirty="0"/>
            </a:br>
            <a:r>
              <a:rPr lang="en-US" dirty="0"/>
              <a:t>in Reformation of Prison Medicine</a:t>
            </a:r>
            <a:br>
              <a:rPr lang="en-US" dirty="0"/>
            </a:br>
            <a:r>
              <a:rPr lang="en-US" dirty="0"/>
              <a:t>in</a:t>
            </a:r>
            <a:br>
              <a:rPr lang="en-US" dirty="0"/>
            </a:br>
            <a:r>
              <a:rPr lang="en-US" dirty="0"/>
              <a:t>UKRAINE</a:t>
            </a:r>
          </a:p>
        </p:txBody>
      </p:sp>
      <p:sp>
        <p:nvSpPr>
          <p:cNvPr id="3" name="Подзаголовок 2"/>
          <p:cNvSpPr>
            <a:spLocks noGrp="1"/>
          </p:cNvSpPr>
          <p:nvPr>
            <p:ph type="subTitle" idx="1"/>
          </p:nvPr>
        </p:nvSpPr>
        <p:spPr>
          <a:xfrm>
            <a:off x="1599094" y="5946913"/>
            <a:ext cx="9139583" cy="663713"/>
          </a:xfrm>
        </p:spPr>
        <p:txBody>
          <a:bodyPr/>
          <a:lstStyle/>
          <a:p>
            <a:r>
              <a:rPr lang="en-US" dirty="0"/>
              <a:t>2021</a:t>
            </a:r>
          </a:p>
        </p:txBody>
      </p:sp>
    </p:spTree>
    <p:extLst>
      <p:ext uri="{BB962C8B-B14F-4D97-AF65-F5344CB8AC3E}">
        <p14:creationId xmlns:p14="http://schemas.microsoft.com/office/powerpoint/2010/main" val="2483387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4173" y="161925"/>
            <a:ext cx="6599583" cy="721553"/>
          </a:xfrm>
        </p:spPr>
        <p:txBody>
          <a:bodyPr>
            <a:normAutofit/>
          </a:bodyPr>
          <a:lstStyle/>
          <a:p>
            <a:pPr algn="ctr"/>
            <a:r>
              <a:rPr lang="en-US" b="1" dirty="0"/>
              <a:t>Government’s Action Plan</a:t>
            </a:r>
          </a:p>
        </p:txBody>
      </p:sp>
      <p:sp>
        <p:nvSpPr>
          <p:cNvPr id="3" name="Объект 2"/>
          <p:cNvSpPr>
            <a:spLocks noGrp="1"/>
          </p:cNvSpPr>
          <p:nvPr>
            <p:ph idx="1"/>
          </p:nvPr>
        </p:nvSpPr>
        <p:spPr>
          <a:xfrm>
            <a:off x="490331" y="989496"/>
            <a:ext cx="10894390" cy="5676347"/>
          </a:xfrm>
        </p:spPr>
        <p:txBody>
          <a:bodyPr>
            <a:normAutofit lnSpcReduction="10000"/>
          </a:bodyPr>
          <a:lstStyle/>
          <a:p>
            <a:pPr marL="0" indent="0" algn="ctr">
              <a:buNone/>
            </a:pPr>
            <a:r>
              <a:rPr lang="en-US" b="1" dirty="0"/>
              <a:t>As to GENERAL MEASURES </a:t>
            </a:r>
            <a:endParaRPr lang="en-US" dirty="0"/>
          </a:p>
          <a:p>
            <a:pPr lvl="0" algn="just">
              <a:buFont typeface="Wingdings" panose="05000000000000000000" pitchFamily="2" charset="2"/>
              <a:buChar char="ü"/>
            </a:pPr>
            <a:r>
              <a:rPr lang="en-US" dirty="0">
                <a:latin typeface="Times New Roman"/>
                <a:ea typeface="Times New Roman"/>
                <a:cs typeface="Vrinda"/>
              </a:rPr>
              <a:t>does not contain precise information on the measures the state intends to take to implement the Court's judgments, the indicative deadlines for the implementation of these measures or the process of defining the responses to be provided</a:t>
            </a:r>
            <a:endParaRPr lang="uk-UA" dirty="0">
              <a:latin typeface="Times New Roman"/>
              <a:ea typeface="Times New Roman"/>
              <a:cs typeface="Vrinda"/>
            </a:endParaRPr>
          </a:p>
          <a:p>
            <a:pPr algn="just">
              <a:buFont typeface="Wingdings" panose="05000000000000000000" pitchFamily="2" charset="2"/>
              <a:buChar char="ü"/>
            </a:pPr>
            <a:r>
              <a:rPr lang="en-US" dirty="0">
                <a:latin typeface="Times New Roman" pitchFamily="18" charset="0"/>
                <a:cs typeface="Times New Roman" pitchFamily="18" charset="0"/>
              </a:rPr>
              <a:t>makes emphasis on the legislative and improvements and institutional changes</a:t>
            </a:r>
          </a:p>
          <a:p>
            <a:pPr algn="just">
              <a:buFont typeface="Wingdings" panose="05000000000000000000" pitchFamily="2" charset="2"/>
              <a:buChar char="ü"/>
            </a:pPr>
            <a:r>
              <a:rPr lang="en-US" dirty="0">
                <a:latin typeface="Times New Roman" pitchFamily="18" charset="0"/>
                <a:cs typeface="Times New Roman" pitchFamily="18" charset="0"/>
              </a:rPr>
              <a:t>is mostly a narrative of how it should be in accordance with the regulation</a:t>
            </a:r>
          </a:p>
          <a:p>
            <a:pPr lvl="0" algn="just">
              <a:buFont typeface="Wingdings" panose="05000000000000000000" pitchFamily="2" charset="2"/>
              <a:buChar char="ü"/>
            </a:pPr>
            <a:r>
              <a:rPr lang="en-US" dirty="0">
                <a:latin typeface="Times New Roman" pitchFamily="18" charset="0"/>
                <a:cs typeface="Times New Roman" pitchFamily="18" charset="0"/>
              </a:rPr>
              <a:t>does not provide any clarification of the Government's intentions on the key issue of linking prison medicine to the general health system and the Ministry of Health, and no specific information on the matter is provided</a:t>
            </a:r>
            <a:endParaRPr lang="uk-UA" dirty="0">
              <a:latin typeface="Times New Roman" pitchFamily="18" charset="0"/>
              <a:cs typeface="Times New Roman" pitchFamily="18" charset="0"/>
            </a:endParaRPr>
          </a:p>
          <a:p>
            <a:pPr lvl="0" algn="just">
              <a:buFont typeface="Wingdings" panose="05000000000000000000" pitchFamily="2" charset="2"/>
              <a:buChar char="ü"/>
            </a:pPr>
            <a:r>
              <a:rPr lang="en-US" dirty="0">
                <a:latin typeface="Times New Roman" pitchFamily="18" charset="0"/>
                <a:ea typeface="Times New Roman"/>
                <a:cs typeface="Times New Roman" pitchFamily="18" charset="0"/>
              </a:rPr>
              <a:t>lack of indication to steps for transferring the prison medicine from the </a:t>
            </a:r>
            <a:r>
              <a:rPr lang="en-US" dirty="0" err="1">
                <a:latin typeface="Times New Roman" pitchFamily="18" charset="0"/>
                <a:ea typeface="Times New Roman"/>
                <a:cs typeface="Times New Roman" pitchFamily="18" charset="0"/>
              </a:rPr>
              <a:t>MooJ</a:t>
            </a:r>
            <a:r>
              <a:rPr lang="en-US" dirty="0">
                <a:latin typeface="Times New Roman" pitchFamily="18" charset="0"/>
                <a:ea typeface="Times New Roman"/>
                <a:cs typeface="Times New Roman" pitchFamily="18" charset="0"/>
              </a:rPr>
              <a:t> to the </a:t>
            </a:r>
            <a:r>
              <a:rPr lang="en-US" dirty="0" err="1">
                <a:latin typeface="Times New Roman" pitchFamily="18" charset="0"/>
                <a:ea typeface="Times New Roman"/>
                <a:cs typeface="Times New Roman" pitchFamily="18" charset="0"/>
              </a:rPr>
              <a:t>MoH</a:t>
            </a:r>
            <a:r>
              <a:rPr lang="en-US" dirty="0">
                <a:latin typeface="Times New Roman" pitchFamily="18" charset="0"/>
                <a:ea typeface="Times New Roman"/>
                <a:cs typeface="Times New Roman" pitchFamily="18" charset="0"/>
              </a:rPr>
              <a:t> and the planned duration of the process</a:t>
            </a:r>
            <a:endParaRPr lang="uk-UA" dirty="0">
              <a:latin typeface="Times New Roman" pitchFamily="18" charset="0"/>
              <a:ea typeface="Times New Roman"/>
              <a:cs typeface="Times New Roman" pitchFamily="18" charset="0"/>
            </a:endParaRPr>
          </a:p>
          <a:p>
            <a:endParaRPr lang="uk-UA" dirty="0"/>
          </a:p>
          <a:p>
            <a:pPr marL="0" indent="0">
              <a:buNone/>
            </a:pPr>
            <a:endParaRPr lang="en-US" dirty="0"/>
          </a:p>
        </p:txBody>
      </p:sp>
    </p:spTree>
    <p:extLst>
      <p:ext uri="{BB962C8B-B14F-4D97-AF65-F5344CB8AC3E}">
        <p14:creationId xmlns:p14="http://schemas.microsoft.com/office/powerpoint/2010/main" val="234373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4661" y="161925"/>
            <a:ext cx="6718852" cy="721553"/>
          </a:xfrm>
        </p:spPr>
        <p:txBody>
          <a:bodyPr>
            <a:normAutofit/>
          </a:bodyPr>
          <a:lstStyle/>
          <a:p>
            <a:pPr algn="ctr"/>
            <a:r>
              <a:rPr lang="en-US" b="1" dirty="0"/>
              <a:t>Government’s Action Plan</a:t>
            </a:r>
          </a:p>
        </p:txBody>
      </p:sp>
      <p:sp>
        <p:nvSpPr>
          <p:cNvPr id="3" name="Объект 2"/>
          <p:cNvSpPr>
            <a:spLocks noGrp="1"/>
          </p:cNvSpPr>
          <p:nvPr>
            <p:ph idx="1"/>
          </p:nvPr>
        </p:nvSpPr>
        <p:spPr>
          <a:xfrm>
            <a:off x="715617" y="989496"/>
            <a:ext cx="10669103" cy="5530574"/>
          </a:xfrm>
        </p:spPr>
        <p:txBody>
          <a:bodyPr>
            <a:normAutofit/>
          </a:bodyPr>
          <a:lstStyle/>
          <a:p>
            <a:pPr marL="0" indent="0" algn="ctr">
              <a:buNone/>
            </a:pPr>
            <a:r>
              <a:rPr lang="en-US" b="1" dirty="0"/>
              <a:t>As to GENERAL MEASURES (2)</a:t>
            </a:r>
            <a:endParaRPr lang="en-US" dirty="0"/>
          </a:p>
          <a:p>
            <a:pPr lvl="0">
              <a:buFont typeface="Wingdings" panose="05000000000000000000" pitchFamily="2" charset="2"/>
              <a:buChar char="ü"/>
            </a:pPr>
            <a:r>
              <a:rPr lang="en-US" dirty="0">
                <a:latin typeface="Times New Roman" pitchFamily="18" charset="0"/>
                <a:cs typeface="Times New Roman" pitchFamily="18" charset="0"/>
              </a:rPr>
              <a:t>lack of mentioning of the current problematic issues in administration of medical care and the measures envisaged to remedy it.</a:t>
            </a:r>
            <a:endParaRPr lang="uk-UA" dirty="0">
              <a:latin typeface="Times New Roman" pitchFamily="18" charset="0"/>
              <a:cs typeface="Times New Roman" pitchFamily="18" charset="0"/>
            </a:endParaRPr>
          </a:p>
          <a:p>
            <a:pPr algn="just">
              <a:buFont typeface="Wingdings" panose="05000000000000000000" pitchFamily="2" charset="2"/>
              <a:buChar char="ü"/>
            </a:pPr>
            <a:r>
              <a:rPr lang="en-US" dirty="0">
                <a:latin typeface="Times New Roman" pitchFamily="18" charset="0"/>
                <a:cs typeface="Times New Roman" pitchFamily="18" charset="0"/>
              </a:rPr>
              <a:t>non-mentioning about measures taken for regulating the matters of providing medical care for detainees being kept in the pretrial detention centers </a:t>
            </a:r>
          </a:p>
          <a:p>
            <a:pPr lvl="0">
              <a:buFont typeface="Wingdings" panose="05000000000000000000" pitchFamily="2" charset="2"/>
              <a:buChar char="ü"/>
            </a:pPr>
            <a:r>
              <a:rPr lang="en-US" dirty="0">
                <a:latin typeface="Times New Roman" pitchFamily="18" charset="0"/>
                <a:cs typeface="Times New Roman" pitchFamily="18" charset="0"/>
              </a:rPr>
              <a:t>does not reflect the recommendations, arising from the work of cooperation between the Council of Europe and Ukraine</a:t>
            </a:r>
          </a:p>
          <a:p>
            <a:pPr marL="0" lvl="0" indent="0">
              <a:buNone/>
            </a:pPr>
            <a:endParaRPr lang="uk-UA" dirty="0"/>
          </a:p>
          <a:p>
            <a:pPr marL="0" indent="0">
              <a:buNone/>
            </a:pPr>
            <a:endParaRPr lang="en-US" dirty="0"/>
          </a:p>
        </p:txBody>
      </p:sp>
    </p:spTree>
    <p:extLst>
      <p:ext uri="{BB962C8B-B14F-4D97-AF65-F5344CB8AC3E}">
        <p14:creationId xmlns:p14="http://schemas.microsoft.com/office/powerpoint/2010/main" val="96093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3042" y="161926"/>
            <a:ext cx="5393635" cy="672962"/>
          </a:xfrm>
        </p:spPr>
        <p:txBody>
          <a:bodyPr>
            <a:normAutofit fontScale="90000"/>
          </a:bodyPr>
          <a:lstStyle/>
          <a:p>
            <a:pPr algn="ctr"/>
            <a:r>
              <a:rPr lang="en-US" b="1" dirty="0"/>
              <a:t>Recommendations</a:t>
            </a:r>
          </a:p>
        </p:txBody>
      </p:sp>
      <p:sp>
        <p:nvSpPr>
          <p:cNvPr id="3" name="Объект 2"/>
          <p:cNvSpPr>
            <a:spLocks noGrp="1"/>
          </p:cNvSpPr>
          <p:nvPr>
            <p:ph idx="1"/>
          </p:nvPr>
        </p:nvSpPr>
        <p:spPr>
          <a:xfrm>
            <a:off x="291548" y="927652"/>
            <a:ext cx="11423374" cy="5632174"/>
          </a:xfrm>
        </p:spPr>
        <p:txBody>
          <a:bodyPr>
            <a:normAutofit fontScale="85000" lnSpcReduction="10000"/>
          </a:bodyPr>
          <a:lstStyle/>
          <a:p>
            <a:pPr algn="just">
              <a:buFont typeface="Wingdings" panose="05000000000000000000" pitchFamily="2" charset="2"/>
              <a:buChar char="q"/>
            </a:pPr>
            <a:r>
              <a:rPr lang="en-US" b="1" dirty="0"/>
              <a:t>to initiate, possibly in the form of a consensus conference, a transparent process for the transfer of prison medicine to the </a:t>
            </a:r>
            <a:r>
              <a:rPr lang="en-US" b="1" dirty="0" err="1"/>
              <a:t>MoH</a:t>
            </a:r>
            <a:r>
              <a:rPr lang="en-US" b="1" dirty="0"/>
              <a:t>, comprising a national debate involving all the actors concerned, including civil society and international organizations, to identify the main difficulties and the means of resolving them, and to define the main stages of the reform; </a:t>
            </a:r>
            <a:endParaRPr lang="uk-UA" dirty="0"/>
          </a:p>
          <a:p>
            <a:pPr algn="just">
              <a:buFont typeface="Wingdings" panose="05000000000000000000" pitchFamily="2" charset="2"/>
              <a:buChar char="q"/>
            </a:pPr>
            <a:r>
              <a:rPr lang="en-US" b="1" dirty="0"/>
              <a:t>in any case to ask the State to provide, as soon as possible, an action plan containing a specific list of measures and steps to be taken to address the structural problems of access to health care in the prison system, with an indicative timetable</a:t>
            </a:r>
          </a:p>
          <a:p>
            <a:pPr algn="just">
              <a:buFont typeface="Wingdings" panose="05000000000000000000" pitchFamily="2" charset="2"/>
              <a:buChar char="q"/>
            </a:pPr>
            <a:r>
              <a:rPr lang="en-US" b="1" dirty="0"/>
              <a:t>to enact promptly the regulation on the matter of providing medical care for detainee kept in the pretrial detention facilities</a:t>
            </a:r>
          </a:p>
          <a:p>
            <a:pPr algn="just">
              <a:buFont typeface="Wingdings" panose="05000000000000000000" pitchFamily="2" charset="2"/>
              <a:buChar char="q"/>
            </a:pPr>
            <a:r>
              <a:rPr lang="en-US" b="1" dirty="0"/>
              <a:t>until transferring prison medicine to the </a:t>
            </a:r>
            <a:r>
              <a:rPr lang="en-US" b="1" dirty="0" err="1"/>
              <a:t>MoH</a:t>
            </a:r>
            <a:r>
              <a:rPr lang="en-US" b="1" dirty="0"/>
              <a:t>, to provide the compliance by the medical staff with provisions of regulations on the matter of providing medical care for prisoners, starting from securing for prisoners the real access of inmates to the medical personnel, and the  due fixation of all  medical records prescribed by law</a:t>
            </a:r>
          </a:p>
          <a:p>
            <a:pPr algn="just">
              <a:buFont typeface="Wingdings" panose="05000000000000000000" pitchFamily="2" charset="2"/>
              <a:buChar char="q"/>
            </a:pPr>
            <a:r>
              <a:rPr lang="en-US" b="1" dirty="0"/>
              <a:t>to recommend to the State to extent a system of monitoring visits to the correctional institutions by public activists to the pretrial detention facilities, with necessary restrictions in communication of the monitors with the detainees</a:t>
            </a:r>
          </a:p>
          <a:p>
            <a:pPr>
              <a:buFont typeface="Wingdings" pitchFamily="2" charset="2"/>
              <a:buChar char="§"/>
            </a:pPr>
            <a:endParaRPr lang="en-US" b="1" dirty="0"/>
          </a:p>
          <a:p>
            <a:pPr>
              <a:buFont typeface="Wingdings" pitchFamily="2" charset="2"/>
              <a:buChar char="§"/>
            </a:pPr>
            <a:endParaRPr lang="uk-UA" dirty="0"/>
          </a:p>
          <a:p>
            <a:pPr marL="0" indent="0">
              <a:buNone/>
            </a:pPr>
            <a:endParaRPr lang="en-US" b="1" dirty="0"/>
          </a:p>
        </p:txBody>
      </p:sp>
    </p:spTree>
    <p:extLst>
      <p:ext uri="{BB962C8B-B14F-4D97-AF65-F5344CB8AC3E}">
        <p14:creationId xmlns:p14="http://schemas.microsoft.com/office/powerpoint/2010/main" val="284884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3165" y="161926"/>
            <a:ext cx="6908799" cy="672962"/>
          </a:xfrm>
        </p:spPr>
        <p:txBody>
          <a:bodyPr>
            <a:normAutofit fontScale="90000"/>
          </a:bodyPr>
          <a:lstStyle/>
          <a:p>
            <a:pPr algn="ctr"/>
            <a:r>
              <a:rPr lang="en-US" b="1" dirty="0"/>
              <a:t>Procedural recommendations</a:t>
            </a:r>
          </a:p>
        </p:txBody>
      </p:sp>
      <p:sp>
        <p:nvSpPr>
          <p:cNvPr id="3" name="Объект 2"/>
          <p:cNvSpPr>
            <a:spLocks noGrp="1"/>
          </p:cNvSpPr>
          <p:nvPr>
            <p:ph idx="1"/>
          </p:nvPr>
        </p:nvSpPr>
        <p:spPr>
          <a:xfrm>
            <a:off x="291548" y="1519583"/>
            <a:ext cx="11423374" cy="1585843"/>
          </a:xfrm>
        </p:spPr>
        <p:txBody>
          <a:bodyPr>
            <a:normAutofit fontScale="85000" lnSpcReduction="20000"/>
          </a:bodyPr>
          <a:lstStyle/>
          <a:p>
            <a:pPr marL="0" indent="0" algn="just">
              <a:buNone/>
            </a:pPr>
            <a:r>
              <a:rPr lang="en-US" b="1" dirty="0" err="1">
                <a:latin typeface="Book Antiqua" panose="02040602050305030304" pitchFamily="18" charset="0"/>
              </a:rPr>
              <a:t>Logvinenko</a:t>
            </a:r>
            <a:r>
              <a:rPr lang="en-US" b="1" dirty="0">
                <a:latin typeface="Book Antiqua" panose="02040602050305030304" pitchFamily="18" charset="0"/>
              </a:rPr>
              <a:t> group (application No. </a:t>
            </a:r>
            <a:r>
              <a:rPr lang="en-US" b="1" u="sng" dirty="0">
                <a:latin typeface="Book Antiqua" panose="02040602050305030304" pitchFamily="18" charset="0"/>
                <a:hlinkClick r:id="rId2"/>
              </a:rPr>
              <a:t>13448/07</a:t>
            </a:r>
            <a:r>
              <a:rPr lang="en-US" b="1" dirty="0">
                <a:latin typeface="Book Antiqua" panose="02040602050305030304" pitchFamily="18" charset="0"/>
              </a:rPr>
              <a:t>) </a:t>
            </a:r>
            <a:r>
              <a:rPr lang="en-US" b="1" dirty="0" err="1">
                <a:latin typeface="Book Antiqua" panose="02040602050305030304" pitchFamily="18" charset="0"/>
              </a:rPr>
              <a:t>os</a:t>
            </a:r>
            <a:r>
              <a:rPr lang="en-US" b="1" dirty="0">
                <a:latin typeface="Book Antiqua" panose="02040602050305030304" pitchFamily="18" charset="0"/>
              </a:rPr>
              <a:t> cases is:</a:t>
            </a:r>
          </a:p>
          <a:p>
            <a:pPr marL="0" indent="0" algn="just">
              <a:spcBef>
                <a:spcPts val="1800"/>
              </a:spcBef>
              <a:buNone/>
            </a:pPr>
            <a:r>
              <a:rPr lang="en-US" b="1" dirty="0"/>
              <a:t>(a)  to be kept under enhanced agenda</a:t>
            </a:r>
          </a:p>
          <a:p>
            <a:pPr marL="0" indent="0" algn="just">
              <a:spcBef>
                <a:spcPts val="1800"/>
              </a:spcBef>
              <a:buNone/>
            </a:pPr>
            <a:r>
              <a:rPr lang="en-US" b="1" dirty="0"/>
              <a:t>(b) for it to be examined again soon, perhaps in six months in the December CM/DH meeting</a:t>
            </a:r>
            <a:endParaRPr lang="uk-UA" b="1" dirty="0"/>
          </a:p>
          <a:p>
            <a:pPr marL="0" indent="0">
              <a:buNone/>
            </a:pPr>
            <a:endParaRPr lang="en-US" b="1" dirty="0"/>
          </a:p>
        </p:txBody>
      </p:sp>
    </p:spTree>
    <p:extLst>
      <p:ext uri="{BB962C8B-B14F-4D97-AF65-F5344CB8AC3E}">
        <p14:creationId xmlns:p14="http://schemas.microsoft.com/office/powerpoint/2010/main" val="305332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2748" y="388730"/>
            <a:ext cx="10395225" cy="2495827"/>
          </a:xfrm>
        </p:spPr>
        <p:txBody>
          <a:bodyPr>
            <a:normAutofit/>
          </a:bodyPr>
          <a:lstStyle/>
          <a:p>
            <a:pPr>
              <a:spcBef>
                <a:spcPts val="600"/>
              </a:spcBef>
            </a:pPr>
            <a:r>
              <a:rPr lang="en-US" sz="2800" b="1" dirty="0">
                <a:latin typeface="Book Antiqua" panose="02040602050305030304" pitchFamily="18" charset="0"/>
              </a:rPr>
              <a:t>1383</a:t>
            </a:r>
            <a:r>
              <a:rPr lang="en-US" sz="2800" b="1" baseline="30000" dirty="0">
                <a:latin typeface="Book Antiqua" panose="02040602050305030304" pitchFamily="18" charset="0"/>
              </a:rPr>
              <a:t>rd</a:t>
            </a:r>
            <a:r>
              <a:rPr lang="en-US" sz="2800" b="1" dirty="0">
                <a:latin typeface="Book Antiqua" panose="02040602050305030304" pitchFamily="18" charset="0"/>
              </a:rPr>
              <a:t> meeting, 29 September – 1 October 2020 (DH)</a:t>
            </a:r>
            <a:br>
              <a:rPr lang="en-US" sz="2800" b="1" dirty="0">
                <a:latin typeface="Book Antiqua" panose="02040602050305030304" pitchFamily="18" charset="0"/>
              </a:rPr>
            </a:br>
            <a:br>
              <a:rPr lang="en-US" sz="2800" dirty="0"/>
            </a:br>
            <a:r>
              <a:rPr lang="en-US" sz="2400" b="1" dirty="0">
                <a:latin typeface="Book Antiqua" panose="02040602050305030304" pitchFamily="18" charset="0"/>
              </a:rPr>
              <a:t>H46-25 </a:t>
            </a:r>
            <a:r>
              <a:rPr lang="en-US" sz="2400" b="1" dirty="0" err="1">
                <a:latin typeface="Book Antiqua" panose="02040602050305030304" pitchFamily="18" charset="0"/>
              </a:rPr>
              <a:t>Nevmerzhitsky</a:t>
            </a:r>
            <a:r>
              <a:rPr lang="en-US" sz="2400" b="1" dirty="0">
                <a:latin typeface="Book Antiqua" panose="02040602050305030304" pitchFamily="18" charset="0"/>
              </a:rPr>
              <a:t> group (Application No. </a:t>
            </a:r>
            <a:r>
              <a:rPr lang="en-US" sz="2400" b="1" u="sng" dirty="0">
                <a:latin typeface="Book Antiqua" panose="02040602050305030304" pitchFamily="18" charset="0"/>
                <a:hlinkClick r:id="rId2"/>
              </a:rPr>
              <a:t>54825/00</a:t>
            </a:r>
            <a:r>
              <a:rPr lang="en-US" sz="2400" b="1" dirty="0">
                <a:latin typeface="Book Antiqua" panose="02040602050305030304" pitchFamily="18" charset="0"/>
              </a:rPr>
              <a:t>), </a:t>
            </a:r>
            <a:r>
              <a:rPr lang="en-US" sz="2400" b="1" dirty="0" err="1">
                <a:latin typeface="Book Antiqua" panose="02040602050305030304" pitchFamily="18" charset="0"/>
              </a:rPr>
              <a:t>Yakovenko</a:t>
            </a:r>
            <a:r>
              <a:rPr lang="en-US" sz="2400" b="1" dirty="0">
                <a:latin typeface="Book Antiqua" panose="02040602050305030304" pitchFamily="18" charset="0"/>
              </a:rPr>
              <a:t> group (Application No. </a:t>
            </a:r>
            <a:r>
              <a:rPr lang="en-US" sz="2400" b="1" u="sng" dirty="0">
                <a:latin typeface="Book Antiqua" panose="02040602050305030304" pitchFamily="18" charset="0"/>
                <a:hlinkClick r:id="rId2"/>
              </a:rPr>
              <a:t>15825/06</a:t>
            </a:r>
            <a:r>
              <a:rPr lang="en-US" sz="2400" b="1" dirty="0">
                <a:latin typeface="Book Antiqua" panose="02040602050305030304" pitchFamily="18" charset="0"/>
              </a:rPr>
              <a:t>), </a:t>
            </a:r>
            <a:r>
              <a:rPr lang="en-US" sz="2400" b="1" dirty="0" err="1">
                <a:latin typeface="Book Antiqua" panose="02040602050305030304" pitchFamily="18" charset="0"/>
              </a:rPr>
              <a:t>Logvinenko</a:t>
            </a:r>
            <a:r>
              <a:rPr lang="en-US" sz="2400" b="1" dirty="0">
                <a:latin typeface="Book Antiqua" panose="02040602050305030304" pitchFamily="18" charset="0"/>
              </a:rPr>
              <a:t> group (Application No. </a:t>
            </a:r>
            <a:r>
              <a:rPr lang="en-US" sz="2400" b="1" u="sng" dirty="0">
                <a:latin typeface="Book Antiqua" panose="02040602050305030304" pitchFamily="18" charset="0"/>
                <a:hlinkClick r:id="rId2"/>
              </a:rPr>
              <a:t>13448/07</a:t>
            </a:r>
            <a:r>
              <a:rPr lang="en-US" sz="2400" b="1" dirty="0">
                <a:latin typeface="Book Antiqua" panose="02040602050305030304" pitchFamily="18" charset="0"/>
              </a:rPr>
              <a:t>), </a:t>
            </a:r>
            <a:r>
              <a:rPr lang="en-US" sz="2400" b="1" dirty="0" err="1">
                <a:latin typeface="Book Antiqua" panose="02040602050305030304" pitchFamily="18" charset="0"/>
              </a:rPr>
              <a:t>Isayev</a:t>
            </a:r>
            <a:r>
              <a:rPr lang="en-US" sz="2400" b="1" dirty="0">
                <a:latin typeface="Book Antiqua" panose="02040602050305030304" pitchFamily="18" charset="0"/>
              </a:rPr>
              <a:t> group (Application No. </a:t>
            </a:r>
            <a:r>
              <a:rPr lang="en-US" sz="2400" b="1" u="sng" dirty="0">
                <a:latin typeface="Book Antiqua" panose="02040602050305030304" pitchFamily="18" charset="0"/>
                <a:hlinkClick r:id="rId2"/>
              </a:rPr>
              <a:t>28827/02</a:t>
            </a:r>
            <a:r>
              <a:rPr lang="en-US" sz="2400" b="1" dirty="0">
                <a:latin typeface="Book Antiqua" panose="02040602050305030304" pitchFamily="18" charset="0"/>
              </a:rPr>
              <a:t>) and </a:t>
            </a:r>
            <a:r>
              <a:rPr lang="en-US" sz="2400" b="1" dirty="0" err="1">
                <a:latin typeface="Book Antiqua" panose="02040602050305030304" pitchFamily="18" charset="0"/>
              </a:rPr>
              <a:t>Melnik</a:t>
            </a:r>
            <a:r>
              <a:rPr lang="en-US" sz="2400" b="1" dirty="0">
                <a:latin typeface="Book Antiqua" panose="02040602050305030304" pitchFamily="18" charset="0"/>
              </a:rPr>
              <a:t> group (Application No. </a:t>
            </a:r>
            <a:r>
              <a:rPr lang="en-US" sz="2400" b="1" u="sng" dirty="0">
                <a:latin typeface="Book Antiqua" panose="02040602050305030304" pitchFamily="18" charset="0"/>
                <a:hlinkClick r:id="rId2"/>
              </a:rPr>
              <a:t>72286/01</a:t>
            </a:r>
            <a:r>
              <a:rPr lang="en-US" sz="2400" b="1" dirty="0">
                <a:latin typeface="Book Antiqua" panose="02040602050305030304" pitchFamily="18" charset="0"/>
              </a:rPr>
              <a:t>) v. Ukraine</a:t>
            </a:r>
          </a:p>
        </p:txBody>
      </p:sp>
      <p:sp>
        <p:nvSpPr>
          <p:cNvPr id="3" name="Объект 2"/>
          <p:cNvSpPr>
            <a:spLocks noGrp="1"/>
          </p:cNvSpPr>
          <p:nvPr>
            <p:ph idx="1"/>
          </p:nvPr>
        </p:nvSpPr>
        <p:spPr>
          <a:xfrm>
            <a:off x="896730" y="3330713"/>
            <a:ext cx="10273195" cy="3264452"/>
          </a:xfrm>
        </p:spPr>
        <p:txBody>
          <a:bodyPr>
            <a:normAutofit fontScale="92500" lnSpcReduction="10000"/>
          </a:bodyPr>
          <a:lstStyle/>
          <a:p>
            <a:pPr marL="0" indent="0">
              <a:buNone/>
            </a:pPr>
            <a:r>
              <a:rPr lang="en-US" i="1" dirty="0"/>
              <a:t>Deputies:</a:t>
            </a:r>
          </a:p>
          <a:p>
            <a:pPr marL="0" indent="0" algn="just">
              <a:buNone/>
            </a:pPr>
            <a:r>
              <a:rPr lang="en-US" dirty="0"/>
              <a:t>[…] 7.expressing deep concern at the insufficiency of resources to take the necessary measures, as well as underlining the obligation to ensure adequate conditions of detention for all detainees notwithstanding their financial capacity, called on the authorities to find adequate sources of funding for the necessary major renovation work in the detention facilities  and provision of adequate medical care in detention, and to inform the Committee on the medium and long-term plans on improving the detainees living conditions and access to adequate medical care;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64880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303" y="194365"/>
            <a:ext cx="10514497" cy="3171687"/>
          </a:xfrm>
        </p:spPr>
        <p:txBody>
          <a:bodyPr>
            <a:normAutofit/>
          </a:bodyPr>
          <a:lstStyle/>
          <a:p>
            <a:r>
              <a:rPr lang="en-US" sz="3100" b="1" dirty="0">
                <a:latin typeface="Book Antiqua" panose="02040602050305030304" pitchFamily="18" charset="0"/>
              </a:rPr>
              <a:t>1390 meeting, 1-3 December 2020 (DH)</a:t>
            </a:r>
            <a:br>
              <a:rPr lang="en-US" sz="3100" b="1" dirty="0">
                <a:latin typeface="Book Antiqua" panose="02040602050305030304" pitchFamily="18" charset="0"/>
              </a:rPr>
            </a:br>
            <a:br>
              <a:rPr lang="en-US" sz="3100" b="1" dirty="0">
                <a:latin typeface="Book Antiqua" panose="02040602050305030304" pitchFamily="18" charset="0"/>
              </a:rPr>
            </a:br>
            <a:r>
              <a:rPr lang="en-US" sz="2700" b="1" dirty="0">
                <a:latin typeface="Book Antiqua" panose="02040602050305030304" pitchFamily="18" charset="0"/>
              </a:rPr>
              <a:t>H46-31 </a:t>
            </a:r>
            <a:r>
              <a:rPr lang="en-US" sz="2700" b="1" dirty="0" err="1">
                <a:latin typeface="Book Antiqua" panose="02040602050305030304" pitchFamily="18" charset="0"/>
              </a:rPr>
              <a:t>Sukachov</a:t>
            </a:r>
            <a:r>
              <a:rPr lang="en-US" sz="2700" b="1" dirty="0">
                <a:latin typeface="Book Antiqua" panose="02040602050305030304" pitchFamily="18" charset="0"/>
              </a:rPr>
              <a:t> (Application No. 14057/17), </a:t>
            </a:r>
            <a:br>
              <a:rPr lang="en-US" sz="2700" b="1" dirty="0">
                <a:latin typeface="Book Antiqua" panose="02040602050305030304" pitchFamily="18" charset="0"/>
              </a:rPr>
            </a:br>
            <a:r>
              <a:rPr lang="en-US" sz="2700" b="1" dirty="0" err="1">
                <a:latin typeface="Book Antiqua" panose="02040602050305030304" pitchFamily="18" charset="0"/>
              </a:rPr>
              <a:t>evmerzhitsky</a:t>
            </a:r>
            <a:r>
              <a:rPr lang="en-US" sz="2700" b="1" dirty="0">
                <a:latin typeface="Book Antiqua" panose="02040602050305030304" pitchFamily="18" charset="0"/>
              </a:rPr>
              <a:t> group (Application No. 54825/00), </a:t>
            </a:r>
            <a:r>
              <a:rPr lang="en-US" sz="2700" b="1" dirty="0" err="1">
                <a:latin typeface="Book Antiqua" panose="02040602050305030304" pitchFamily="18" charset="0"/>
              </a:rPr>
              <a:t>Yakovenko</a:t>
            </a:r>
            <a:r>
              <a:rPr lang="en-US" sz="2700" b="1" dirty="0">
                <a:latin typeface="Book Antiqua" panose="02040602050305030304" pitchFamily="18" charset="0"/>
              </a:rPr>
              <a:t> group (Application No. 15825/06), </a:t>
            </a:r>
            <a:r>
              <a:rPr lang="en-US" sz="2700" b="1" dirty="0" err="1">
                <a:latin typeface="Book Antiqua" panose="02040602050305030304" pitchFamily="18" charset="0"/>
              </a:rPr>
              <a:t>Logvinenko</a:t>
            </a:r>
            <a:r>
              <a:rPr lang="en-US" sz="2700" b="1" dirty="0">
                <a:latin typeface="Book Antiqua" panose="02040602050305030304" pitchFamily="18" charset="0"/>
              </a:rPr>
              <a:t> group (Application No. 13448/07), </a:t>
            </a:r>
            <a:r>
              <a:rPr lang="en-US" sz="2700" b="1" dirty="0" err="1">
                <a:latin typeface="Book Antiqua" panose="02040602050305030304" pitchFamily="18" charset="0"/>
              </a:rPr>
              <a:t>Isayev</a:t>
            </a:r>
            <a:r>
              <a:rPr lang="en-US" sz="2700" b="1" dirty="0">
                <a:latin typeface="Book Antiqua" panose="02040602050305030304" pitchFamily="18" charset="0"/>
              </a:rPr>
              <a:t> group (Application No. 28827/02) and </a:t>
            </a:r>
            <a:r>
              <a:rPr lang="en-US" sz="2700" b="1" dirty="0" err="1">
                <a:latin typeface="Book Antiqua" panose="02040602050305030304" pitchFamily="18" charset="0"/>
              </a:rPr>
              <a:t>Melnik</a:t>
            </a:r>
            <a:r>
              <a:rPr lang="en-US" sz="2700" b="1" dirty="0">
                <a:latin typeface="Book Antiqua" panose="02040602050305030304" pitchFamily="18" charset="0"/>
              </a:rPr>
              <a:t> group (Application</a:t>
            </a:r>
            <a:br>
              <a:rPr lang="en-US" sz="2700" b="1" dirty="0">
                <a:latin typeface="Book Antiqua" panose="02040602050305030304" pitchFamily="18" charset="0"/>
              </a:rPr>
            </a:br>
            <a:r>
              <a:rPr lang="en-US" sz="2700" b="1" dirty="0">
                <a:latin typeface="Book Antiqua" panose="02040602050305030304" pitchFamily="18" charset="0"/>
              </a:rPr>
              <a:t>No. 72286/01) v. Ukraine</a:t>
            </a:r>
            <a:endParaRPr lang="en-US" sz="2700" dirty="0">
              <a:latin typeface="Book Antiqua" panose="02040602050305030304" pitchFamily="18" charset="0"/>
            </a:endParaRPr>
          </a:p>
        </p:txBody>
      </p:sp>
      <p:sp>
        <p:nvSpPr>
          <p:cNvPr id="3" name="Объект 2"/>
          <p:cNvSpPr>
            <a:spLocks noGrp="1"/>
          </p:cNvSpPr>
          <p:nvPr>
            <p:ph idx="1"/>
          </p:nvPr>
        </p:nvSpPr>
        <p:spPr>
          <a:xfrm>
            <a:off x="932070" y="3410226"/>
            <a:ext cx="10215768" cy="3405809"/>
          </a:xfrm>
        </p:spPr>
        <p:txBody>
          <a:bodyPr>
            <a:normAutofit fontScale="77500" lnSpcReduction="20000"/>
          </a:bodyPr>
          <a:lstStyle/>
          <a:p>
            <a:pPr marL="0" indent="0">
              <a:buNone/>
            </a:pPr>
            <a:r>
              <a:rPr lang="en-US" i="1" dirty="0"/>
              <a:t>Decision</a:t>
            </a:r>
            <a:r>
              <a:rPr lang="en-US" dirty="0"/>
              <a:t>s</a:t>
            </a:r>
            <a:endParaRPr lang="en-US" i="1" dirty="0"/>
          </a:p>
          <a:p>
            <a:pPr marL="0" indent="0">
              <a:buNone/>
            </a:pPr>
            <a:r>
              <a:rPr lang="en-US" i="1" dirty="0"/>
              <a:t>Deputies:</a:t>
            </a:r>
          </a:p>
          <a:p>
            <a:pPr marL="0" indent="0">
              <a:buNone/>
            </a:pPr>
            <a:r>
              <a:rPr lang="en-US" dirty="0"/>
              <a:t>[…]</a:t>
            </a:r>
          </a:p>
          <a:p>
            <a:pPr marL="0" indent="0" algn="just">
              <a:buNone/>
            </a:pPr>
            <a:r>
              <a:rPr lang="en-US" dirty="0"/>
              <a:t>6. decided to examine the issues of medical care in prison separately from material conditions of detention and nutrition and invited the authorities to submit detailed information on the measures taken or envisaged to address all the aspects related to healthcare and provision of necessary medical treatment in detention as identified by the Court; further invited the authorities to take into account the Statement of principles relating to the treatment of persons deprived of their liberty in the context of the coronavirus disease (COVID-19) pandemic elaborated by the </a:t>
            </a:r>
            <a:r>
              <a:rPr lang="en-US" dirty="0">
                <a:hlinkClick r:id="rId2"/>
              </a:rPr>
              <a:t>European Committee for the Prevention of Torture and Inhuman or Degrading Treatment or Punishment</a:t>
            </a:r>
            <a:r>
              <a:rPr lang="en-US" dirty="0"/>
              <a:t> in March 2020;</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12469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765" y="161925"/>
            <a:ext cx="6463747" cy="783397"/>
          </a:xfrm>
        </p:spPr>
        <p:txBody>
          <a:bodyPr>
            <a:normAutofit/>
          </a:bodyPr>
          <a:lstStyle/>
          <a:p>
            <a:pPr algn="ctr"/>
            <a:r>
              <a:rPr lang="en-US" b="1" dirty="0"/>
              <a:t>SOURCES of INFORMATION</a:t>
            </a:r>
          </a:p>
        </p:txBody>
      </p:sp>
      <p:sp>
        <p:nvSpPr>
          <p:cNvPr id="3" name="Объект 2"/>
          <p:cNvSpPr>
            <a:spLocks noGrp="1"/>
          </p:cNvSpPr>
          <p:nvPr>
            <p:ph idx="1"/>
          </p:nvPr>
        </p:nvSpPr>
        <p:spPr>
          <a:xfrm>
            <a:off x="569843" y="945322"/>
            <a:ext cx="11149496" cy="5738191"/>
          </a:xfrm>
        </p:spPr>
        <p:txBody>
          <a:bodyPr>
            <a:normAutofit fontScale="70000" lnSpcReduction="20000"/>
          </a:bodyPr>
          <a:lstStyle/>
          <a:p>
            <a:pPr marL="0" indent="0" algn="ctr">
              <a:spcAft>
                <a:spcPts val="600"/>
              </a:spcAft>
              <a:buNone/>
            </a:pPr>
            <a:r>
              <a:rPr lang="en-US" b="1" dirty="0"/>
              <a:t>Positive developments:</a:t>
            </a:r>
          </a:p>
          <a:p>
            <a:pPr>
              <a:buFont typeface="Wingdings" panose="05000000000000000000" pitchFamily="2" charset="2"/>
              <a:buChar char="v"/>
            </a:pPr>
            <a:r>
              <a:rPr lang="en-US" b="1" dirty="0"/>
              <a:t>Report to the Ukrainian Government on the visit to Ukraine carried out by the European Committee for the Prevention of Torture and Inhuman or Degrading Treatment or Punishment (CPT) from 4 to 13 August 2020: </a:t>
            </a:r>
          </a:p>
          <a:p>
            <a:pPr marL="0" indent="0">
              <a:buNone/>
            </a:pPr>
            <a:r>
              <a:rPr lang="en-US" b="1" u="sng" dirty="0">
                <a:hlinkClick r:id="rId2"/>
              </a:rPr>
              <a:t>https://rm.coe.int/1680a0b93c</a:t>
            </a:r>
            <a:r>
              <a:rPr lang="uk-UA" b="1" u="sng" dirty="0"/>
              <a:t>    </a:t>
            </a:r>
            <a:endParaRPr lang="en-US" b="1" dirty="0"/>
          </a:p>
          <a:p>
            <a:pPr>
              <a:buFont typeface="Wingdings" panose="05000000000000000000" pitchFamily="2" charset="2"/>
              <a:buChar char="v"/>
            </a:pPr>
            <a:r>
              <a:rPr lang="en-US" b="1" dirty="0"/>
              <a:t>Action Plan of the Government of 09.04/2021 </a:t>
            </a:r>
            <a:r>
              <a:rPr lang="en-US" dirty="0"/>
              <a:t>(DH-DD(2021)397): </a:t>
            </a:r>
          </a:p>
          <a:p>
            <a:pPr marL="0" indent="0">
              <a:buNone/>
            </a:pPr>
            <a:r>
              <a:rPr lang="en-US" b="1" dirty="0">
                <a:hlinkClick r:id="rId3"/>
              </a:rPr>
              <a:t>https://hudoc.exec.coe.int/eng#{%22EXECIdentifier%22:[%22DH-DD(2021)397E%22]}</a:t>
            </a:r>
            <a:endParaRPr lang="en-US" b="1" dirty="0"/>
          </a:p>
          <a:p>
            <a:pPr>
              <a:buFont typeface="Wingdings" panose="05000000000000000000" pitchFamily="2" charset="2"/>
              <a:buChar char="v"/>
            </a:pPr>
            <a:r>
              <a:rPr lang="en-US" b="1" dirty="0"/>
              <a:t>Comment</a:t>
            </a:r>
            <a:r>
              <a:rPr lang="en-GB" b="1" dirty="0"/>
              <a:t>s</a:t>
            </a:r>
            <a:r>
              <a:rPr lang="en-US" b="1" dirty="0"/>
              <a:t> of the </a:t>
            </a:r>
            <a:r>
              <a:rPr lang="en-US" b="1" dirty="0" err="1"/>
              <a:t>Kharkiv</a:t>
            </a:r>
            <a:r>
              <a:rPr lang="en-US" b="1" dirty="0"/>
              <a:t> Human Rights Protection Group regarding the Sixth Periodic Report of the Government of Ukraine on Implementation of the UN </a:t>
            </a:r>
            <a:r>
              <a:rPr lang="en-GB" b="1" dirty="0"/>
              <a:t>Convention against Torture and Other Cruel</a:t>
            </a:r>
            <a:r>
              <a:rPr lang="en-GB" dirty="0"/>
              <a:t>, </a:t>
            </a:r>
            <a:r>
              <a:rPr lang="en-GB" b="1" dirty="0"/>
              <a:t>Inhuman</a:t>
            </a:r>
            <a:r>
              <a:rPr lang="en-GB" dirty="0"/>
              <a:t> or </a:t>
            </a:r>
            <a:r>
              <a:rPr lang="en-GB" b="1" dirty="0"/>
              <a:t>Degrading Treatment or Punishment:</a:t>
            </a:r>
          </a:p>
          <a:p>
            <a:pPr marL="0" indent="0">
              <a:buNone/>
            </a:pPr>
            <a:r>
              <a:rPr lang="en-US" b="1" dirty="0">
                <a:hlinkClick r:id="rId4"/>
              </a:rPr>
              <a:t>http://khpg.org/files/doc/1578753822.pdf</a:t>
            </a:r>
            <a:endParaRPr lang="en-US" b="1" dirty="0"/>
          </a:p>
          <a:p>
            <a:pPr>
              <a:buFont typeface="Wingdings" panose="05000000000000000000" pitchFamily="2" charset="2"/>
              <a:buChar char="v"/>
            </a:pPr>
            <a:r>
              <a:rPr lang="en-US" b="1" dirty="0"/>
              <a:t>Proposals and recommendations on the Protocol on the procedure for cooperation and improvement of cooperation between the Health Center of the State Penitentiary Service of Ukraine with the Department of Execution of Criminal Punishments of Ukraine in course of </a:t>
            </a:r>
            <a:r>
              <a:rPr lang="en-US" b="1" dirty="0" err="1"/>
              <a:t>thCoE</a:t>
            </a:r>
            <a:r>
              <a:rPr lang="en-US" b="1" dirty="0"/>
              <a:t> project “Further Support to the Penitentiary Reform in Ukraine” (SPERU</a:t>
            </a:r>
          </a:p>
          <a:p>
            <a:pPr marL="0" indent="0">
              <a:buNone/>
            </a:pPr>
            <a:r>
              <a:rPr lang="en-US" b="1" dirty="0">
                <a:hlinkClick r:id="rId5"/>
              </a:rPr>
              <a:t>https://www.coe.int/en/web/criminal-law-coop/home/-/asset_publisher/QOLWGxJlgeI1/content/healthcare-in-prisons-in-ukraine-recommendations-for-improveme-1?_101_INSTANCE_QOLWGxJlgeI1_viewMode=view/</a:t>
            </a:r>
            <a:r>
              <a:rPr lang="en-US" b="1" dirty="0"/>
              <a:t>   (in English)</a:t>
            </a:r>
          </a:p>
          <a:p>
            <a:pPr marL="0" indent="0">
              <a:buNone/>
            </a:pPr>
            <a:r>
              <a:rPr lang="en-US" b="1" u="sng" dirty="0">
                <a:hlinkClick r:id="rId6"/>
              </a:rPr>
              <a:t>https</a:t>
            </a:r>
            <a:r>
              <a:rPr lang="uk-UA" b="1" u="sng" dirty="0">
                <a:hlinkClick r:id="rId6"/>
              </a:rPr>
              <a:t>://</a:t>
            </a:r>
            <a:r>
              <a:rPr lang="en-US" b="1" u="sng" dirty="0">
                <a:hlinkClick r:id="rId6"/>
              </a:rPr>
              <a:t>www</a:t>
            </a:r>
            <a:r>
              <a:rPr lang="uk-UA" b="1" u="sng" dirty="0">
                <a:hlinkClick r:id="rId6"/>
              </a:rPr>
              <a:t>.</a:t>
            </a:r>
            <a:r>
              <a:rPr lang="en-US" b="1" u="sng" dirty="0" err="1">
                <a:hlinkClick r:id="rId6"/>
              </a:rPr>
              <a:t>coe</a:t>
            </a:r>
            <a:r>
              <a:rPr lang="uk-UA" b="1" u="sng" dirty="0">
                <a:hlinkClick r:id="rId6"/>
              </a:rPr>
              <a:t>.</a:t>
            </a:r>
            <a:r>
              <a:rPr lang="en-US" b="1" u="sng" dirty="0" err="1">
                <a:hlinkClick r:id="rId6"/>
              </a:rPr>
              <a:t>int</a:t>
            </a:r>
            <a:r>
              <a:rPr lang="uk-UA" b="1" u="sng" dirty="0">
                <a:hlinkClick r:id="rId6"/>
              </a:rPr>
              <a:t>/</a:t>
            </a:r>
            <a:r>
              <a:rPr lang="en-US" b="1" u="sng" dirty="0" err="1">
                <a:hlinkClick r:id="rId6"/>
              </a:rPr>
              <a:t>uk</a:t>
            </a:r>
            <a:r>
              <a:rPr lang="uk-UA" b="1" u="sng" dirty="0">
                <a:hlinkClick r:id="rId6"/>
              </a:rPr>
              <a:t>/</a:t>
            </a:r>
            <a:r>
              <a:rPr lang="en-US" b="1" u="sng" dirty="0">
                <a:hlinkClick r:id="rId6"/>
              </a:rPr>
              <a:t>web</a:t>
            </a:r>
            <a:r>
              <a:rPr lang="uk-UA" b="1" u="sng" dirty="0">
                <a:hlinkClick r:id="rId6"/>
              </a:rPr>
              <a:t>/</a:t>
            </a:r>
            <a:r>
              <a:rPr lang="en-US" b="1" u="sng" dirty="0" err="1">
                <a:hlinkClick r:id="rId6"/>
              </a:rPr>
              <a:t>kyiv</a:t>
            </a:r>
            <a:r>
              <a:rPr lang="uk-UA" b="1" u="sng" dirty="0">
                <a:hlinkClick r:id="rId6"/>
              </a:rPr>
              <a:t>/-/</a:t>
            </a:r>
            <a:r>
              <a:rPr lang="en-US" b="1" u="sng" dirty="0">
                <a:hlinkClick r:id="rId6"/>
              </a:rPr>
              <a:t>how</a:t>
            </a:r>
            <a:r>
              <a:rPr lang="uk-UA" b="1" u="sng" dirty="0">
                <a:hlinkClick r:id="rId6"/>
              </a:rPr>
              <a:t>-</a:t>
            </a:r>
            <a:r>
              <a:rPr lang="en-US" b="1" u="sng" dirty="0">
                <a:hlinkClick r:id="rId6"/>
              </a:rPr>
              <a:t>to</a:t>
            </a:r>
            <a:r>
              <a:rPr lang="uk-UA" b="1" u="sng" dirty="0">
                <a:hlinkClick r:id="rId6"/>
              </a:rPr>
              <a:t>-</a:t>
            </a:r>
            <a:r>
              <a:rPr lang="en-US" b="1" u="sng" dirty="0">
                <a:hlinkClick r:id="rId6"/>
              </a:rPr>
              <a:t>improve</a:t>
            </a:r>
            <a:r>
              <a:rPr lang="uk-UA" b="1" u="sng" dirty="0">
                <a:hlinkClick r:id="rId6"/>
              </a:rPr>
              <a:t>-</a:t>
            </a:r>
            <a:r>
              <a:rPr lang="en-US" b="1" u="sng" dirty="0">
                <a:hlinkClick r:id="rId6"/>
              </a:rPr>
              <a:t>health</a:t>
            </a:r>
            <a:r>
              <a:rPr lang="uk-UA" b="1" u="sng" dirty="0">
                <a:hlinkClick r:id="rId6"/>
              </a:rPr>
              <a:t>-</a:t>
            </a:r>
            <a:r>
              <a:rPr lang="en-US" b="1" u="sng" dirty="0">
                <a:hlinkClick r:id="rId6"/>
              </a:rPr>
              <a:t>care</a:t>
            </a:r>
            <a:r>
              <a:rPr lang="uk-UA" b="1" u="sng" dirty="0">
                <a:hlinkClick r:id="rId6"/>
              </a:rPr>
              <a:t>-</a:t>
            </a:r>
            <a:r>
              <a:rPr lang="en-US" b="1" u="sng" dirty="0">
                <a:hlinkClick r:id="rId6"/>
              </a:rPr>
              <a:t>in</a:t>
            </a:r>
            <a:r>
              <a:rPr lang="uk-UA" b="1" u="sng" dirty="0">
                <a:hlinkClick r:id="rId6"/>
              </a:rPr>
              <a:t>-</a:t>
            </a:r>
            <a:r>
              <a:rPr lang="en-US" b="1" u="sng" dirty="0" err="1">
                <a:hlinkClick r:id="rId6"/>
              </a:rPr>
              <a:t>ukrainian</a:t>
            </a:r>
            <a:r>
              <a:rPr lang="uk-UA" b="1" u="sng" dirty="0">
                <a:hlinkClick r:id="rId6"/>
              </a:rPr>
              <a:t>-</a:t>
            </a:r>
            <a:r>
              <a:rPr lang="en-US" b="1" u="sng" dirty="0">
                <a:hlinkClick r:id="rId6"/>
              </a:rPr>
              <a:t>prisons</a:t>
            </a:r>
            <a:r>
              <a:rPr lang="uk-UA" b="1" u="sng" dirty="0">
                <a:hlinkClick r:id="rId6"/>
              </a:rPr>
              <a:t>-</a:t>
            </a:r>
            <a:r>
              <a:rPr lang="en-US" b="1" u="sng" dirty="0">
                <a:hlinkClick r:id="rId6"/>
              </a:rPr>
              <a:t>recommendations</a:t>
            </a:r>
            <a:r>
              <a:rPr lang="uk-UA" b="1" u="sng" dirty="0">
                <a:hlinkClick r:id="rId6"/>
              </a:rPr>
              <a:t>-</a:t>
            </a:r>
            <a:r>
              <a:rPr lang="en-US" b="1" u="sng" dirty="0">
                <a:hlinkClick r:id="rId6"/>
              </a:rPr>
              <a:t>from</a:t>
            </a:r>
            <a:r>
              <a:rPr lang="uk-UA" b="1" u="sng" dirty="0">
                <a:hlinkClick r:id="rId6"/>
              </a:rPr>
              <a:t>-</a:t>
            </a:r>
            <a:r>
              <a:rPr lang="en-US" b="1" u="sng" dirty="0">
                <a:hlinkClick r:id="rId6"/>
              </a:rPr>
              <a:t>an</a:t>
            </a:r>
            <a:r>
              <a:rPr lang="uk-UA" b="1" u="sng" dirty="0">
                <a:hlinkClick r:id="rId6"/>
              </a:rPr>
              <a:t>-</a:t>
            </a:r>
            <a:r>
              <a:rPr lang="en-US" b="1" u="sng" dirty="0">
                <a:hlinkClick r:id="rId6"/>
              </a:rPr>
              <a:t>expert</a:t>
            </a:r>
            <a:r>
              <a:rPr lang="uk-UA" b="1" u="sng" dirty="0">
                <a:hlinkClick r:id="rId6"/>
              </a:rPr>
              <a:t>-</a:t>
            </a:r>
            <a:r>
              <a:rPr lang="en-US" b="1" u="sng" dirty="0">
                <a:hlinkClick r:id="rId6"/>
              </a:rPr>
              <a:t>of</a:t>
            </a:r>
            <a:r>
              <a:rPr lang="uk-UA" b="1" u="sng" dirty="0">
                <a:hlinkClick r:id="rId6"/>
              </a:rPr>
              <a:t>-</a:t>
            </a:r>
            <a:r>
              <a:rPr lang="en-US" b="1" u="sng" dirty="0">
                <a:hlinkClick r:id="rId6"/>
              </a:rPr>
              <a:t>joint</a:t>
            </a:r>
            <a:r>
              <a:rPr lang="uk-UA" b="1" u="sng" dirty="0">
                <a:hlinkClick r:id="rId6"/>
              </a:rPr>
              <a:t>-</a:t>
            </a:r>
            <a:r>
              <a:rPr lang="en-US" b="1" u="sng" dirty="0" err="1">
                <a:hlinkClick r:id="rId6"/>
              </a:rPr>
              <a:t>eu</a:t>
            </a:r>
            <a:r>
              <a:rPr lang="uk-UA" b="1" u="sng" dirty="0">
                <a:hlinkClick r:id="rId6"/>
              </a:rPr>
              <a:t>-</a:t>
            </a:r>
            <a:r>
              <a:rPr lang="en-US" b="1" u="sng" dirty="0">
                <a:hlinkClick r:id="rId6"/>
              </a:rPr>
              <a:t>council</a:t>
            </a:r>
            <a:r>
              <a:rPr lang="uk-UA" b="1" u="sng" dirty="0">
                <a:hlinkClick r:id="rId6"/>
              </a:rPr>
              <a:t>-</a:t>
            </a:r>
            <a:r>
              <a:rPr lang="en-US" b="1" u="sng" dirty="0">
                <a:hlinkClick r:id="rId6"/>
              </a:rPr>
              <a:t>of</a:t>
            </a:r>
            <a:r>
              <a:rPr lang="uk-UA" b="1" u="sng" dirty="0">
                <a:hlinkClick r:id="rId6"/>
              </a:rPr>
              <a:t>-</a:t>
            </a:r>
            <a:r>
              <a:rPr lang="en-US" b="1" u="sng" dirty="0" err="1">
                <a:hlinkClick r:id="rId6"/>
              </a:rPr>
              <a:t>europe</a:t>
            </a:r>
            <a:r>
              <a:rPr lang="uk-UA" b="1" u="sng" dirty="0">
                <a:hlinkClick r:id="rId6"/>
              </a:rPr>
              <a:t>-</a:t>
            </a:r>
            <a:r>
              <a:rPr lang="en-US" b="1" dirty="0">
                <a:hlinkClick r:id="rId6"/>
              </a:rPr>
              <a:t>project</a:t>
            </a:r>
            <a:r>
              <a:rPr lang="en-US" b="1" dirty="0"/>
              <a:t>   (In Ukrainian)</a:t>
            </a:r>
            <a:endParaRPr lang="en-US" dirty="0"/>
          </a:p>
          <a:p>
            <a:pPr marL="0" indent="0">
              <a:buNone/>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51866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765" y="161925"/>
            <a:ext cx="6463747" cy="783397"/>
          </a:xfrm>
        </p:spPr>
        <p:txBody>
          <a:bodyPr>
            <a:normAutofit/>
          </a:bodyPr>
          <a:lstStyle/>
          <a:p>
            <a:pPr algn="ctr"/>
            <a:r>
              <a:rPr lang="en-US" b="1" dirty="0"/>
              <a:t>Current situation</a:t>
            </a:r>
          </a:p>
        </p:txBody>
      </p:sp>
      <p:sp>
        <p:nvSpPr>
          <p:cNvPr id="3" name="Объект 2"/>
          <p:cNvSpPr>
            <a:spLocks noGrp="1"/>
          </p:cNvSpPr>
          <p:nvPr>
            <p:ph idx="1"/>
          </p:nvPr>
        </p:nvSpPr>
        <p:spPr>
          <a:xfrm>
            <a:off x="1004207" y="1281792"/>
            <a:ext cx="10380514" cy="4327071"/>
          </a:xfrm>
        </p:spPr>
        <p:txBody>
          <a:bodyPr>
            <a:normAutofit/>
          </a:bodyPr>
          <a:lstStyle/>
          <a:p>
            <a:pPr marL="0" indent="0" algn="ctr">
              <a:spcAft>
                <a:spcPts val="600"/>
              </a:spcAft>
              <a:buNone/>
            </a:pPr>
            <a:r>
              <a:rPr lang="en-US" b="1" dirty="0"/>
              <a:t>Positive developments:</a:t>
            </a:r>
          </a:p>
          <a:p>
            <a:pPr>
              <a:buFont typeface="Wingdings" panose="05000000000000000000" pitchFamily="2" charset="2"/>
              <a:buChar char="Ø"/>
            </a:pPr>
            <a:r>
              <a:rPr lang="en-US" dirty="0"/>
              <a:t>amending the regulations on providing medical care for convicts</a:t>
            </a:r>
          </a:p>
          <a:p>
            <a:pPr>
              <a:buFont typeface="Wingdings" panose="05000000000000000000" pitchFamily="2" charset="2"/>
              <a:buChar char="Ø"/>
            </a:pPr>
            <a:r>
              <a:rPr lang="en-US" dirty="0"/>
              <a:t>separate from penitentiary institutions state budgeting</a:t>
            </a:r>
          </a:p>
          <a:p>
            <a:pPr>
              <a:buFont typeface="Wingdings" panose="05000000000000000000" pitchFamily="2" charset="2"/>
              <a:buChar char="Ø"/>
            </a:pPr>
            <a:r>
              <a:rPr lang="en-US" dirty="0"/>
              <a:t>solving the problem with staffing of medical units (according to the Government - around 90% now) </a:t>
            </a:r>
          </a:p>
          <a:p>
            <a:pPr>
              <a:buFont typeface="Wingdings" panose="05000000000000000000" pitchFamily="2" charset="2"/>
              <a:buChar char="Ø"/>
            </a:pPr>
            <a:r>
              <a:rPr lang="en-US" dirty="0"/>
              <a:t>starting of implementation of opioid substitution therapy to the correctional institutions</a:t>
            </a:r>
          </a:p>
          <a:p>
            <a:pPr>
              <a:buFont typeface="Wingdings" panose="05000000000000000000" pitchFamily="2" charset="2"/>
              <a:buChar char="Ø"/>
            </a:pPr>
            <a:r>
              <a:rPr lang="en-US" dirty="0"/>
              <a:t>Providing the treatment for persons with hepatitis C/B for a part of the prisoners</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99673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765" y="161925"/>
            <a:ext cx="6463747" cy="783397"/>
          </a:xfrm>
        </p:spPr>
        <p:txBody>
          <a:bodyPr>
            <a:normAutofit/>
          </a:bodyPr>
          <a:lstStyle/>
          <a:p>
            <a:pPr algn="ctr"/>
            <a:r>
              <a:rPr lang="en-US" b="1" dirty="0"/>
              <a:t>Current situation</a:t>
            </a:r>
          </a:p>
        </p:txBody>
      </p:sp>
      <p:sp>
        <p:nvSpPr>
          <p:cNvPr id="3" name="Объект 2"/>
          <p:cNvSpPr>
            <a:spLocks noGrp="1"/>
          </p:cNvSpPr>
          <p:nvPr>
            <p:ph idx="1"/>
          </p:nvPr>
        </p:nvSpPr>
        <p:spPr>
          <a:xfrm>
            <a:off x="914400" y="993913"/>
            <a:ext cx="10470321" cy="5565913"/>
          </a:xfrm>
        </p:spPr>
        <p:txBody>
          <a:bodyPr>
            <a:normAutofit fontScale="92500" lnSpcReduction="20000"/>
          </a:bodyPr>
          <a:lstStyle/>
          <a:p>
            <a:pPr marL="0" indent="0" algn="ctr">
              <a:spcAft>
                <a:spcPts val="600"/>
              </a:spcAft>
              <a:buNone/>
            </a:pPr>
            <a:r>
              <a:rPr lang="en-US" b="1" dirty="0"/>
              <a:t>Key shortcomings:</a:t>
            </a:r>
          </a:p>
          <a:p>
            <a:pPr algn="just">
              <a:buFont typeface="Wingdings" panose="05000000000000000000" pitchFamily="2" charset="2"/>
              <a:buChar char="§"/>
            </a:pPr>
            <a:r>
              <a:rPr lang="en-US" dirty="0">
                <a:latin typeface="Times New Roman" pitchFamily="18" charset="0"/>
                <a:cs typeface="Times New Roman" pitchFamily="18" charset="0"/>
              </a:rPr>
              <a:t> provisions or bylaws on the matter of organization of providing medical care for convicts typically are not observed</a:t>
            </a:r>
          </a:p>
          <a:p>
            <a:pPr lvl="1" algn="just">
              <a:buFontTx/>
              <a:buChar char="-"/>
            </a:pPr>
            <a:r>
              <a:rPr lang="en-US" dirty="0">
                <a:latin typeface="Times New Roman" pitchFamily="18" charset="0"/>
                <a:cs typeface="Times New Roman" pitchFamily="18" charset="0"/>
              </a:rPr>
              <a:t>medical treatment is provided only in a cases of serious threat to the prisoner’s health with a significant delay, in some cases only through the complaint to court or even criminal complaint to the inactivity of the prison doctors</a:t>
            </a:r>
          </a:p>
          <a:p>
            <a:pPr lvl="1" algn="just">
              <a:buFontTx/>
              <a:buChar char="-"/>
            </a:pPr>
            <a:r>
              <a:rPr lang="en-US" dirty="0">
                <a:latin typeface="Times New Roman" pitchFamily="18" charset="0"/>
                <a:cs typeface="Times New Roman" pitchFamily="18" charset="0"/>
              </a:rPr>
              <a:t>health problem of inmates of non-urgent nature generally are not registered and addressed only upon persistent requests, rather as the exception</a:t>
            </a:r>
          </a:p>
          <a:p>
            <a:pPr lvl="1" algn="just">
              <a:buFontTx/>
              <a:buChar char="-"/>
            </a:pPr>
            <a:r>
              <a:rPr lang="en-US" dirty="0">
                <a:latin typeface="Times New Roman" pitchFamily="18" charset="0"/>
                <a:cs typeface="Times New Roman" pitchFamily="18" charset="0"/>
              </a:rPr>
              <a:t>Inhuman conditions of transportation of sick prisoners to prison hospitals and back</a:t>
            </a:r>
          </a:p>
          <a:p>
            <a:pPr lvl="1" algn="just">
              <a:buFontTx/>
              <a:buChar char="-"/>
            </a:pPr>
            <a:r>
              <a:rPr lang="en-US" dirty="0">
                <a:latin typeface="Times New Roman" pitchFamily="18" charset="0"/>
                <a:cs typeface="Times New Roman" pitchFamily="18" charset="0"/>
              </a:rPr>
              <a:t>bodily injures of inmates are registered only upon the approval of the prison administration</a:t>
            </a:r>
          </a:p>
          <a:p>
            <a:pPr lvl="1" algn="just">
              <a:buFontTx/>
              <a:buChar char="-"/>
            </a:pPr>
            <a:r>
              <a:rPr lang="en-US" dirty="0">
                <a:latin typeface="Times New Roman" pitchFamily="18" charset="0"/>
                <a:cs typeface="Times New Roman" pitchFamily="18" charset="0"/>
              </a:rPr>
              <a:t>violation of confidentiality of the inmates’ medical information and violation their right for obtaining the information about themselves </a:t>
            </a:r>
          </a:p>
          <a:p>
            <a:pPr algn="just">
              <a:buFont typeface="Wingdings" panose="05000000000000000000" pitchFamily="2" charset="2"/>
              <a:buChar char="§"/>
            </a:pPr>
            <a:r>
              <a:rPr lang="en-US" dirty="0">
                <a:latin typeface="Times New Roman" pitchFamily="18" charset="0"/>
                <a:cs typeface="Times New Roman" pitchFamily="18" charset="0"/>
              </a:rPr>
              <a:t>excessive use of measures of restraint to </a:t>
            </a:r>
            <a:r>
              <a:rPr lang="ru-RU" dirty="0">
                <a:latin typeface="Times New Roman" pitchFamily="18" charset="0"/>
                <a:cs typeface="Times New Roman" pitchFamily="18" charset="0"/>
              </a:rPr>
              <a:t>еру </a:t>
            </a:r>
            <a:r>
              <a:rPr lang="en-US" dirty="0">
                <a:latin typeface="Times New Roman" pitchFamily="18" charset="0"/>
                <a:cs typeface="Times New Roman" pitchFamily="18" charset="0"/>
              </a:rPr>
              <a:t>prisoners being cured in civil health care institutions</a:t>
            </a:r>
          </a:p>
          <a:p>
            <a:pPr algn="just">
              <a:buFont typeface="Wingdings" panose="05000000000000000000" pitchFamily="2" charset="2"/>
              <a:buChar char="§"/>
            </a:pPr>
            <a:r>
              <a:rPr lang="en-US" dirty="0">
                <a:latin typeface="Times New Roman" pitchFamily="18" charset="0"/>
                <a:cs typeface="Times New Roman" pitchFamily="18" charset="0"/>
              </a:rPr>
              <a:t>violation of time limits for procedures of transferring prisoners to hospitals</a:t>
            </a:r>
          </a:p>
          <a:p>
            <a:pPr algn="just">
              <a:buFont typeface="Wingdings" panose="05000000000000000000" pitchFamily="2" charset="2"/>
              <a:buChar char="§"/>
            </a:pPr>
            <a:r>
              <a:rPr lang="en-US" dirty="0">
                <a:latin typeface="Times New Roman" pitchFamily="18" charset="0"/>
                <a:cs typeface="Times New Roman" pitchFamily="18" charset="0"/>
              </a:rPr>
              <a:t>the opioid substitution therapy is provided only in 2 institutions from 105</a:t>
            </a:r>
          </a:p>
          <a:p>
            <a:pPr>
              <a:buFont typeface="Wingdings" panose="05000000000000000000" pitchFamily="2" charset="2"/>
              <a:buChar char="§"/>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95197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765" y="161925"/>
            <a:ext cx="6463747" cy="783397"/>
          </a:xfrm>
        </p:spPr>
        <p:txBody>
          <a:bodyPr>
            <a:normAutofit/>
          </a:bodyPr>
          <a:lstStyle/>
          <a:p>
            <a:pPr algn="ctr"/>
            <a:r>
              <a:rPr lang="en-US" b="1" dirty="0"/>
              <a:t>Current situation</a:t>
            </a:r>
          </a:p>
        </p:txBody>
      </p:sp>
      <p:sp>
        <p:nvSpPr>
          <p:cNvPr id="3" name="Объект 2"/>
          <p:cNvSpPr>
            <a:spLocks noGrp="1"/>
          </p:cNvSpPr>
          <p:nvPr>
            <p:ph idx="1"/>
          </p:nvPr>
        </p:nvSpPr>
        <p:spPr>
          <a:xfrm>
            <a:off x="1004207" y="1281792"/>
            <a:ext cx="10380514" cy="4327071"/>
          </a:xfrm>
        </p:spPr>
        <p:txBody>
          <a:bodyPr>
            <a:normAutofit lnSpcReduction="10000"/>
          </a:bodyPr>
          <a:lstStyle/>
          <a:p>
            <a:pPr marL="0" indent="0" algn="ctr">
              <a:buNone/>
            </a:pPr>
            <a:r>
              <a:rPr lang="en-US" b="1" dirty="0"/>
              <a:t>Release due to illness </a:t>
            </a:r>
          </a:p>
          <a:p>
            <a:pPr marL="0" indent="0">
              <a:buNone/>
            </a:pPr>
            <a:r>
              <a:rPr lang="en-US" u="sng" dirty="0"/>
              <a:t>According to the Action Plan</a:t>
            </a:r>
            <a:r>
              <a:rPr lang="en-US" dirty="0"/>
              <a:t>: </a:t>
            </a:r>
          </a:p>
          <a:p>
            <a:pPr marL="0" indent="0">
              <a:buNone/>
            </a:pPr>
            <a:r>
              <a:rPr lang="en-US" dirty="0"/>
              <a:t>between 2016 and 2019, 698 inmates were released:                         164 - in 2016, 165 -2017, 138 - 2018, 125 – 2019, 106 – 2020.</a:t>
            </a:r>
          </a:p>
          <a:p>
            <a:pPr marL="0" indent="0">
              <a:buNone/>
            </a:pPr>
            <a:r>
              <a:rPr lang="en-US" u="sng" dirty="0"/>
              <a:t>According to the information of the Office of the General Prosecutor</a:t>
            </a:r>
            <a:r>
              <a:rPr lang="en-US" dirty="0"/>
              <a:t>:</a:t>
            </a:r>
          </a:p>
          <a:p>
            <a:pPr marL="0" indent="0">
              <a:buNone/>
            </a:pPr>
            <a:r>
              <a:rPr lang="en-US" dirty="0"/>
              <a:t>in 2019-2000 the medical advisory boards examined about 500 inmates, and in more than 400 cases the penitentiary administration submitted a motion on release, 231 of them have been granted. </a:t>
            </a:r>
          </a:p>
          <a:p>
            <a:pPr marL="0" indent="0">
              <a:buNone/>
            </a:pPr>
            <a:r>
              <a:rPr lang="en-US" dirty="0"/>
              <a:t>However </a:t>
            </a:r>
            <a:r>
              <a:rPr lang="en-US" b="1" dirty="0"/>
              <a:t>17 prisoners </a:t>
            </a:r>
            <a:r>
              <a:rPr lang="en-US" dirty="0"/>
              <a:t>have died during period of medical examination and </a:t>
            </a:r>
            <a:r>
              <a:rPr lang="en-US" b="1" dirty="0"/>
              <a:t>59</a:t>
            </a:r>
            <a:r>
              <a:rPr lang="en-US" dirty="0"/>
              <a:t> – at the time of the proceedings in court.</a:t>
            </a:r>
          </a:p>
        </p:txBody>
      </p:sp>
    </p:spTree>
    <p:extLst>
      <p:ext uri="{BB962C8B-B14F-4D97-AF65-F5344CB8AC3E}">
        <p14:creationId xmlns:p14="http://schemas.microsoft.com/office/powerpoint/2010/main" val="286073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765" y="161925"/>
            <a:ext cx="6463747" cy="783397"/>
          </a:xfrm>
        </p:spPr>
        <p:txBody>
          <a:bodyPr>
            <a:normAutofit/>
          </a:bodyPr>
          <a:lstStyle/>
          <a:p>
            <a:pPr algn="ctr"/>
            <a:r>
              <a:rPr lang="en-US" b="1" dirty="0"/>
              <a:t>Current situation</a:t>
            </a:r>
          </a:p>
        </p:txBody>
      </p:sp>
      <p:sp>
        <p:nvSpPr>
          <p:cNvPr id="3" name="Объект 2"/>
          <p:cNvSpPr>
            <a:spLocks noGrp="1"/>
          </p:cNvSpPr>
          <p:nvPr>
            <p:ph idx="1"/>
          </p:nvPr>
        </p:nvSpPr>
        <p:spPr>
          <a:xfrm>
            <a:off x="424070" y="1139686"/>
            <a:ext cx="11489634" cy="5565913"/>
          </a:xfrm>
        </p:spPr>
        <p:txBody>
          <a:bodyPr>
            <a:normAutofit/>
          </a:bodyPr>
          <a:lstStyle/>
          <a:p>
            <a:pPr marL="0" indent="0" algn="ctr">
              <a:buNone/>
            </a:pPr>
            <a:r>
              <a:rPr lang="en-US" b="1" dirty="0"/>
              <a:t>Release due to illness (2)</a:t>
            </a:r>
          </a:p>
          <a:p>
            <a:pPr>
              <a:buFont typeface="Wingdings" panose="05000000000000000000" pitchFamily="2" charset="2"/>
              <a:buChar char="§"/>
            </a:pPr>
            <a:r>
              <a:rPr lang="en-US" dirty="0"/>
              <a:t>significant delay in medical examination of the inmate</a:t>
            </a:r>
          </a:p>
          <a:p>
            <a:pPr>
              <a:buFont typeface="Wingdings" panose="05000000000000000000" pitchFamily="2" charset="2"/>
              <a:buChar char="§"/>
            </a:pPr>
            <a:r>
              <a:rPr lang="en-US" dirty="0"/>
              <a:t>refusal of courts to order the medical examination of then inmate</a:t>
            </a:r>
          </a:p>
          <a:p>
            <a:pPr>
              <a:buFont typeface="Wingdings" panose="05000000000000000000" pitchFamily="2" charset="2"/>
              <a:buChar char="§"/>
            </a:pPr>
            <a:r>
              <a:rPr lang="en-US" dirty="0"/>
              <a:t>dismissal the motion on release due to grave illness on the ground of wrong jurisdiction</a:t>
            </a:r>
          </a:p>
          <a:p>
            <a:pPr>
              <a:buFont typeface="Wingdings" panose="05000000000000000000" pitchFamily="2" charset="2"/>
              <a:buChar char="§"/>
            </a:pPr>
            <a:r>
              <a:rPr lang="en-US" dirty="0"/>
              <a:t>long time of consideration of the motions</a:t>
            </a:r>
          </a:p>
          <a:p>
            <a:pPr>
              <a:buFont typeface="Wingdings" panose="05000000000000000000" pitchFamily="2" charset="2"/>
              <a:buChar char="§"/>
            </a:pPr>
            <a:r>
              <a:rPr lang="en-US" dirty="0"/>
              <a:t>non-compliance of courts with the </a:t>
            </a:r>
            <a:r>
              <a:rPr lang="en-US" dirty="0" err="1"/>
              <a:t>ECtHR</a:t>
            </a:r>
            <a:r>
              <a:rPr lang="en-US" dirty="0"/>
              <a:t> case-law on consideration of the motions on release on the reasons of a grave illness (</a:t>
            </a:r>
            <a:r>
              <a:rPr lang="en-US" dirty="0" err="1"/>
              <a:t>eg</a:t>
            </a:r>
            <a:r>
              <a:rPr lang="en-US" dirty="0"/>
              <a:t>. </a:t>
            </a:r>
            <a:r>
              <a:rPr lang="en-US" i="1" dirty="0" err="1"/>
              <a:t>Yeremenko</a:t>
            </a:r>
            <a:r>
              <a:rPr lang="en-US" i="1" dirty="0"/>
              <a:t> v. Ukraine</a:t>
            </a:r>
            <a:r>
              <a:rPr lang="en-US" dirty="0"/>
              <a:t>)</a:t>
            </a:r>
          </a:p>
          <a:p>
            <a:pPr>
              <a:buFont typeface="Wingdings" panose="05000000000000000000" pitchFamily="2" charset="2"/>
              <a:buChar char="§"/>
            </a:pPr>
            <a:r>
              <a:rPr lang="en-US" dirty="0"/>
              <a:t>insufficient transparency of the penitentiary medical system, Lack of detailed information of its activity</a:t>
            </a:r>
          </a:p>
          <a:p>
            <a:endParaRPr lang="en-US" dirty="0"/>
          </a:p>
          <a:p>
            <a:endParaRPr lang="en-US" dirty="0"/>
          </a:p>
        </p:txBody>
      </p:sp>
    </p:spTree>
    <p:extLst>
      <p:ext uri="{BB962C8B-B14F-4D97-AF65-F5344CB8AC3E}">
        <p14:creationId xmlns:p14="http://schemas.microsoft.com/office/powerpoint/2010/main" val="182069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7671" y="161925"/>
            <a:ext cx="6652590" cy="783397"/>
          </a:xfrm>
        </p:spPr>
        <p:txBody>
          <a:bodyPr>
            <a:normAutofit/>
          </a:bodyPr>
          <a:lstStyle/>
          <a:p>
            <a:pPr algn="ctr"/>
            <a:r>
              <a:rPr lang="en-US" b="1" dirty="0"/>
              <a:t>Government’s Action Plan</a:t>
            </a:r>
          </a:p>
        </p:txBody>
      </p:sp>
      <p:sp>
        <p:nvSpPr>
          <p:cNvPr id="3" name="Объект 2"/>
          <p:cNvSpPr>
            <a:spLocks noGrp="1"/>
          </p:cNvSpPr>
          <p:nvPr>
            <p:ph idx="1"/>
          </p:nvPr>
        </p:nvSpPr>
        <p:spPr>
          <a:xfrm>
            <a:off x="936485" y="1223616"/>
            <a:ext cx="10448236" cy="4423259"/>
          </a:xfrm>
        </p:spPr>
        <p:txBody>
          <a:bodyPr>
            <a:normAutofit/>
          </a:bodyPr>
          <a:lstStyle/>
          <a:p>
            <a:pPr marL="0" indent="0" algn="ctr">
              <a:buNone/>
            </a:pPr>
            <a:r>
              <a:rPr lang="en-US" b="1" dirty="0"/>
              <a:t>As to INDIVIDUAL MEASURES</a:t>
            </a:r>
            <a:endParaRPr lang="en-US" dirty="0"/>
          </a:p>
          <a:p>
            <a:pPr marL="0" indent="0">
              <a:buNone/>
            </a:pPr>
            <a:r>
              <a:rPr lang="en-US" dirty="0"/>
              <a:t>Judgement in the case of </a:t>
            </a:r>
            <a:r>
              <a:rPr lang="en-US" b="1" dirty="0"/>
              <a:t>“Kats and others v. Ukraine” </a:t>
            </a:r>
            <a:r>
              <a:rPr lang="en-US" dirty="0"/>
              <a:t>was passed on 18/12/2008, the event of the death happened in 2004.</a:t>
            </a:r>
          </a:p>
          <a:p>
            <a:pPr marL="0" indent="0">
              <a:buNone/>
            </a:pPr>
            <a:r>
              <a:rPr lang="en-US" dirty="0"/>
              <a:t>Till now the Government did not provided the </a:t>
            </a:r>
            <a:r>
              <a:rPr lang="en-US" dirty="0" err="1"/>
              <a:t>CoM</a:t>
            </a:r>
            <a:r>
              <a:rPr lang="en-US" dirty="0"/>
              <a:t> with the information on “</a:t>
            </a:r>
            <a:r>
              <a:rPr lang="en-US" b="1" dirty="0"/>
              <a:t>the investigative steps taken to ascertain the case of … death</a:t>
            </a:r>
            <a:r>
              <a:rPr lang="en-US" dirty="0"/>
              <a:t>”. </a:t>
            </a:r>
            <a:endParaRPr lang="uk-UA" dirty="0"/>
          </a:p>
          <a:p>
            <a:pPr marL="0" indent="0">
              <a:buNone/>
            </a:pPr>
            <a:r>
              <a:rPr lang="en-US" dirty="0"/>
              <a:t>The time limit for prosecution for the </a:t>
            </a:r>
            <a:r>
              <a:rPr lang="en-US" dirty="0" err="1"/>
              <a:t>crimire</a:t>
            </a:r>
            <a:r>
              <a:rPr lang="en-US" dirty="0"/>
              <a:t> of negligence by medical staff caused to severe consequences is 5 only years, and thus have expired </a:t>
            </a:r>
            <a:r>
              <a:rPr lang="en-US" dirty="0" err="1"/>
              <a:t>backin</a:t>
            </a:r>
            <a:r>
              <a:rPr lang="en-US" dirty="0"/>
              <a:t> 2009. </a:t>
            </a:r>
            <a:endParaRPr lang="uk-UA" dirty="0"/>
          </a:p>
          <a:p>
            <a:pPr marL="0" indent="0">
              <a:buNone/>
            </a:pPr>
            <a:endParaRPr lang="en-US" dirty="0"/>
          </a:p>
        </p:txBody>
      </p:sp>
    </p:spTree>
    <p:extLst>
      <p:ext uri="{BB962C8B-B14F-4D97-AF65-F5344CB8AC3E}">
        <p14:creationId xmlns:p14="http://schemas.microsoft.com/office/powerpoint/2010/main" val="31732176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3" ma:contentTypeDescription="Create a new document." ma:contentTypeScope="" ma:versionID="0a42a09bf6f341962696776f2fa916a3">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cb127f1fb3567365e936b65534ecb972"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ADE464-7E1C-4619-A8A4-EB703E391BB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9A583FA-2D59-4BAA-9D26-F5106DFBC669}">
  <ds:schemaRefs>
    <ds:schemaRef ds:uri="http://schemas.microsoft.com/sharepoint/v3/contenttype/forms"/>
  </ds:schemaRefs>
</ds:datastoreItem>
</file>

<file path=customXml/itemProps3.xml><?xml version="1.0" encoding="utf-8"?>
<ds:datastoreItem xmlns:ds="http://schemas.openxmlformats.org/officeDocument/2006/customXml" ds:itemID="{698CE545-C103-41D5-A267-5803198A2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c11fa4-ff9b-492c-bc5b-65b6c8eeded4"/>
    <ds:schemaRef ds:uri="d8159c9e-9fad-49a3-a5ae-2b6725e7a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1628</Words>
  <Application>Microsoft Office PowerPoint</Application>
  <PresentationFormat>Grand écran</PresentationFormat>
  <Paragraphs>86</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Book Antiqua</vt:lpstr>
      <vt:lpstr>Calibri</vt:lpstr>
      <vt:lpstr>Calibri Light</vt:lpstr>
      <vt:lpstr>Times New Roman</vt:lpstr>
      <vt:lpstr>Wingdings</vt:lpstr>
      <vt:lpstr>Тема Office</vt:lpstr>
      <vt:lpstr>Problematic Issues  in Reformation of Prison Medicine in UKRAINE</vt:lpstr>
      <vt:lpstr>1383rd meeting, 29 September – 1 October 2020 (DH)  H46-25 Nevmerzhitsky group (Application No. 54825/00), Yakovenko group (Application No. 15825/06), Logvinenko group (Application No. 13448/07), Isayev group (Application No. 28827/02) and Melnik group (Application No. 72286/01) v. Ukraine</vt:lpstr>
      <vt:lpstr>1390 meeting, 1-3 December 2020 (DH)  H46-31 Sukachov (Application No. 14057/17),  evmerzhitsky group (Application No. 54825/00), Yakovenko group (Application No. 15825/06), Logvinenko group (Application No. 13448/07), Isayev group (Application No. 28827/02) and Melnik group (Application No. 72286/01) v. Ukraine</vt:lpstr>
      <vt:lpstr>SOURCES of INFORMATION</vt:lpstr>
      <vt:lpstr>Current situation</vt:lpstr>
      <vt:lpstr>Current situation</vt:lpstr>
      <vt:lpstr>Current situation</vt:lpstr>
      <vt:lpstr>Current situation</vt:lpstr>
      <vt:lpstr>Government’s Action Plan</vt:lpstr>
      <vt:lpstr>Government’s Action Plan</vt:lpstr>
      <vt:lpstr>Government’s Action Plan</vt:lpstr>
      <vt:lpstr>Recommendations</vt:lpstr>
      <vt:lpstr>Procedural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 MEDICINE  in UKRAINE</dc:title>
  <dc:creator>Owner</dc:creator>
  <cp:lastModifiedBy>Ciccarone Agnès</cp:lastModifiedBy>
  <cp:revision>48</cp:revision>
  <dcterms:created xsi:type="dcterms:W3CDTF">2020-11-16T16:18:34Z</dcterms:created>
  <dcterms:modified xsi:type="dcterms:W3CDTF">2021-05-25T09:26:52Z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