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3CF369-FAB9-4486-A960-79DF8BC3F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1411BA-7139-4752-828B-C921C12AD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ru-RU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6DF7E3-8B05-40B8-AD86-2E9F34C9A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BF6931-025B-42A8-9E72-142CDDF17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9B2C56-9832-49A1-ABE1-B08D8968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60A6F9-02E6-48A0-B953-C19F2FBAA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0ED6BF-C0C4-4994-94F9-BFE15E3C4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B15BD-04EC-4A54-B217-B75E8CE5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B04582-50E2-46AF-8375-B98712BAD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1EFAD0-5586-485E-9F0C-DB54C6F9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8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E2AEA3-9CE5-4495-83E4-047AF70F3E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481CF3-C22A-44E2-A1B7-0A9E2EEE8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4C477F-0B7B-4587-AC79-6FE414A1F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B4C429-9189-41D5-B511-D15F5908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5C44C8-436A-4E29-946D-D1E11FA7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3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B0AE3B-7128-4CF0-86EB-72E668A7E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270369-A50B-4CC9-98BF-F4B171847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C1A9F1-AA02-466E-9F04-1621BBB0A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DFA5E3-BE39-4800-AD3E-4BC6D5C7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12CC1D-FCCE-4164-934A-97414D21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3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40D07-422B-471E-A2E4-4D5D9DD8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9F4B0E-7532-490F-86AB-314FF8052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F9C582-15E8-494A-976F-C4E0BA7A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414E12-CB43-432C-AF8F-5DDAAE41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7EF985-77CF-47B9-96AB-0FAA92AE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6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F4389-4095-488C-9AFD-C102AB714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221BAD-8E1E-4051-B411-AC419E788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CAB3B4-F799-4931-B7FE-938AD8499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E6D53A-798A-48AA-82E8-AFD8C1E58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D5B20A-F201-475F-B6DD-F484F976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82BD6A-0143-4FEB-9862-60399031E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03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1B0083-FC5E-4022-987C-6DFFBF88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ABB0CD-6F8E-400F-B86F-0F556E656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EF13AF-A2FD-4236-8DB5-E0F28516F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998665-BEB2-4C25-BE68-301CA6851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71FEFC-C27B-4B46-99F3-51E5C5D18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BEF02D6-88FC-4278-8B92-296D6B57A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45EF12-47BD-4C0E-BA61-95960222D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C73D78F-2EF6-4885-8762-C3F648DA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22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6D80E-D740-4760-88B1-2A764877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D1DD09-977E-4090-8B1B-1D667A91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D702B6-7C28-47A8-A27B-7AFE9FD42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AD18FF-5E82-41AB-84F8-D4160519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97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5CD6CE-13DC-4150-86E4-665578D2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4E9FBC-43E2-4E40-A1BC-F7569F12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4CC7E0-19DB-4B9D-8042-9842DED2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38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8356FD-4558-4B34-AF27-BAACBD8F6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3D4801-1EEB-4E47-99F0-01610F25F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9429D1-3CA7-44AE-9B33-A2E47E242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04F98F-CF93-442C-9602-C2C6B6BE4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74D19A-60E4-41B3-A34F-4E17B3BB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8FE1A4-5514-47AE-8F67-FA390D95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15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E3A7AB-C660-47B9-BBAB-090D4366A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EBAE14-AC40-41E7-B666-249D2A952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364A1F-4F5C-44B5-B75F-B4FD8F47E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E96708-B9E4-449D-8D6A-BA713312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93A1CD-41BF-4842-9A31-3FCF74AE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C4C933-9B66-4933-AF3E-072F7698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F243B5-765F-49E7-9D25-041D31D89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618D32-20ED-4552-8629-6E6F09CEE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BB067F-7DD7-494A-BE89-C88CA89A2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AD3E2-48EC-47B5-89D1-08C4939B6CF8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A48D47-FF5C-4E27-900E-6A555CB4B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7D8D85-E94C-445E-AF00-ECCC50363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B5EB7-3318-422E-9E0E-B416E6C1C1E3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0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CA523E-D2B8-41C6-91C9-D942FFAB1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43270"/>
          </a:xfrm>
        </p:spPr>
        <p:txBody>
          <a:bodyPr>
            <a:noAutofit/>
          </a:bodyPr>
          <a:lstStyle/>
          <a:p>
            <a:r>
              <a:rPr lang="en-US" sz="4400" b="0" i="0" dirty="0">
                <a:solidFill>
                  <a:srgbClr val="161616"/>
                </a:solidFill>
                <a:effectLst/>
                <a:latin typeface="Open Sans"/>
              </a:rPr>
              <a:t>Joint communication concerning the </a:t>
            </a:r>
            <a:r>
              <a:rPr lang="en-US" sz="4400" b="1" i="1" dirty="0" err="1">
                <a:solidFill>
                  <a:srgbClr val="161616"/>
                </a:solidFill>
                <a:effectLst/>
                <a:latin typeface="Open Sans"/>
              </a:rPr>
              <a:t>Nevmerzhitsky</a:t>
            </a:r>
            <a:r>
              <a:rPr lang="en-US" sz="4400" b="1" i="1" dirty="0">
                <a:solidFill>
                  <a:srgbClr val="161616"/>
                </a:solidFill>
                <a:effectLst/>
                <a:latin typeface="Open Sans"/>
              </a:rPr>
              <a:t> v. Ukraine</a:t>
            </a:r>
            <a:r>
              <a:rPr lang="en-US" sz="4400" b="0" i="0" dirty="0">
                <a:solidFill>
                  <a:srgbClr val="161616"/>
                </a:solidFill>
                <a:effectLst/>
                <a:latin typeface="Open Sans"/>
              </a:rPr>
              <a:t> groups of cases</a:t>
            </a:r>
            <a:endParaRPr lang="ru-RU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1AFD21-CAB2-4A4F-825D-67A0B7C19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4416" y="7384574"/>
            <a:ext cx="12077472" cy="2021592"/>
          </a:xfrm>
        </p:spPr>
        <p:txBody>
          <a:bodyPr/>
          <a:lstStyle/>
          <a:p>
            <a:pPr algn="l"/>
            <a:endParaRPr lang="fr-F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605D394-B35F-49CA-88E7-0A1EDBFD18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0130" y="4167507"/>
            <a:ext cx="2685559" cy="15681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1D6DD92E-EAF4-437E-B4A6-C46DE9F8B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592" y="3782535"/>
            <a:ext cx="161032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27EBE47E-5866-4349-A7B3-75BADB257A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769219"/>
              </p:ext>
            </p:extLst>
          </p:nvPr>
        </p:nvGraphicFramePr>
        <p:xfrm>
          <a:off x="8967020" y="4190853"/>
          <a:ext cx="1006456" cy="124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icture" r:id="rId4" imgW="828000" imgH="1023120" progId="Word.Picture.8">
                  <p:embed/>
                </p:oleObj>
              </mc:Choice>
              <mc:Fallback>
                <p:oleObj name="Picture" r:id="rId4" imgW="828000" imgH="102312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7020" y="4190853"/>
                        <a:ext cx="1006456" cy="1247587"/>
                      </a:xfrm>
                      <a:prstGeom prst="rect">
                        <a:avLst/>
                      </a:prstGeom>
                      <a:blipFill dpi="0" rotWithShape="0">
                        <a:blip>
                          <a:alphaModFix amt="0"/>
                        </a:blip>
                        <a:srcRect/>
                        <a:stretch>
                          <a:fillRect/>
                        </a:stretch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8C369FE2-B4DD-4E16-805A-14B2F8462711}"/>
              </a:ext>
            </a:extLst>
          </p:cNvPr>
          <p:cNvSpPr txBox="1"/>
          <p:nvPr/>
        </p:nvSpPr>
        <p:spPr>
          <a:xfrm>
            <a:off x="5169310" y="4814647"/>
            <a:ext cx="6826045" cy="1285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9160" indent="449580" algn="r">
              <a:lnSpc>
                <a:spcPct val="115000"/>
              </a:lnSpc>
              <a:spcAft>
                <a:spcPts val="1000"/>
              </a:spcAft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 indent="449580" algn="r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 indent="449580" algn="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KHARKIV</a:t>
            </a:r>
            <a:r>
              <a:rPr lang="en-US" sz="1600" dirty="0"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</a:t>
            </a:r>
            <a:r>
              <a:rPr lang="en-US" sz="1600" dirty="0"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</a:t>
            </a:r>
            <a:r>
              <a:rPr lang="en-US" sz="1600" dirty="0"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en-US" sz="1600" dirty="0"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5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4FB5A-A434-4688-AAC3-7BD561463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927696" cy="958645"/>
          </a:xfrm>
        </p:spPr>
        <p:txBody>
          <a:bodyPr>
            <a:normAutofit fontScale="90000"/>
          </a:bodyPr>
          <a:lstStyle/>
          <a:p>
            <a:r>
              <a:rPr lang="en-US" sz="3200" b="0" i="0" dirty="0">
                <a:solidFill>
                  <a:srgbClr val="161616"/>
                </a:solidFill>
                <a:effectLst/>
                <a:latin typeface="Open Sans"/>
              </a:rPr>
              <a:t>What are the </a:t>
            </a:r>
            <a:r>
              <a:rPr lang="en-US" sz="3200" b="1" i="1" dirty="0" err="1">
                <a:solidFill>
                  <a:srgbClr val="161616"/>
                </a:solidFill>
                <a:effectLst/>
                <a:latin typeface="Open Sans"/>
              </a:rPr>
              <a:t>Nevmerzhitsky</a:t>
            </a:r>
            <a:r>
              <a:rPr lang="en-US" sz="3200" b="1" i="1" dirty="0">
                <a:solidFill>
                  <a:srgbClr val="161616"/>
                </a:solidFill>
                <a:effectLst/>
                <a:latin typeface="Open Sans"/>
              </a:rPr>
              <a:t> v. Ukraine</a:t>
            </a:r>
            <a:r>
              <a:rPr lang="en-US" sz="3200" b="0" i="0" dirty="0">
                <a:solidFill>
                  <a:srgbClr val="161616"/>
                </a:solidFill>
                <a:effectLst/>
                <a:latin typeface="Open Sans"/>
              </a:rPr>
              <a:t> groups of cases about?</a:t>
            </a:r>
            <a:endParaRPr lang="ru-RU" dirty="0"/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02943248-13DD-4790-AF0D-0A62487E9E0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8357418" y="1233233"/>
            <a:ext cx="3834581" cy="2719336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510DC1-C5D3-4997-AB3D-5329AFE83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4298" y="1504335"/>
            <a:ext cx="7855974" cy="4965291"/>
          </a:xfrm>
        </p:spPr>
        <p:txBody>
          <a:bodyPr/>
          <a:lstStyle/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overcrowding and poor material conditions of detention, inadequacy of medical care in detention, and lack of effective remedies in all these respects.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January 2020, the ECtHR delivered a pilot judgment ;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Governement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take measures aimed at reducing overcrowding and improving conditions of detention, and (ii) introduce remedies by Nov 2021.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developments on the issue of material conditions and remedies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a comprehensive policy as recommended in the White Paper on prison overcrowding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the ECtHR,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lack of proper medical treatment in Ukrainian prison is of a structural nature and no effective remedy is available.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67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04CFC2-F2FD-4999-AAB4-17F14658C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124" y="457200"/>
            <a:ext cx="6921908" cy="1283110"/>
          </a:xfrm>
        </p:spPr>
        <p:txBody>
          <a:bodyPr/>
          <a:lstStyle/>
          <a:p>
            <a:r>
              <a:rPr lang="en-US" dirty="0"/>
              <a:t>Lack of access to healthcare in Ukrainian prisons, a situation of extreme urgency</a:t>
            </a:r>
            <a:endParaRPr lang="ru-RU" dirty="0"/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8D6C2979-3382-4202-A3B7-36174F0B153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7419976" y="1097912"/>
            <a:ext cx="4772023" cy="3129959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D3957C-0981-4EFC-8197-A62822388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124" y="1887794"/>
            <a:ext cx="7000568" cy="411884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its last report, the CPT stressed that « the situation observed in most of the establishments visited was such that it posed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considerable threat to the health and even life of prisoners”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evidenced by the reports of the National Preventive Mechanism, the situation has not improved since this CPT statement.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Prosecutor General of Ukraine was alarmed in January 2020 at the 7% annual increase in the number of deaths in prisons.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mortality rate of 90.7/10,000 places Ukraine far behind other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countries when it comes to prison mortality (Space 1, 2019)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69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2F1B6-6B88-4E59-832D-C6555F3A2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68" y="196645"/>
            <a:ext cx="5919019" cy="1238865"/>
          </a:xfrm>
        </p:spPr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I. An inconsistent health policy in prison, aggravating the problems</a:t>
            </a:r>
            <a:b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818D7185-7170-47C2-96FB-A3213F3C8B9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7983794" y="987426"/>
            <a:ext cx="4208205" cy="4292498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308059-1D6C-48CC-A266-5D9FDF790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1327356"/>
            <a:ext cx="7983794" cy="55306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problem of health care in Ukrainian prison is of great complexity and would require a strong political will &amp; clearly stated objectives ; instead, prison health policy has so far been very confused.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2017, the Government announced the transfer of prison medicine to the Ministry of Health but it has limited itself to creating a new body under the supervision of the Ministry of Justice.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reform was disjointed from the reform of the general health system. Due to the lack of a steering role for the Ministry of Health, the reform has led to an often chaotic situation. A 2020 report of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office in Kyiv pointed out the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“shortage, and sometimes the lack of medical personnel”, non provision of medicines and equipment”.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CPT in its latest report has pointed out that “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 will be extremely difficult to address all the serious problems unless prison health-care services are placed under the responsibility of the Ministry of Health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respect, the Government gives indications to the CM that change from one communication to another. There is a strong indication that the Government wants to maintain the status quo.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671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9D625-E74D-4D96-B44F-F5D8F85B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45" y="457200"/>
            <a:ext cx="7305367" cy="644013"/>
          </a:xfrm>
        </p:spPr>
        <p:txBody>
          <a:bodyPr/>
          <a:lstStyle/>
          <a:p>
            <a:r>
              <a:rPr lang="en-US" sz="1800" b="1" dirty="0">
                <a:effectLst/>
                <a:latin typeface="+mn-lt"/>
                <a:ea typeface="Calibri" panose="020F0502020204030204" pitchFamily="34" charset="0"/>
              </a:rPr>
              <a:t>II. A health system facing major systemic and structural difficulties</a:t>
            </a:r>
            <a:endParaRPr lang="ru-RU" dirty="0">
              <a:latin typeface="+mn-lt"/>
            </a:endParaRPr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9653CA8B-7E51-45DB-BD07-2C204BACBDF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0" r="7900"/>
          <a:stretch>
            <a:fillRect/>
          </a:stretch>
        </p:blipFill>
        <p:spPr>
          <a:xfrm>
            <a:off x="8311075" y="987425"/>
            <a:ext cx="3880924" cy="3958201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829C1D-4B43-40A4-A1DD-90D5637FD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" y="1229033"/>
            <a:ext cx="8311074" cy="5506064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 II. 1 Structural failure of care within the penitentiary medicine system</a:t>
            </a:r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general lack of medical staff into a total lack of medical care; very often medical procedures (e.g. injections, bandages) are carried out by prisoners themselves.</a:t>
            </a:r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lack of diagnostic and treatment capacity in prison health care institutions makes it necessary to refer prisoners to civilian hospitals, but most of the time only a small proportion of prisoners can afford this service, which is usually paid for.</a:t>
            </a:r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Drugs and medical supplies are purchased centrally. This and the low budget lead to long delays in supply.</a:t>
            </a:r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Transport to prison hospitals is often a cruel experience for sick prisoners, and the involvement of health staff during transfer is totally exceptional.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20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270BD560-FFC9-4C7A-B602-7EF675CD1F5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7659328" y="987425"/>
            <a:ext cx="4532671" cy="3603061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02D1B2-241C-449C-AFAC-77A16F80E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137653"/>
            <a:ext cx="7561006" cy="6720348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/>
              <a:t>II.2. The issue of infectious disease management</a:t>
            </a:r>
          </a:p>
          <a:p>
            <a:endParaRPr lang="en-US" sz="1800" dirty="0"/>
          </a:p>
          <a:p>
            <a:r>
              <a:rPr lang="en-US" sz="1800" dirty="0"/>
              <a:t>The situation in this respect is particularly problematic, given the weakness of specialist care, the lack of resources in prison medicine and the unsanitary conditions in many institutions.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Hepatitis</a:t>
            </a:r>
          </a:p>
          <a:p>
            <a:r>
              <a:rPr lang="en-US" sz="1800" dirty="0"/>
              <a:t>- There is no national hepatitis detection and treatment </a:t>
            </a:r>
            <a:r>
              <a:rPr lang="en-US" sz="1800" dirty="0" err="1"/>
              <a:t>programme</a:t>
            </a:r>
            <a:r>
              <a:rPr lang="en-US" sz="1800" dirty="0"/>
              <a:t> in Ukraine.</a:t>
            </a:r>
          </a:p>
          <a:p>
            <a:r>
              <a:rPr lang="en-US" sz="1800" dirty="0"/>
              <a:t>- Until now, there was no treatment for viral hepatitis C in Ukrainian prisons.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HIV</a:t>
            </a:r>
          </a:p>
          <a:p>
            <a:r>
              <a:rPr lang="en-US" sz="1800" dirty="0"/>
              <a:t>- The rate of HIV infection in the prison population is 22 times higher than in the general population.</a:t>
            </a:r>
          </a:p>
          <a:p>
            <a:r>
              <a:rPr lang="en-US" sz="1800" dirty="0"/>
              <a:t>- Interruption of antiretroviral treatment (ART) is a very typical situation. If an HIV+ prisoner has opportunistic infections, esp. TB, the need to modify the ART, which requires a hospital examination, leads to long interruptions of therapy.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OST</a:t>
            </a:r>
          </a:p>
          <a:p>
            <a:r>
              <a:rPr lang="en-US" sz="1800" dirty="0"/>
              <a:t>The limitation of OST to a period of 30 days results in violent rapid detoxification and sometimes death.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TB</a:t>
            </a:r>
          </a:p>
          <a:p>
            <a:r>
              <a:rPr lang="en-US" sz="1800" dirty="0"/>
              <a:t>- A preventive medical examination must take place twice a year, but is not always carried out,</a:t>
            </a:r>
          </a:p>
          <a:p>
            <a:r>
              <a:rPr lang="en-US" sz="1800" dirty="0"/>
              <a:t>- Deficit of medicines for the treatment of tuberculosis.</a:t>
            </a:r>
          </a:p>
          <a:p>
            <a:r>
              <a:rPr lang="en-US" sz="1800" dirty="0"/>
              <a:t>- Prisoners with an open form of the disease are placed in the same rooms as other prisoners, and the risk of contagion is high.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750C06B5-7232-4B17-BC65-47E1BF83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9788" y="137653"/>
            <a:ext cx="3932237" cy="31954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85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6CE9F-DA51-4493-A909-76D6C16F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7419976" cy="929148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+mn-lt"/>
              </a:rPr>
              <a:t> III. Difficulties exacerbated by the COVID-19 crisis</a:t>
            </a:r>
            <a:br>
              <a:rPr lang="en-US" sz="1800" b="1" dirty="0">
                <a:latin typeface="+mn-lt"/>
              </a:rPr>
            </a:br>
            <a:endParaRPr lang="ru-RU" sz="1800" b="1" dirty="0">
              <a:latin typeface="+mn-lt"/>
            </a:endParaRPr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C765E525-41A8-4046-BDCD-C29D226E471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7419977" y="987426"/>
            <a:ext cx="4644203" cy="3811588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9EEC5A-CE52-4E6A-AF30-2DD3A9FC8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1386348"/>
            <a:ext cx="7419978" cy="547165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sz="1800" dirty="0"/>
              <a:t>nadequate material conditions, poor health system, lack of adequate funding, disregard for the need to release prisoners who are sick and inappropriate testing pose a serious threat to the prison system, given the increase in the overall incidence of COVID-19 in Ukraine.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However, the Ukrainian government has refused to take measures to reduce the prison population (esp. amnesty).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poor sanitary conditions in many prisons, the negligence of the administration in complying with the epidemiological requirements (IPP, barrier gesture) both for staff and prisoners - make the risk even higher.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information on the situation of COVID-19 in prisons cannot be considered reliable because the lack of diagnosis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transport of prisoners was interrupted for several months, leading to overcrowding in pre-trial detention </a:t>
            </a:r>
            <a:r>
              <a:rPr lang="en-US" sz="1800" dirty="0" err="1"/>
              <a:t>centres</a:t>
            </a:r>
            <a:r>
              <a:rPr lang="en-US" sz="1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Due to the quarantine, the detainees were not transported to hospital, and in some cases this resulted in a fatal outcome.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1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3E861B-9B7A-4884-A428-DD5F8B072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26" y="457201"/>
            <a:ext cx="6610268" cy="614516"/>
          </a:xfrm>
        </p:spPr>
        <p:txBody>
          <a:bodyPr>
            <a:normAutofit/>
          </a:bodyPr>
          <a:lstStyle/>
          <a:p>
            <a:r>
              <a:rPr lang="fr-FR" sz="1800" b="1" dirty="0">
                <a:latin typeface="+mn-lt"/>
              </a:rPr>
              <a:t>Recommandations </a:t>
            </a:r>
            <a:endParaRPr lang="ru-RU" sz="1800" b="1" dirty="0">
              <a:latin typeface="+mn-lt"/>
            </a:endParaRPr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A013416B-DCBD-49A7-B6F7-43EB6467600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7574300" y="987425"/>
            <a:ext cx="4617700" cy="3210949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DEB438-B25A-48B4-B4D0-BE5123B2B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7" y="1278195"/>
            <a:ext cx="7505474" cy="544707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EPLN and KHPG call on the CM to request the Government of Ukraine to: 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urgently fill the vacancies for health care workers and the need for equipment and medicines; 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clarify as soon as possible the chain of responsibility within the medical units and designate those responsible for the quality of care; 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initiate, possibly in the form of a consensus conference, a transparent process for the transfer of prison medicine to the Ministry of Health, comprising a national debate including civil society and international organizations.</a:t>
            </a:r>
          </a:p>
          <a:p>
            <a:pPr algn="just">
              <a:lnSpc>
                <a:spcPct val="100000"/>
              </a:lnSpc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addition, EPLN and KHPG also call on the Committee of Ministers, to: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separate the examination of groups of cases concerning health care in prison from those concerning material conditions of detention, as the necessary reforms involve distinct responses, actors and timeframes;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 with the Directorate General for Human Rights to ensure that prison health issues are given greater priority in cooperation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programmes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find synergies with relevant EU instruments.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8322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9A11E3E3A4354FA938446845BBF733" ma:contentTypeVersion="12" ma:contentTypeDescription="Create a new document." ma:contentTypeScope="" ma:versionID="b4031599f0ff5bdc07cbb4ba44ae3ca5">
  <xsd:schema xmlns:xsd="http://www.w3.org/2001/XMLSchema" xmlns:xs="http://www.w3.org/2001/XMLSchema" xmlns:p="http://schemas.microsoft.com/office/2006/metadata/properties" xmlns:ns2="60c11fa4-ff9b-492c-bc5b-65b6c8eeded4" xmlns:ns3="d8159c9e-9fad-49a3-a5ae-2b6725e7a0d2" targetNamespace="http://schemas.microsoft.com/office/2006/metadata/properties" ma:root="true" ma:fieldsID="60b5c34777b5915a716f9e6216f17877" ns2:_="" ns3:_="">
    <xsd:import namespace="60c11fa4-ff9b-492c-bc5b-65b6c8eeded4"/>
    <xsd:import namespace="d8159c9e-9fad-49a3-a5ae-2b6725e7a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11fa4-ff9b-492c-bc5b-65b6c8eed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59c9e-9fad-49a3-a5ae-2b6725e7a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443229-3E28-4D81-9238-C3F55F0DEDE8}"/>
</file>

<file path=customXml/itemProps2.xml><?xml version="1.0" encoding="utf-8"?>
<ds:datastoreItem xmlns:ds="http://schemas.openxmlformats.org/officeDocument/2006/customXml" ds:itemID="{77457D57-BF5E-477B-8181-BE5495C0F8EE}"/>
</file>

<file path=customXml/itemProps3.xml><?xml version="1.0" encoding="utf-8"?>
<ds:datastoreItem xmlns:ds="http://schemas.openxmlformats.org/officeDocument/2006/customXml" ds:itemID="{90004154-1A33-457E-88B8-16F1CECDA1DA}"/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1189</Words>
  <Application>Microsoft Office PowerPoint</Application>
  <PresentationFormat>Grand écran</PresentationFormat>
  <Paragraphs>82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Times New Roman CYR</vt:lpstr>
      <vt:lpstr>Thème Office</vt:lpstr>
      <vt:lpstr>Microsoft Word Picture</vt:lpstr>
      <vt:lpstr>Joint communication concerning the Nevmerzhitsky v. Ukraine groups of cases</vt:lpstr>
      <vt:lpstr>What are the Nevmerzhitsky v. Ukraine groups of cases about?</vt:lpstr>
      <vt:lpstr>Lack of access to healthcare in Ukrainian prisons, a situation of extreme urgency</vt:lpstr>
      <vt:lpstr>I. An inconsistent health policy in prison, aggravating the problems </vt:lpstr>
      <vt:lpstr>II. A health system facing major systemic and structural difficulties</vt:lpstr>
      <vt:lpstr>Présentation PowerPoint</vt:lpstr>
      <vt:lpstr> III. Difficulties exacerbated by the COVID-19 crisis </vt:lpstr>
      <vt:lpstr>Recommandations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communication concerning the Nevmerzhitsky v. Ukraine groups of cases</dc:title>
  <dc:creator>hugues de sur main</dc:creator>
  <cp:lastModifiedBy>hugues de sur main</cp:lastModifiedBy>
  <cp:revision>10</cp:revision>
  <dcterms:created xsi:type="dcterms:W3CDTF">2020-11-17T07:52:13Z</dcterms:created>
  <dcterms:modified xsi:type="dcterms:W3CDTF">2020-11-17T09:20:05Z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0x010100179A11E3E3A4354FA938446845BBF733</vt:lpwstr>
  </property>
</Properties>
</file>