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912" y="1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2.xml"/><Relationship Id="rId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5" Type="http://schemas.openxmlformats.org/officeDocument/2006/relationships/customXml" Target="../customXml/item1.xml"/><Relationship Id="rId20" Type="http://schemas.openxmlformats.org/officeDocument/2006/relationships/printerSettings" Target="printerSettings/printerSettings1.bin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DA0FA4-D810-43DC-A339-351646A11190}" type="datetimeFigureOut">
              <a:rPr lang="tr-TR" smtClean="0"/>
              <a:t>21.02.20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66EC66-1678-467A-8760-5229D5BA006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Öner </a:t>
            </a:r>
            <a:r>
              <a:rPr lang="tr-TR" dirty="0" err="1" smtClean="0"/>
              <a:t>and</a:t>
            </a:r>
            <a:r>
              <a:rPr lang="tr-TR" dirty="0" smtClean="0"/>
              <a:t> Türk</a:t>
            </a:r>
            <a:br>
              <a:rPr lang="tr-TR" dirty="0" smtClean="0"/>
            </a:br>
            <a:r>
              <a:rPr lang="tr-TR" dirty="0" smtClean="0"/>
              <a:t>Akçam</a:t>
            </a:r>
            <a:br>
              <a:rPr lang="tr-TR" dirty="0" smtClean="0"/>
            </a:br>
            <a:r>
              <a:rPr lang="tr-TR" dirty="0" smtClean="0"/>
              <a:t>Şener v. </a:t>
            </a:r>
            <a:r>
              <a:rPr lang="tr-TR" dirty="0" err="1" smtClean="0"/>
              <a:t>Turkey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Kerem ALTIPARMAK</a:t>
            </a:r>
          </a:p>
          <a:p>
            <a:r>
              <a:rPr lang="tr-TR" dirty="0" err="1" smtClean="0"/>
              <a:t>Freedom</a:t>
            </a:r>
            <a:r>
              <a:rPr lang="tr-TR" dirty="0" smtClean="0"/>
              <a:t> of </a:t>
            </a:r>
            <a:r>
              <a:rPr lang="tr-TR" dirty="0" err="1" smtClean="0"/>
              <a:t>Expression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endParaRPr lang="tr-TR" dirty="0" smtClean="0"/>
          </a:p>
          <a:p>
            <a:endParaRPr lang="tr-T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85184"/>
            <a:ext cx="1944217" cy="829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95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dirty="0" smtClean="0"/>
              <a:t>there have been no</a:t>
            </a:r>
            <a:r>
              <a:rPr lang="tr-TR" dirty="0" smtClean="0"/>
              <a:t> </a:t>
            </a:r>
            <a:r>
              <a:rPr lang="en-US" dirty="0" smtClean="0"/>
              <a:t>fundamental legislative developments concerning Articles 220 and 314 of the Criminal Code.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Şener </a:t>
            </a:r>
            <a:r>
              <a:rPr lang="tr-TR" dirty="0" err="1" smtClean="0"/>
              <a:t>Group</a:t>
            </a:r>
            <a:r>
              <a:rPr lang="tr-TR" dirty="0" smtClean="0"/>
              <a:t> –</a:t>
            </a:r>
            <a:r>
              <a:rPr lang="tr-TR" dirty="0" err="1" smtClean="0"/>
              <a:t>Developments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2996952"/>
            <a:ext cx="778192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943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988840"/>
            <a:ext cx="3154953" cy="2903472"/>
          </a:xfr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Membership</a:t>
            </a:r>
            <a:r>
              <a:rPr lang="tr-TR" dirty="0" smtClean="0"/>
              <a:t> </a:t>
            </a:r>
            <a:r>
              <a:rPr lang="tr-TR" dirty="0" err="1" smtClean="0"/>
              <a:t>Statistics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391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800" dirty="0"/>
              <a:t>A</a:t>
            </a:r>
            <a:r>
              <a:rPr lang="en-US" sz="2800" dirty="0" smtClean="0"/>
              <a:t>t least 100 journalists have been</a:t>
            </a:r>
            <a:r>
              <a:rPr lang="tr-TR" sz="2800" dirty="0" smtClean="0"/>
              <a:t> </a:t>
            </a:r>
            <a:r>
              <a:rPr lang="en-US" sz="2800" dirty="0" smtClean="0"/>
              <a:t>on trial either for being a member of PKK or for making its propaganda</a:t>
            </a:r>
            <a:endParaRPr lang="tr-TR" sz="2800" dirty="0" smtClean="0"/>
          </a:p>
          <a:p>
            <a:r>
              <a:rPr lang="tr-TR" sz="2800" b="0" i="0" u="none" strike="noStrike" baseline="0" dirty="0" err="1" smtClean="0">
                <a:latin typeface="TimesNewRomanPSMT"/>
              </a:rPr>
              <a:t>Out</a:t>
            </a:r>
            <a:r>
              <a:rPr lang="tr-TR" sz="2800" dirty="0">
                <a:latin typeface="TimesNewRomanPSMT"/>
              </a:rPr>
              <a:t> </a:t>
            </a:r>
            <a:r>
              <a:rPr lang="en-US" sz="2800" b="0" i="0" u="none" strike="noStrike" baseline="0" dirty="0" smtClean="0">
                <a:latin typeface="TimesNewRomanPSMT"/>
              </a:rPr>
              <a:t>of 100 individuals, 92 of them have been detained at pre-trial stage. </a:t>
            </a:r>
            <a:endParaRPr lang="tr-TR" sz="2800" b="0" i="0" u="none" strike="noStrike" baseline="0" dirty="0" smtClean="0">
              <a:latin typeface="TimesNewRomanPSMT"/>
            </a:endParaRPr>
          </a:p>
          <a:p>
            <a:r>
              <a:rPr lang="en-US" sz="2800" b="0" i="0" u="none" strike="noStrike" baseline="0" dirty="0" smtClean="0">
                <a:latin typeface="TimesNewRomanPSMT"/>
              </a:rPr>
              <a:t>At least 79 of those</a:t>
            </a:r>
            <a:r>
              <a:rPr lang="tr-TR" sz="2800" b="0" i="0" u="none" strike="noStrike" dirty="0" smtClean="0">
                <a:latin typeface="TimesNewRomanPSMT"/>
              </a:rPr>
              <a:t> </a:t>
            </a:r>
            <a:r>
              <a:rPr lang="en-US" sz="2800" b="0" i="0" u="none" strike="noStrike" baseline="0" dirty="0" smtClean="0">
                <a:latin typeface="TimesNewRomanPSMT"/>
              </a:rPr>
              <a:t>individuals have been charged merely due to the institution they worked for.</a:t>
            </a:r>
            <a:endParaRPr lang="tr-TR" sz="2800" b="0" i="0" u="none" strike="noStrike" baseline="0" dirty="0" smtClean="0">
              <a:latin typeface="TimesNewRomanPSMT"/>
            </a:endParaRPr>
          </a:p>
          <a:p>
            <a:r>
              <a:rPr lang="en-US" sz="2800" b="0" i="0" u="none" strike="noStrike" baseline="0" dirty="0" smtClean="0">
                <a:latin typeface="TimesNewRomanPSMT"/>
              </a:rPr>
              <a:t>The 38 Editors-in-Chief on Watch for</a:t>
            </a:r>
            <a:r>
              <a:rPr lang="tr-TR" sz="2800" b="0" i="0" u="none" strike="noStrike" dirty="0" smtClean="0">
                <a:latin typeface="TimesNewRomanPSMT"/>
              </a:rPr>
              <a:t> </a:t>
            </a:r>
            <a:r>
              <a:rPr lang="en-US" sz="2800" b="0" i="0" u="none" strike="noStrike" baseline="0" dirty="0" err="1" smtClean="0">
                <a:latin typeface="TimesNewRomanPSMT"/>
              </a:rPr>
              <a:t>Özgür</a:t>
            </a:r>
            <a:r>
              <a:rPr lang="en-US" sz="2800" b="0" i="0" u="none" strike="noStrike" baseline="0" dirty="0" smtClean="0">
                <a:latin typeface="TimesNewRomanPSMT"/>
              </a:rPr>
              <a:t> </a:t>
            </a:r>
            <a:r>
              <a:rPr lang="en-US" sz="2800" b="0" i="0" u="none" strike="noStrike" baseline="0" dirty="0" err="1" smtClean="0">
                <a:latin typeface="TimesNewRomanPSMT"/>
              </a:rPr>
              <a:t>Gündem</a:t>
            </a:r>
            <a:r>
              <a:rPr lang="en-US" sz="2800" b="0" i="0" u="none" strike="noStrike" baseline="0" dirty="0" smtClean="0">
                <a:latin typeface="TimesNewRomanPSMT"/>
              </a:rPr>
              <a:t> have been facing charges</a:t>
            </a:r>
            <a:r>
              <a:rPr lang="tr-TR" sz="2800" b="0" i="0" u="none" strike="noStrike" baseline="0" dirty="0" smtClean="0">
                <a:latin typeface="TimesNewRomanPSMT"/>
              </a:rPr>
              <a:t>.</a:t>
            </a:r>
            <a:endParaRPr lang="tr-TR" sz="28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Şener </a:t>
            </a:r>
            <a:r>
              <a:rPr lang="tr-TR" dirty="0" err="1" smtClean="0"/>
              <a:t>Group</a:t>
            </a:r>
            <a:r>
              <a:rPr lang="tr-TR" dirty="0" smtClean="0"/>
              <a:t> – İFÖD </a:t>
            </a:r>
            <a:r>
              <a:rPr lang="tr-TR" dirty="0" err="1" smtClean="0"/>
              <a:t>Findings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6616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latin typeface="TimesNewRomanPS-BoldMT"/>
              </a:rPr>
              <a:t>The </a:t>
            </a:r>
            <a:r>
              <a:rPr lang="en-US" b="1" i="0" u="none" strike="noStrike" baseline="0" dirty="0" err="1" smtClean="0">
                <a:latin typeface="TimesNewRomanPS-BoldMT"/>
              </a:rPr>
              <a:t>Öner</a:t>
            </a:r>
            <a:r>
              <a:rPr lang="en-US" b="1" i="0" u="none" strike="noStrike" baseline="0" dirty="0" smtClean="0">
                <a:latin typeface="TimesNewRomanPS-BoldMT"/>
              </a:rPr>
              <a:t> and </a:t>
            </a:r>
            <a:r>
              <a:rPr lang="en-US" b="1" i="0" u="none" strike="noStrike" baseline="0" dirty="0" err="1" smtClean="0">
                <a:latin typeface="TimesNewRomanPS-BoldMT"/>
              </a:rPr>
              <a:t>Türk</a:t>
            </a:r>
            <a:r>
              <a:rPr lang="en-US" b="1" i="0" u="none" strike="noStrike" baseline="0" dirty="0" smtClean="0">
                <a:latin typeface="TimesNewRomanPS-BoldMT"/>
              </a:rPr>
              <a:t> group </a:t>
            </a:r>
            <a:r>
              <a:rPr lang="en-US" b="0" i="0" u="none" strike="noStrike" baseline="0" dirty="0" smtClean="0">
                <a:latin typeface="TimesNewRomanPSMT"/>
              </a:rPr>
              <a:t>of cases (no. 51962/12) comprise of 32 cases</a:t>
            </a:r>
            <a:r>
              <a:rPr lang="en-US" sz="800" b="0" i="0" u="none" strike="noStrike" baseline="0" dirty="0" smtClean="0">
                <a:latin typeface="TimesNewRomanPSMT"/>
              </a:rPr>
              <a:t>2 </a:t>
            </a:r>
            <a:r>
              <a:rPr lang="en-US" b="0" i="0" u="none" strike="noStrike" baseline="0" dirty="0" smtClean="0">
                <a:latin typeface="TimesNewRomanPSMT"/>
              </a:rPr>
              <a:t>involving unjustified</a:t>
            </a:r>
            <a:r>
              <a:rPr lang="tr-TR" b="0" i="0" u="none" strike="noStrike" dirty="0" smtClean="0">
                <a:latin typeface="TimesNewRomanPSMT"/>
              </a:rPr>
              <a:t> </a:t>
            </a:r>
            <a:r>
              <a:rPr lang="en-US" b="0" i="0" u="none" strike="noStrike" baseline="0" dirty="0" smtClean="0">
                <a:latin typeface="TimesNewRomanPSMT"/>
              </a:rPr>
              <a:t>interferences with freedom of expression, in particular through criminal proceedings, and the</a:t>
            </a:r>
            <a:r>
              <a:rPr lang="tr-TR" b="0" i="0" u="none" strike="noStrike" dirty="0" smtClean="0">
                <a:latin typeface="TimesNewRomanPSMT"/>
              </a:rPr>
              <a:t> </a:t>
            </a:r>
            <a:r>
              <a:rPr lang="tr-TR" b="0" i="0" u="none" strike="noStrike" baseline="0" dirty="0" err="1" smtClean="0">
                <a:latin typeface="TimesNewRomanPSMT"/>
              </a:rPr>
              <a:t>consequent</a:t>
            </a:r>
            <a:r>
              <a:rPr lang="tr-TR" b="0" i="0" u="none" strike="noStrike" baseline="0" dirty="0" smtClean="0">
                <a:latin typeface="TimesNewRomanPSMT"/>
              </a:rPr>
              <a:t> </a:t>
            </a:r>
            <a:r>
              <a:rPr lang="tr-TR" b="0" i="0" u="none" strike="noStrike" baseline="0" dirty="0" err="1" smtClean="0">
                <a:latin typeface="TimesNewRomanPSMT"/>
              </a:rPr>
              <a:t>chilling</a:t>
            </a:r>
            <a:r>
              <a:rPr lang="tr-TR" b="0" i="0" u="none" strike="noStrike" baseline="0" dirty="0" smtClean="0">
                <a:latin typeface="TimesNewRomanPSMT"/>
              </a:rPr>
              <a:t> </a:t>
            </a:r>
            <a:r>
              <a:rPr lang="tr-TR" b="0" i="0" u="none" strike="noStrike" baseline="0" dirty="0" err="1" smtClean="0">
                <a:latin typeface="TimesNewRomanPSMT"/>
              </a:rPr>
              <a:t>effect</a:t>
            </a:r>
            <a:r>
              <a:rPr lang="tr-TR" b="0" i="0" u="none" strike="noStrike" baseline="0" dirty="0" smtClean="0">
                <a:latin typeface="TimesNewRomanPSMT"/>
              </a:rPr>
              <a:t>.</a:t>
            </a:r>
          </a:p>
          <a:p>
            <a:r>
              <a:rPr lang="en-US" dirty="0" smtClean="0"/>
              <a:t>This particular group mainly concern Articles 215 and 216 of the</a:t>
            </a:r>
            <a:r>
              <a:rPr lang="tr-TR" dirty="0" smtClean="0"/>
              <a:t> </a:t>
            </a:r>
            <a:r>
              <a:rPr lang="en-US" dirty="0" smtClean="0"/>
              <a:t>Turkish Criminal Code and Articles 6/2 and 7/2 of Anti-Terrorism Act.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 </a:t>
            </a:r>
            <a:r>
              <a:rPr lang="tr-TR" dirty="0" err="1" smtClean="0"/>
              <a:t>and</a:t>
            </a:r>
            <a:r>
              <a:rPr lang="tr-TR" dirty="0" smtClean="0"/>
              <a:t> Türk </a:t>
            </a:r>
            <a:r>
              <a:rPr lang="tr-TR" dirty="0" err="1" smtClean="0"/>
              <a:t>Cases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5881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NewRomanPSMT"/>
              </a:rPr>
              <a:t>W</a:t>
            </a:r>
            <a:r>
              <a:rPr lang="en-US" b="0" i="0" u="none" strike="noStrike" baseline="0" dirty="0" err="1" smtClean="0">
                <a:latin typeface="TimesNewRomanPSMT"/>
              </a:rPr>
              <a:t>hile</a:t>
            </a:r>
            <a:r>
              <a:rPr lang="en-US" b="0" i="0" u="none" strike="noStrike" baseline="0" dirty="0" smtClean="0">
                <a:latin typeface="TimesNewRomanPSMT"/>
              </a:rPr>
              <a:t> only 669 persons were convicted under Article 7/2</a:t>
            </a:r>
            <a:r>
              <a:rPr lang="tr-TR" b="0" i="0" u="none" strike="noStrike" dirty="0" smtClean="0">
                <a:latin typeface="TimesNewRomanPSMT"/>
              </a:rPr>
              <a:t> </a:t>
            </a:r>
            <a:r>
              <a:rPr lang="en-US" b="0" i="0" u="none" strike="noStrike" baseline="0" dirty="0" smtClean="0">
                <a:latin typeface="TimesNewRomanPSMT"/>
              </a:rPr>
              <a:t>of Anti-Terror Law in 2014, 6.162 persons were convicted in 2017. If explained in percentages,</a:t>
            </a:r>
          </a:p>
          <a:p>
            <a:r>
              <a:rPr lang="tr-TR" dirty="0">
                <a:latin typeface="TimesNewRomanPSMT"/>
              </a:rPr>
              <a:t>I</a:t>
            </a:r>
            <a:r>
              <a:rPr lang="en-US" b="0" i="0" u="none" strike="noStrike" baseline="0" dirty="0" err="1" smtClean="0">
                <a:latin typeface="TimesNewRomanPSMT"/>
              </a:rPr>
              <a:t>ncrease</a:t>
            </a:r>
            <a:r>
              <a:rPr lang="en-US" b="0" i="0" u="none" strike="noStrike" baseline="0" dirty="0" smtClean="0">
                <a:latin typeface="TimesNewRomanPSMT"/>
              </a:rPr>
              <a:t> in convictions are close to 1000%, which is not included in the Government’s Action</a:t>
            </a:r>
            <a:r>
              <a:rPr lang="tr-TR" b="0" i="0" u="none" strike="noStrike" dirty="0" smtClean="0">
                <a:latin typeface="TimesNewRomanPSMT"/>
              </a:rPr>
              <a:t> </a:t>
            </a:r>
            <a:r>
              <a:rPr lang="tr-TR" b="0" i="0" u="none" strike="noStrike" baseline="0" dirty="0" smtClean="0">
                <a:latin typeface="TimesNewRomanPSMT"/>
              </a:rPr>
              <a:t>Plan.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 </a:t>
            </a:r>
            <a:r>
              <a:rPr lang="tr-TR" dirty="0" err="1" smtClean="0"/>
              <a:t>and</a:t>
            </a:r>
            <a:r>
              <a:rPr lang="tr-TR" dirty="0" smtClean="0"/>
              <a:t> Türk- İFÖD </a:t>
            </a:r>
            <a:r>
              <a:rPr lang="tr-TR" dirty="0" err="1" smtClean="0"/>
              <a:t>Findings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406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W</a:t>
            </a:r>
            <a:r>
              <a:rPr lang="en-US" dirty="0" err="1" smtClean="0"/>
              <a:t>hile</a:t>
            </a:r>
            <a:r>
              <a:rPr lang="en-US" dirty="0" smtClean="0"/>
              <a:t> prosecutions</a:t>
            </a:r>
            <a:r>
              <a:rPr lang="tr-TR" dirty="0" smtClean="0"/>
              <a:t> </a:t>
            </a:r>
            <a:r>
              <a:rPr lang="en-US" dirty="0" smtClean="0"/>
              <a:t>brought under Article 215 of the Criminal Code decreased, a substantial increase has taken place</a:t>
            </a:r>
            <a:r>
              <a:rPr lang="tr-TR" dirty="0" smtClean="0"/>
              <a:t> </a:t>
            </a:r>
            <a:r>
              <a:rPr lang="en-US" dirty="0" smtClean="0"/>
              <a:t>in prosecutions based on terror propaganda and membership charges since 15 July, 2016.</a:t>
            </a:r>
          </a:p>
          <a:p>
            <a:r>
              <a:rPr lang="en-US" dirty="0" smtClean="0"/>
              <a:t>Therefore, various terrorism provisions are continuously used to create a hostile environment for</a:t>
            </a:r>
            <a:r>
              <a:rPr lang="tr-TR" dirty="0" smtClean="0"/>
              <a:t> </a:t>
            </a:r>
            <a:r>
              <a:rPr lang="en-US" dirty="0" smtClean="0"/>
              <a:t>journalists.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 </a:t>
            </a:r>
            <a:r>
              <a:rPr lang="tr-TR" dirty="0" err="1" smtClean="0"/>
              <a:t>and</a:t>
            </a:r>
            <a:r>
              <a:rPr lang="tr-TR" dirty="0" smtClean="0"/>
              <a:t> Türk – İFÖD </a:t>
            </a:r>
            <a:r>
              <a:rPr lang="tr-TR" dirty="0" err="1" smtClean="0"/>
              <a:t>Findings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7044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</a:t>
            </a:r>
            <a:r>
              <a:rPr lang="en-US" smtClean="0"/>
              <a:t>he </a:t>
            </a:r>
            <a:r>
              <a:rPr lang="en-US" dirty="0" smtClean="0"/>
              <a:t>Constitutional Court has delivered</a:t>
            </a:r>
            <a:r>
              <a:rPr lang="tr-TR" dirty="0" smtClean="0"/>
              <a:t> </a:t>
            </a:r>
            <a:r>
              <a:rPr lang="en-US" dirty="0" smtClean="0"/>
              <a:t>decisions in 34 applications brought by journalists who were deprived of liberty due to terror</a:t>
            </a:r>
            <a:r>
              <a:rPr lang="tr-TR" dirty="0" smtClean="0"/>
              <a:t> </a:t>
            </a:r>
            <a:r>
              <a:rPr lang="en-US" dirty="0" smtClean="0"/>
              <a:t>charges. 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smtClean="0"/>
              <a:t>t found violations only in 9 cases. It found 12 applications</a:t>
            </a:r>
            <a:r>
              <a:rPr lang="tr-TR" dirty="0" smtClean="0"/>
              <a:t> </a:t>
            </a:r>
            <a:r>
              <a:rPr lang="en-US" dirty="0" smtClean="0"/>
              <a:t>inadmissible and found no violations in 13 others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Constitutional</a:t>
            </a:r>
            <a:r>
              <a:rPr lang="tr-TR" dirty="0" smtClean="0"/>
              <a:t> Court – An </a:t>
            </a:r>
            <a:r>
              <a:rPr lang="tr-TR" dirty="0" err="1" smtClean="0"/>
              <a:t>Effective</a:t>
            </a:r>
            <a:r>
              <a:rPr lang="tr-TR" dirty="0" smtClean="0"/>
              <a:t> </a:t>
            </a:r>
            <a:r>
              <a:rPr lang="tr-TR" dirty="0" err="1" smtClean="0"/>
              <a:t>Remedy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915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has been no progress achieved with regard to the provision of an adequate </a:t>
            </a:r>
            <a:r>
              <a:rPr lang="en-US" dirty="0" smtClean="0"/>
              <a:t>legislative framework </a:t>
            </a:r>
            <a:r>
              <a:rPr lang="en-US" dirty="0"/>
              <a:t>that enables the protection of Article 10 and full and effective implementation of </a:t>
            </a:r>
            <a:r>
              <a:rPr lang="en-US" dirty="0" err="1" smtClean="0"/>
              <a:t>Öner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/>
              <a:t>Türk</a:t>
            </a:r>
            <a:r>
              <a:rPr lang="en-US" dirty="0"/>
              <a:t>; </a:t>
            </a:r>
            <a:r>
              <a:rPr lang="en-US" dirty="0" err="1"/>
              <a:t>Şener</a:t>
            </a:r>
            <a:r>
              <a:rPr lang="en-US" dirty="0"/>
              <a:t> and </a:t>
            </a:r>
            <a:r>
              <a:rPr lang="en-US" dirty="0" err="1"/>
              <a:t>Akçam</a:t>
            </a:r>
            <a:r>
              <a:rPr lang="en-US" dirty="0"/>
              <a:t> group of cases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Previous amendments </a:t>
            </a:r>
            <a:r>
              <a:rPr lang="en-US" dirty="0"/>
              <a:t>introduced have not produced the results suggested by the </a:t>
            </a:r>
            <a:r>
              <a:rPr lang="en-US" dirty="0" smtClean="0"/>
              <a:t>Government</a:t>
            </a:r>
          </a:p>
          <a:p>
            <a:r>
              <a:rPr lang="en-US" dirty="0"/>
              <a:t>Recent amendments made in the Turkish Criminal Code and Anti-Terror Law do not meet </a:t>
            </a:r>
            <a:r>
              <a:rPr lang="en-US" dirty="0" smtClean="0"/>
              <a:t>the Committee </a:t>
            </a:r>
            <a:r>
              <a:rPr lang="en-US" dirty="0"/>
              <a:t>of Ministers’ requirement of fully aligning with the Court’s case law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2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Government should be asked to provide detailed data about the implementation of </a:t>
            </a:r>
            <a:r>
              <a:rPr lang="en-US" dirty="0" smtClean="0"/>
              <a:t>relevant provisions </a:t>
            </a:r>
            <a:r>
              <a:rPr lang="en-US" dirty="0"/>
              <a:t>of the Criminal Code and Anti-Terror Law</a:t>
            </a:r>
            <a:r>
              <a:rPr lang="en-US" dirty="0" smtClean="0"/>
              <a:t>.</a:t>
            </a:r>
          </a:p>
          <a:p>
            <a:r>
              <a:rPr lang="en-US" dirty="0"/>
              <a:t>The government should also be asked to provide examples where persons have been </a:t>
            </a:r>
            <a:r>
              <a:rPr lang="en-US" dirty="0" smtClean="0"/>
              <a:t>convicted under </a:t>
            </a:r>
            <a:r>
              <a:rPr lang="en-US" dirty="0"/>
              <a:t>the relevant provisions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comparative list of Constitutional Court judgments should also be provided. </a:t>
            </a:r>
          </a:p>
          <a:p>
            <a:r>
              <a:rPr lang="en-US" dirty="0"/>
              <a:t>The </a:t>
            </a:r>
            <a:r>
              <a:rPr lang="en-US" dirty="0" err="1"/>
              <a:t>Öner</a:t>
            </a:r>
            <a:r>
              <a:rPr lang="en-US" dirty="0"/>
              <a:t> and </a:t>
            </a:r>
            <a:r>
              <a:rPr lang="en-US" dirty="0" err="1"/>
              <a:t>Türk</a:t>
            </a:r>
            <a:r>
              <a:rPr lang="en-US" dirty="0"/>
              <a:t>; </a:t>
            </a:r>
            <a:r>
              <a:rPr lang="en-US" dirty="0" err="1"/>
              <a:t>Şener</a:t>
            </a:r>
            <a:r>
              <a:rPr lang="en-US" dirty="0"/>
              <a:t> and </a:t>
            </a:r>
            <a:r>
              <a:rPr lang="en-US" dirty="0" err="1"/>
              <a:t>Akçam</a:t>
            </a:r>
            <a:r>
              <a:rPr lang="en-US"/>
              <a:t> group of cases should remain under enhanced procedure</a:t>
            </a:r>
            <a:endParaRPr lang="en-US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8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/>
                <a:ea typeface="Cambria"/>
              </a:rPr>
              <a:t>Total </a:t>
            </a:r>
            <a:r>
              <a:rPr lang="tr-TR" dirty="0" err="1" smtClean="0">
                <a:latin typeface="Times New Roman"/>
                <a:ea typeface="Cambria"/>
              </a:rPr>
              <a:t>Fox</a:t>
            </a:r>
            <a:r>
              <a:rPr lang="tr-TR" dirty="0" smtClean="0">
                <a:latin typeface="Times New Roman"/>
                <a:ea typeface="Cambria"/>
              </a:rPr>
              <a:t> </a:t>
            </a:r>
            <a:r>
              <a:rPr lang="tr-TR" dirty="0" err="1" smtClean="0">
                <a:latin typeface="Times New Roman"/>
                <a:ea typeface="Cambria"/>
              </a:rPr>
              <a:t>Violations</a:t>
            </a:r>
            <a:r>
              <a:rPr lang="tr-TR" dirty="0" smtClean="0">
                <a:latin typeface="Times New Roman"/>
                <a:ea typeface="Cambria"/>
              </a:rPr>
              <a:t> </a:t>
            </a:r>
            <a:r>
              <a:rPr lang="tr-TR" dirty="0" err="1" smtClean="0">
                <a:latin typeface="Times New Roman"/>
                <a:ea typeface="Cambria"/>
              </a:rPr>
              <a:t>until</a:t>
            </a:r>
            <a:r>
              <a:rPr lang="tr-TR" dirty="0" smtClean="0">
                <a:latin typeface="Times New Roman"/>
                <a:ea typeface="Cambria"/>
              </a:rPr>
              <a:t> 2018: </a:t>
            </a:r>
            <a:r>
              <a:rPr lang="en-GB" dirty="0" smtClean="0">
                <a:effectLst/>
                <a:latin typeface="Times New Roman"/>
                <a:ea typeface="Cambria"/>
              </a:rPr>
              <a:t>777</a:t>
            </a:r>
            <a:endParaRPr lang="tr-TR" dirty="0" smtClean="0">
              <a:effectLst/>
              <a:latin typeface="Times New Roman"/>
              <a:ea typeface="Cambria"/>
            </a:endParaRPr>
          </a:p>
          <a:p>
            <a:r>
              <a:rPr lang="tr-TR" dirty="0" err="1" smtClean="0">
                <a:latin typeface="Times New Roman"/>
                <a:ea typeface="Cambria"/>
              </a:rPr>
              <a:t>State</a:t>
            </a:r>
            <a:r>
              <a:rPr lang="tr-TR" dirty="0" smtClean="0">
                <a:latin typeface="Times New Roman"/>
                <a:ea typeface="Cambria"/>
              </a:rPr>
              <a:t> </a:t>
            </a:r>
            <a:r>
              <a:rPr lang="tr-TR" dirty="0" err="1" smtClean="0">
                <a:latin typeface="Times New Roman"/>
                <a:ea typeface="Cambria"/>
              </a:rPr>
              <a:t>Parties</a:t>
            </a:r>
            <a:endParaRPr lang="tr-TR" dirty="0" smtClean="0">
              <a:latin typeface="Times New Roman"/>
              <a:ea typeface="Cambria"/>
            </a:endParaRPr>
          </a:p>
          <a:p>
            <a:pPr lvl="1"/>
            <a:r>
              <a:rPr lang="tr-TR" dirty="0" err="1" smtClean="0">
                <a:effectLst/>
                <a:latin typeface="Times New Roman"/>
                <a:ea typeface="Cambria"/>
              </a:rPr>
              <a:t>Turkey</a:t>
            </a:r>
            <a:r>
              <a:rPr lang="tr-TR" dirty="0" smtClean="0">
                <a:effectLst/>
                <a:latin typeface="Times New Roman"/>
                <a:ea typeface="Cambria"/>
              </a:rPr>
              <a:t> – 321(41% of </a:t>
            </a:r>
            <a:r>
              <a:rPr lang="tr-TR" dirty="0" err="1" smtClean="0">
                <a:effectLst/>
                <a:latin typeface="Times New Roman"/>
                <a:ea typeface="Cambria"/>
              </a:rPr>
              <a:t>all</a:t>
            </a:r>
            <a:r>
              <a:rPr lang="tr-TR" dirty="0" smtClean="0">
                <a:effectLst/>
                <a:latin typeface="Times New Roman"/>
                <a:ea typeface="Cambria"/>
              </a:rPr>
              <a:t> </a:t>
            </a:r>
            <a:r>
              <a:rPr lang="tr-TR" dirty="0" err="1" smtClean="0">
                <a:effectLst/>
                <a:latin typeface="Times New Roman"/>
                <a:ea typeface="Cambria"/>
              </a:rPr>
              <a:t>violations</a:t>
            </a:r>
            <a:r>
              <a:rPr lang="tr-TR" dirty="0" smtClean="0">
                <a:effectLst/>
                <a:latin typeface="Times New Roman"/>
                <a:ea typeface="Cambria"/>
              </a:rPr>
              <a:t>)</a:t>
            </a:r>
          </a:p>
          <a:p>
            <a:pPr lvl="1"/>
            <a:r>
              <a:rPr lang="tr-TR" dirty="0" err="1" smtClean="0">
                <a:latin typeface="Times New Roman"/>
                <a:ea typeface="Cambria"/>
              </a:rPr>
              <a:t>Russia</a:t>
            </a:r>
            <a:r>
              <a:rPr lang="tr-TR" dirty="0" smtClean="0">
                <a:latin typeface="Times New Roman"/>
                <a:ea typeface="Cambria"/>
              </a:rPr>
              <a:t> – 53</a:t>
            </a:r>
          </a:p>
          <a:p>
            <a:pPr lvl="1"/>
            <a:r>
              <a:rPr lang="en-GB" dirty="0" smtClean="0">
                <a:effectLst/>
                <a:latin typeface="Times New Roman"/>
                <a:ea typeface="Cambria"/>
              </a:rPr>
              <a:t>France</a:t>
            </a:r>
            <a:r>
              <a:rPr lang="tr-TR" dirty="0" smtClean="0">
                <a:latin typeface="Times New Roman"/>
                <a:ea typeface="Cambria"/>
              </a:rPr>
              <a:t> - </a:t>
            </a:r>
            <a:r>
              <a:rPr lang="en-GB" dirty="0" smtClean="0">
                <a:effectLst/>
                <a:latin typeface="Times New Roman"/>
                <a:ea typeface="Cambria"/>
              </a:rPr>
              <a:t>38 </a:t>
            </a:r>
            <a:endParaRPr lang="tr-TR" dirty="0" smtClean="0">
              <a:effectLst/>
              <a:latin typeface="Times New Roman"/>
              <a:ea typeface="Cambria"/>
            </a:endParaRPr>
          </a:p>
          <a:p>
            <a:pPr lvl="1"/>
            <a:r>
              <a:rPr lang="en-GB" dirty="0" smtClean="0">
                <a:effectLst/>
                <a:latin typeface="Times New Roman"/>
                <a:ea typeface="Cambria"/>
              </a:rPr>
              <a:t>Austria </a:t>
            </a:r>
            <a:r>
              <a:rPr lang="tr-TR" dirty="0" smtClean="0">
                <a:effectLst/>
                <a:latin typeface="Times New Roman"/>
                <a:ea typeface="Cambria"/>
              </a:rPr>
              <a:t>- </a:t>
            </a:r>
            <a:r>
              <a:rPr lang="en-GB" dirty="0" smtClean="0">
                <a:effectLst/>
                <a:latin typeface="Times New Roman"/>
                <a:ea typeface="Cambria"/>
              </a:rPr>
              <a:t>35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Article</a:t>
            </a:r>
            <a:r>
              <a:rPr lang="tr-TR" dirty="0" smtClean="0"/>
              <a:t> 10 </a:t>
            </a:r>
            <a:r>
              <a:rPr lang="tr-TR" dirty="0" err="1" smtClean="0"/>
              <a:t>Cases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ECtHR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619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the Court’s jurisprudence illustrates, amelioration of </a:t>
            </a:r>
            <a:r>
              <a:rPr lang="en-US" dirty="0" smtClean="0"/>
              <a:t>certain</a:t>
            </a:r>
            <a:r>
              <a:rPr lang="tr-TR" dirty="0" smtClean="0"/>
              <a:t> </a:t>
            </a:r>
            <a:r>
              <a:rPr lang="en-US" dirty="0" smtClean="0"/>
              <a:t>provisions </a:t>
            </a:r>
            <a:r>
              <a:rPr lang="en-US" dirty="0"/>
              <a:t>has not solved the structural problems in the Turkish law relating to freedom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expression</a:t>
            </a:r>
            <a:r>
              <a:rPr lang="en-US" dirty="0"/>
              <a:t>. The judicial authorities have replaced the amended or abolished provisions with </a:t>
            </a:r>
            <a:r>
              <a:rPr lang="en-US" dirty="0" smtClean="0"/>
              <a:t>new</a:t>
            </a:r>
            <a:r>
              <a:rPr lang="tr-TR" dirty="0" smtClean="0"/>
              <a:t> </a:t>
            </a:r>
            <a:r>
              <a:rPr lang="en-US" dirty="0" smtClean="0"/>
              <a:t>ones </a:t>
            </a:r>
            <a:r>
              <a:rPr lang="en-US" dirty="0"/>
              <a:t>to punish peaceful expression of ideas. Therefore, an amendment and results following </a:t>
            </a:r>
            <a:r>
              <a:rPr lang="en-US" dirty="0" smtClean="0"/>
              <a:t>such</a:t>
            </a:r>
            <a:r>
              <a:rPr lang="tr-TR" dirty="0" smtClean="0"/>
              <a:t> </a:t>
            </a:r>
            <a:r>
              <a:rPr lang="en-US" dirty="0" smtClean="0"/>
              <a:t>amendment </a:t>
            </a:r>
            <a:r>
              <a:rPr lang="en-US" dirty="0"/>
              <a:t>in law might be misleading when considered in isolation.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Holistic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 in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err="1" smtClean="0"/>
              <a:t>Cases</a:t>
            </a:r>
            <a:r>
              <a:rPr lang="tr-TR" dirty="0" smtClean="0"/>
              <a:t> </a:t>
            </a:r>
            <a:r>
              <a:rPr lang="tr-TR" dirty="0" err="1" smtClean="0"/>
              <a:t>Concerning</a:t>
            </a:r>
            <a:r>
              <a:rPr lang="tr-TR" dirty="0" smtClean="0"/>
              <a:t> </a:t>
            </a:r>
            <a:r>
              <a:rPr lang="tr-TR" dirty="0" err="1" smtClean="0"/>
              <a:t>Turkey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383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14 </a:t>
            </a:r>
            <a:r>
              <a:rPr lang="tr-TR" dirty="0" err="1" smtClean="0"/>
              <a:t>judgements</a:t>
            </a:r>
            <a:r>
              <a:rPr lang="tr-TR" dirty="0" smtClean="0"/>
              <a:t> </a:t>
            </a:r>
            <a:r>
              <a:rPr lang="tr-TR" dirty="0" err="1" smtClean="0"/>
              <a:t>concerning</a:t>
            </a:r>
            <a:r>
              <a:rPr lang="tr-TR" dirty="0" smtClean="0"/>
              <a:t> </a:t>
            </a:r>
            <a:r>
              <a:rPr lang="tr-TR" dirty="0" err="1" smtClean="0"/>
              <a:t>Article</a:t>
            </a:r>
            <a:r>
              <a:rPr lang="tr-TR" dirty="0" smtClean="0"/>
              <a:t> 301.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Court: </a:t>
            </a:r>
            <a:r>
              <a:rPr lang="en-US" dirty="0" smtClean="0"/>
              <a:t>Article 301 lacked the “quality of law” requirement in view of its “unacceptably</a:t>
            </a:r>
            <a:r>
              <a:rPr lang="tr-TR" dirty="0" smtClean="0"/>
              <a:t> </a:t>
            </a:r>
            <a:r>
              <a:rPr lang="en-US" dirty="0" smtClean="0"/>
              <a:t>broad terms” which “still resulted in a lack of foreseeability as to its effects”.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Akçam</a:t>
            </a:r>
            <a:r>
              <a:rPr lang="en-US" dirty="0" smtClean="0"/>
              <a:t> group of cases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74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Government</a:t>
            </a:r>
            <a:endParaRPr lang="tr-TR" dirty="0" smtClean="0"/>
          </a:p>
          <a:p>
            <a:pPr lvl="1"/>
            <a:r>
              <a:rPr lang="en-US" dirty="0" smtClean="0"/>
              <a:t>reiterated its previous claims relating to the</a:t>
            </a:r>
            <a:r>
              <a:rPr lang="tr-TR" dirty="0" smtClean="0"/>
              <a:t> </a:t>
            </a:r>
            <a:r>
              <a:rPr lang="en-US" dirty="0" smtClean="0"/>
              <a:t>amendments made in Article 301 of the Criminal Code.</a:t>
            </a:r>
            <a:endParaRPr lang="tr-TR" dirty="0" smtClean="0"/>
          </a:p>
          <a:p>
            <a:pPr lvl="1"/>
            <a:r>
              <a:rPr lang="en-US" dirty="0" smtClean="0"/>
              <a:t>stated that a</a:t>
            </a:r>
            <a:r>
              <a:rPr lang="tr-TR" dirty="0" smtClean="0"/>
              <a:t> </a:t>
            </a:r>
            <a:r>
              <a:rPr lang="en-US" dirty="0" smtClean="0"/>
              <a:t>new procedural right had been introduced by Law No. 7188.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Akçam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6545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F</a:t>
            </a:r>
            <a:r>
              <a:rPr lang="en-US" dirty="0" err="1" smtClean="0"/>
              <a:t>iltering</a:t>
            </a:r>
            <a:r>
              <a:rPr lang="en-US" dirty="0" smtClean="0"/>
              <a:t> measures presented by the government fail to guarantee the full</a:t>
            </a:r>
            <a:r>
              <a:rPr lang="tr-TR" dirty="0" smtClean="0"/>
              <a:t> </a:t>
            </a:r>
            <a:r>
              <a:rPr lang="en-US" dirty="0" smtClean="0"/>
              <a:t>enjoyment of freedom of speech and Article 301 still creates a climate of self-censorship</a:t>
            </a:r>
            <a:r>
              <a:rPr lang="tr-TR" dirty="0" smtClean="0"/>
              <a:t>.</a:t>
            </a:r>
          </a:p>
          <a:p>
            <a:r>
              <a:rPr lang="tr-TR" dirty="0"/>
              <a:t>T</a:t>
            </a:r>
            <a:r>
              <a:rPr lang="en-US" dirty="0" smtClean="0"/>
              <a:t>he actual numbers are not</a:t>
            </a:r>
            <a:r>
              <a:rPr lang="tr-TR" dirty="0" smtClean="0"/>
              <a:t> </a:t>
            </a:r>
            <a:r>
              <a:rPr lang="en-US" dirty="0" smtClean="0"/>
              <a:t>provided by the government to assess further its claims</a:t>
            </a:r>
            <a:endParaRPr lang="tr-TR" dirty="0" smtClean="0"/>
          </a:p>
          <a:p>
            <a:r>
              <a:rPr lang="en-US" dirty="0" smtClean="0"/>
              <a:t>Ministry of Justice does</a:t>
            </a:r>
            <a:r>
              <a:rPr lang="tr-TR" dirty="0" smtClean="0"/>
              <a:t> </a:t>
            </a:r>
            <a:r>
              <a:rPr lang="en-US" dirty="0" smtClean="0"/>
              <a:t>not reveal the total number of investigation requests as well as how much of these requests were</a:t>
            </a:r>
            <a:r>
              <a:rPr lang="tr-TR" dirty="0" smtClean="0"/>
              <a:t> </a:t>
            </a:r>
            <a:r>
              <a:rPr lang="en-US" dirty="0" smtClean="0"/>
              <a:t>approved or not even subject to freedom of information requests subject to Law No. 4982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İFÖD </a:t>
            </a:r>
            <a:r>
              <a:rPr lang="tr-TR" dirty="0" err="1" smtClean="0"/>
              <a:t>Findings</a:t>
            </a:r>
            <a:r>
              <a:rPr lang="tr-TR" dirty="0" smtClean="0"/>
              <a:t>: Akçam Case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159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28800"/>
            <a:ext cx="6271803" cy="3116850"/>
          </a:xfr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Statistics</a:t>
            </a:r>
            <a:r>
              <a:rPr lang="tr-TR" dirty="0" smtClean="0"/>
              <a:t> on </a:t>
            </a:r>
            <a:r>
              <a:rPr lang="tr-TR" dirty="0" err="1" smtClean="0"/>
              <a:t>Article</a:t>
            </a:r>
            <a:r>
              <a:rPr lang="tr-TR" dirty="0" smtClean="0"/>
              <a:t> 301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215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556792"/>
            <a:ext cx="2674852" cy="2674852"/>
          </a:xfr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Statistics</a:t>
            </a:r>
            <a:r>
              <a:rPr lang="tr-TR" dirty="0" smtClean="0"/>
              <a:t> on </a:t>
            </a:r>
            <a:r>
              <a:rPr lang="tr-TR" dirty="0" err="1" smtClean="0"/>
              <a:t>Article</a:t>
            </a:r>
            <a:r>
              <a:rPr lang="tr-TR" dirty="0" smtClean="0"/>
              <a:t> 301-2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583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Şener</a:t>
            </a:r>
            <a:r>
              <a:rPr lang="en-US" dirty="0" smtClean="0"/>
              <a:t> group compromises of 38 judgements concerning violations of the applicants’ right to</a:t>
            </a:r>
            <a:r>
              <a:rPr lang="tr-TR" dirty="0" smtClean="0"/>
              <a:t> </a:t>
            </a:r>
            <a:r>
              <a:rPr lang="en-US" dirty="0" smtClean="0"/>
              <a:t>liberty and security and right to freedom of expression on account of detention on remand of the</a:t>
            </a:r>
            <a:r>
              <a:rPr lang="tr-TR" dirty="0" smtClean="0"/>
              <a:t> </a:t>
            </a:r>
            <a:r>
              <a:rPr lang="en-US" dirty="0" smtClean="0"/>
              <a:t>applicant investigative journalists, charged under Articles 314 and 220/7 of the Turkish Criminal</a:t>
            </a:r>
            <a:r>
              <a:rPr lang="tr-TR" dirty="0" smtClean="0"/>
              <a:t> </a:t>
            </a:r>
            <a:r>
              <a:rPr lang="en-US" dirty="0" smtClean="0"/>
              <a:t>Code with aiding and abetting a criminal organization by having been involved in the production</a:t>
            </a:r>
            <a:r>
              <a:rPr lang="tr-TR" dirty="0" smtClean="0"/>
              <a:t> </a:t>
            </a:r>
            <a:r>
              <a:rPr lang="en-US" dirty="0" smtClean="0"/>
              <a:t>of publications criticizing the government and/or serving as propaganda for a criminal</a:t>
            </a:r>
            <a:r>
              <a:rPr lang="tr-TR" dirty="0" smtClean="0"/>
              <a:t> </a:t>
            </a:r>
            <a:r>
              <a:rPr lang="en-US" dirty="0" smtClean="0"/>
              <a:t>organization.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Şener </a:t>
            </a:r>
            <a:r>
              <a:rPr lang="tr-TR" dirty="0" err="1" smtClean="0"/>
              <a:t>Group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1925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9A11E3E3A4354FA938446845BBF733" ma:contentTypeVersion="12" ma:contentTypeDescription="Create a new document." ma:contentTypeScope="" ma:versionID="b4031599f0ff5bdc07cbb4ba44ae3ca5">
  <xsd:schema xmlns:xsd="http://www.w3.org/2001/XMLSchema" xmlns:xs="http://www.w3.org/2001/XMLSchema" xmlns:p="http://schemas.microsoft.com/office/2006/metadata/properties" xmlns:ns2="60c11fa4-ff9b-492c-bc5b-65b6c8eeded4" xmlns:ns3="d8159c9e-9fad-49a3-a5ae-2b6725e7a0d2" targetNamespace="http://schemas.microsoft.com/office/2006/metadata/properties" ma:root="true" ma:fieldsID="60b5c34777b5915a716f9e6216f17877" ns2:_="" ns3:_="">
    <xsd:import namespace="60c11fa4-ff9b-492c-bc5b-65b6c8eeded4"/>
    <xsd:import namespace="d8159c9e-9fad-49a3-a5ae-2b6725e7a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11fa4-ff9b-492c-bc5b-65b6c8eed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59c9e-9fad-49a3-a5ae-2b6725e7a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82F3C0-CE2A-4E0B-8D27-F91E5384B3E6}"/>
</file>

<file path=customXml/itemProps2.xml><?xml version="1.0" encoding="utf-8"?>
<ds:datastoreItem xmlns:ds="http://schemas.openxmlformats.org/officeDocument/2006/customXml" ds:itemID="{D1EDCC4D-AEC3-4C25-AEB2-A1A33A4D920E}"/>
</file>

<file path=customXml/itemProps3.xml><?xml version="1.0" encoding="utf-8"?>
<ds:datastoreItem xmlns:ds="http://schemas.openxmlformats.org/officeDocument/2006/customXml" ds:itemID="{C3363494-85B4-456F-BABD-DE2E002BAA9B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</TotalTime>
  <Words>861</Words>
  <Application>Microsoft Macintosh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Dalga Biçimi</vt:lpstr>
      <vt:lpstr>Öner and Türk Akçam Şener v. Turkey</vt:lpstr>
      <vt:lpstr>Turkish Article 10 Cases Before ECtHR</vt:lpstr>
      <vt:lpstr>Holistic Approach in FoX Cases Concerning Turkey</vt:lpstr>
      <vt:lpstr>The Akçam group of cases</vt:lpstr>
      <vt:lpstr>Akçam</vt:lpstr>
      <vt:lpstr>İFÖD Findings: Akçam Case</vt:lpstr>
      <vt:lpstr>Statistics on Article 301</vt:lpstr>
      <vt:lpstr>Statistics on Article 301-2</vt:lpstr>
      <vt:lpstr>The Şener Group</vt:lpstr>
      <vt:lpstr>Şener Group –Developments</vt:lpstr>
      <vt:lpstr>Membership Statistics</vt:lpstr>
      <vt:lpstr>Şener Group – İFÖD Findings</vt:lpstr>
      <vt:lpstr>Öner and Türk Cases</vt:lpstr>
      <vt:lpstr>Öner and Türk- İFÖD Findings</vt:lpstr>
      <vt:lpstr>Öner and Türk – İFÖD Findings</vt:lpstr>
      <vt:lpstr>Constitutional Court – An Effective Remedy?</vt:lpstr>
      <vt:lpstr>Conclusions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Öner and Türk Akçam Şener v. Turkey</dc:title>
  <dc:creator>KEREM ALTIPARMAK</dc:creator>
  <cp:lastModifiedBy>Kerem Altiparmak</cp:lastModifiedBy>
  <cp:revision>9</cp:revision>
  <dcterms:created xsi:type="dcterms:W3CDTF">2020-02-17T13:54:46Z</dcterms:created>
  <dcterms:modified xsi:type="dcterms:W3CDTF">2020-02-21T06:57:08Z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0x010100179A11E3E3A4354FA938446845BBF733</vt:lpwstr>
  </property>
</Properties>
</file>