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1"/>
  </p:notesMasterIdLst>
  <p:sldIdLst>
    <p:sldId id="256" r:id="rId3"/>
    <p:sldId id="257" r:id="rId4"/>
    <p:sldId id="258" r:id="rId5"/>
    <p:sldId id="259" r:id="rId6"/>
    <p:sldId id="275" r:id="rId7"/>
    <p:sldId id="262" r:id="rId8"/>
    <p:sldId id="276" r:id="rId9"/>
    <p:sldId id="277" r:id="rId10"/>
    <p:sldId id="278" r:id="rId11"/>
    <p:sldId id="279" r:id="rId12"/>
    <p:sldId id="282" r:id="rId13"/>
    <p:sldId id="283" r:id="rId14"/>
    <p:sldId id="270" r:id="rId15"/>
    <p:sldId id="284" r:id="rId16"/>
    <p:sldId id="285" r:id="rId17"/>
    <p:sldId id="273" r:id="rId18"/>
    <p:sldId id="274" r:id="rId19"/>
    <p:sldId id="286"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xdJkq8ePZ+NE4jJKKxA87AKr2/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33077"/>
    <a:srgbClr val="32002F"/>
    <a:srgbClr val="81477B"/>
    <a:srgbClr val="D8B1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7200" autoAdjust="0"/>
  </p:normalViewPr>
  <p:slideViewPr>
    <p:cSldViewPr snapToGrid="0">
      <p:cViewPr varScale="1">
        <p:scale>
          <a:sx n="93" d="100"/>
          <a:sy n="93" d="100"/>
        </p:scale>
        <p:origin x="1320" y="2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noProof="0" dirty="0"/>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10</a:t>
            </a:fld>
            <a:endParaRPr/>
          </a:p>
        </p:txBody>
      </p:sp>
    </p:spTree>
    <p:extLst>
      <p:ext uri="{BB962C8B-B14F-4D97-AF65-F5344CB8AC3E}">
        <p14:creationId xmlns:p14="http://schemas.microsoft.com/office/powerpoint/2010/main" val="421092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noProof="0" dirty="0"/>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11</a:t>
            </a:fld>
            <a:endParaRPr/>
          </a:p>
        </p:txBody>
      </p:sp>
    </p:spTree>
    <p:extLst>
      <p:ext uri="{BB962C8B-B14F-4D97-AF65-F5344CB8AC3E}">
        <p14:creationId xmlns:p14="http://schemas.microsoft.com/office/powerpoint/2010/main" val="2525000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noProof="0" dirty="0"/>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12</a:t>
            </a:fld>
            <a:endParaRPr/>
          </a:p>
        </p:txBody>
      </p:sp>
    </p:spTree>
    <p:extLst>
      <p:ext uri="{BB962C8B-B14F-4D97-AF65-F5344CB8AC3E}">
        <p14:creationId xmlns:p14="http://schemas.microsoft.com/office/powerpoint/2010/main" val="3237327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980bbf81e1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2" name="Google Shape;242;g1980bbf81e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9493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980bbf81e1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2" name="Google Shape;242;g1980bbf81e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2477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980bbf81e1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1980bbf81e1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980bbf81e1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g1980bbf81e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980bbf81e1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g1980bbf81e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511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980bbf81e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g1980bbf81e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3" name="Google Shape;103;g1980bbf81e1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5</a:t>
            </a:fld>
            <a:endParaRPr/>
          </a:p>
        </p:txBody>
      </p:sp>
    </p:spTree>
    <p:extLst>
      <p:ext uri="{BB962C8B-B14F-4D97-AF65-F5344CB8AC3E}">
        <p14:creationId xmlns:p14="http://schemas.microsoft.com/office/powerpoint/2010/main" val="415183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7</a:t>
            </a:fld>
            <a:endParaRPr/>
          </a:p>
        </p:txBody>
      </p:sp>
    </p:spTree>
    <p:extLst>
      <p:ext uri="{BB962C8B-B14F-4D97-AF65-F5344CB8AC3E}">
        <p14:creationId xmlns:p14="http://schemas.microsoft.com/office/powerpoint/2010/main" val="420191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8</a:t>
            </a:fld>
            <a:endParaRPr/>
          </a:p>
        </p:txBody>
      </p:sp>
    </p:spTree>
    <p:extLst>
      <p:ext uri="{BB962C8B-B14F-4D97-AF65-F5344CB8AC3E}">
        <p14:creationId xmlns:p14="http://schemas.microsoft.com/office/powerpoint/2010/main" val="2374248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noProof="0" dirty="0"/>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9</a:t>
            </a:fld>
            <a:endParaRPr/>
          </a:p>
        </p:txBody>
      </p:sp>
    </p:spTree>
    <p:extLst>
      <p:ext uri="{BB962C8B-B14F-4D97-AF65-F5344CB8AC3E}">
        <p14:creationId xmlns:p14="http://schemas.microsoft.com/office/powerpoint/2010/main" val="358620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0D73-811A-D76E-E59E-285B1B49F1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118CF2-653D-7068-1F1D-933379F894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D456F1-B8AE-6C08-D227-E32D845E2F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E1388-7C9D-EF80-2266-663A6BD35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6E756-9CD5-E6D7-797F-029C8895E4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640321-AEE6-9A99-5913-48CECCBA3891}"/>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8" name="Footer Placeholder 7">
            <a:extLst>
              <a:ext uri="{FF2B5EF4-FFF2-40B4-BE49-F238E27FC236}">
                <a16:creationId xmlns:a16="http://schemas.microsoft.com/office/drawing/2014/main" id="{A9B9DE60-2C7F-72DB-8324-DC9C4FC787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4B51FD-6F94-3DF7-B1FD-684F279F87E1}"/>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155101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DC2A-C71B-7B48-3DC6-B8B5865202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437D61-2F71-3223-4451-E82DBE0E43C1}"/>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4" name="Footer Placeholder 3">
            <a:extLst>
              <a:ext uri="{FF2B5EF4-FFF2-40B4-BE49-F238E27FC236}">
                <a16:creationId xmlns:a16="http://schemas.microsoft.com/office/drawing/2014/main" id="{15D0E3FD-639B-7B0A-98B8-B8D97A96E9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E00019-7CDF-A1B1-ECC8-8D37226D3792}"/>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932502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9FE3C2-235C-544B-825E-0ECE909AD347}"/>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3" name="Footer Placeholder 2">
            <a:extLst>
              <a:ext uri="{FF2B5EF4-FFF2-40B4-BE49-F238E27FC236}">
                <a16:creationId xmlns:a16="http://schemas.microsoft.com/office/drawing/2014/main" id="{B30E246F-D2E8-E6A4-D368-7E98D4F977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05DF5E-1C08-C89F-BD60-5F5329840612}"/>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3117389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E76AE-BCF4-E96B-4F43-B013642C9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0A186D-0DD1-F535-D607-76036A208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D66428-F6C6-B4D6-CDC1-8D6775FEE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98B6D-3233-BC2F-DDAC-A738B047C3F1}"/>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6" name="Footer Placeholder 5">
            <a:extLst>
              <a:ext uri="{FF2B5EF4-FFF2-40B4-BE49-F238E27FC236}">
                <a16:creationId xmlns:a16="http://schemas.microsoft.com/office/drawing/2014/main" id="{951E2118-D5C5-981A-AAC2-5DB8B2FB7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81541-EF1D-03ED-C380-C06B19278EDF}"/>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143533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8CEED-5A57-743C-62AC-2A6041449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59EF96-8A91-B5AB-D226-5A6E8428FD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4542D0-4202-1194-74A1-CC8E579FD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CAAB03-316E-6071-22F2-A31EC3186460}"/>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6" name="Footer Placeholder 5">
            <a:extLst>
              <a:ext uri="{FF2B5EF4-FFF2-40B4-BE49-F238E27FC236}">
                <a16:creationId xmlns:a16="http://schemas.microsoft.com/office/drawing/2014/main" id="{C714306A-0DE8-1344-2891-C720D4765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30C35C-7A70-6DF9-8B16-37E9B7F4DDAB}"/>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3377439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F9A23-7A0D-D16B-87DC-E0B6E84641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1DA737-AAC7-7FE8-4461-717D06F6A1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6B2E5-1956-AB96-046C-EB14F0D05356}"/>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CF771924-ED58-A368-F922-CE1597ECE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CCE2B-2484-C26B-3AA8-F4DF785C62BE}"/>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238545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884D68-8A1D-17C7-3E2F-EE03C0A4D9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F4EDAD-BEDE-1558-1601-685F5B7C36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B0981-127D-EAFD-D1EC-7CF6BF1408AC}"/>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6A3D0167-2993-D4D4-DC3D-0C826EA75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CFC03-7EDF-B15A-FC61-B280753E7F21}"/>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52783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8"/>
          <p:cNvSpPr>
            <a:spLocks noGrp="1"/>
          </p:cNvSpPr>
          <p:nvPr>
            <p:ph type="pic" idx="2"/>
          </p:nvPr>
        </p:nvSpPr>
        <p:spPr>
          <a:xfrm>
            <a:off x="5183188" y="987425"/>
            <a:ext cx="6172200" cy="4873625"/>
          </a:xfrm>
          <a:prstGeom prst="rect">
            <a:avLst/>
          </a:prstGeom>
          <a:noFill/>
          <a:ln>
            <a:noFill/>
          </a:ln>
        </p:spPr>
      </p:sp>
      <p:sp>
        <p:nvSpPr>
          <p:cNvPr id="68" name="Google Shape;68;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4B64-0796-E6D7-875F-A1EECF6458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13DAE9-3AD7-DFB0-0F79-6CF8C075F9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46EB53-1A92-A586-9CEB-12F5151DA21F}"/>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EC41C326-3C3D-2F8F-5906-EB92B2AF3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FFC08-E1A2-02BE-916C-8DCABFA3FCBA}"/>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297930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B4F48-6D4F-DA24-38CF-345E403AFA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E11490-723D-DF8E-619C-0B5F080B5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650CBD-3BF3-5E8E-FC46-FBB8FBDBDCC3}"/>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7DB92F96-E6E9-8625-A76F-A00599EF64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BE8BF-FD53-6BE1-D689-0F0D5A8107FB}"/>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180534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A937-3DC0-7721-6BCC-A190EEA19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6D04B7-A587-8896-181E-4E56B14C75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0937CF-F66A-0774-A0C0-D3A411148DC2}"/>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D3D6286C-AF65-1A0A-55CB-18BACE834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332D3-FCE5-DB85-3293-11080D1C1AEA}"/>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211862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111B9-81F5-C116-B8C1-7F7920009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5822D3-4477-7AC2-423B-33EF1787F0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47292B-1CCD-A11A-CF33-073361AF5D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1391F-ECA0-D7A1-A077-52AA7B3B0CC5}"/>
              </a:ext>
            </a:extLst>
          </p:cNvPr>
          <p:cNvSpPr>
            <a:spLocks noGrp="1"/>
          </p:cNvSpPr>
          <p:nvPr>
            <p:ph type="dt" sz="half" idx="10"/>
          </p:nvPr>
        </p:nvSpPr>
        <p:spPr/>
        <p:txBody>
          <a:bodyPr/>
          <a:lstStyle/>
          <a:p>
            <a:fld id="{FD2974E1-A3CC-5C4F-B7CB-CC47876C8B36}" type="datetimeFigureOut">
              <a:rPr lang="en-US" smtClean="0"/>
              <a:t>11/27/22</a:t>
            </a:fld>
            <a:endParaRPr lang="en-US"/>
          </a:p>
        </p:txBody>
      </p:sp>
      <p:sp>
        <p:nvSpPr>
          <p:cNvPr id="6" name="Footer Placeholder 5">
            <a:extLst>
              <a:ext uri="{FF2B5EF4-FFF2-40B4-BE49-F238E27FC236}">
                <a16:creationId xmlns:a16="http://schemas.microsoft.com/office/drawing/2014/main" id="{1158FF24-E7DF-540B-2DED-31E31C376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03B1F-96D3-BDAF-34EE-966FEC2435D6}"/>
              </a:ext>
            </a:extLst>
          </p:cNvPr>
          <p:cNvSpPr>
            <a:spLocks noGrp="1"/>
          </p:cNvSpPr>
          <p:nvPr>
            <p:ph type="sldNum" sz="quarter" idx="12"/>
          </p:nvPr>
        </p:nvSpPr>
        <p:spPr/>
        <p:txBody>
          <a:bodyPr/>
          <a:lstStyle/>
          <a:p>
            <a:fld id="{DA6240FA-22AF-494D-8DBC-319C085A6085}" type="slidenum">
              <a:rPr lang="en-US" smtClean="0"/>
              <a:t>‹#›</a:t>
            </a:fld>
            <a:endParaRPr lang="en-US"/>
          </a:p>
        </p:txBody>
      </p:sp>
    </p:spTree>
    <p:extLst>
      <p:ext uri="{BB962C8B-B14F-4D97-AF65-F5344CB8AC3E}">
        <p14:creationId xmlns:p14="http://schemas.microsoft.com/office/powerpoint/2010/main" val="2830489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11434"/>
            <a:lum/>
          </a:blip>
          <a:srcRect/>
          <a:tile tx="0" ty="0" sx="100000" sy="100000" flip="none" algn="tl"/>
        </a:blip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B45ED6-739C-BCEC-AEE2-B5DF32B4B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E1DA32-FAF0-5B1C-6BED-F7DA2E8F7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F0B97-681B-2FF3-113B-273C98090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974E1-A3CC-5C4F-B7CB-CC47876C8B36}" type="datetimeFigureOut">
              <a:rPr lang="en-US" smtClean="0"/>
              <a:t>11/27/22</a:t>
            </a:fld>
            <a:endParaRPr lang="en-US"/>
          </a:p>
        </p:txBody>
      </p:sp>
      <p:sp>
        <p:nvSpPr>
          <p:cNvPr id="5" name="Footer Placeholder 4">
            <a:extLst>
              <a:ext uri="{FF2B5EF4-FFF2-40B4-BE49-F238E27FC236}">
                <a16:creationId xmlns:a16="http://schemas.microsoft.com/office/drawing/2014/main" id="{786FB627-4F7D-F1A0-02A3-53513555BE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24B285-94FA-0BFE-4ECE-9F36B4282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240FA-22AF-494D-8DBC-319C085A6085}" type="slidenum">
              <a:rPr lang="en-US" smtClean="0"/>
              <a:t>‹#›</a:t>
            </a:fld>
            <a:endParaRPr lang="en-US"/>
          </a:p>
        </p:txBody>
      </p:sp>
    </p:spTree>
    <p:extLst>
      <p:ext uri="{BB962C8B-B14F-4D97-AF65-F5344CB8AC3E}">
        <p14:creationId xmlns:p14="http://schemas.microsoft.com/office/powerpoint/2010/main" val="27437408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43"/>
            <a:lum/>
          </a:blip>
          <a:srcRect/>
          <a:tile tx="0" ty="0" sx="100000" sy="100000" flip="none" algn="tl"/>
        </a:blip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298077" y="583096"/>
            <a:ext cx="11618259" cy="238655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813479"/>
              </a:buClr>
              <a:buSzPts val="4400"/>
              <a:buFont typeface="Calibri"/>
              <a:buNone/>
            </a:pPr>
            <a:r>
              <a:rPr lang="en-US" sz="4000" dirty="0">
                <a:solidFill>
                  <a:srgbClr val="813479"/>
                </a:solidFill>
              </a:rPr>
              <a:t>Briefing by</a:t>
            </a:r>
            <a:br>
              <a:rPr lang="en-US" sz="4000" dirty="0">
                <a:solidFill>
                  <a:srgbClr val="813479"/>
                </a:solidFill>
                <a:latin typeface="Calibri"/>
                <a:ea typeface="Calibri"/>
                <a:cs typeface="Calibri"/>
                <a:sym typeface="Calibri"/>
              </a:rPr>
            </a:br>
            <a:r>
              <a:rPr lang="en-US" sz="4000" b="1" dirty="0">
                <a:solidFill>
                  <a:srgbClr val="813479"/>
                </a:solidFill>
                <a:latin typeface="Calibri"/>
                <a:ea typeface="Calibri"/>
                <a:cs typeface="Calibri"/>
                <a:sym typeface="Calibri"/>
              </a:rPr>
              <a:t>Mor Çatı </a:t>
            </a:r>
            <a:r>
              <a:rPr lang="en-US" sz="4000" b="1" dirty="0">
                <a:solidFill>
                  <a:srgbClr val="833077"/>
                </a:solidFill>
                <a:latin typeface="Calibri"/>
                <a:ea typeface="Calibri"/>
                <a:cs typeface="Calibri"/>
                <a:sym typeface="Calibri"/>
              </a:rPr>
              <a:t>Women’s</a:t>
            </a:r>
            <a:r>
              <a:rPr lang="en-US" sz="4000" b="1" dirty="0">
                <a:solidFill>
                  <a:srgbClr val="813479"/>
                </a:solidFill>
                <a:latin typeface="Calibri"/>
                <a:ea typeface="Calibri"/>
                <a:cs typeface="Calibri"/>
                <a:sym typeface="Calibri"/>
              </a:rPr>
              <a:t> Shelter Foundation</a:t>
            </a:r>
            <a:endParaRPr lang="en-US" sz="4000" b="1" dirty="0">
              <a:solidFill>
                <a:srgbClr val="813479"/>
              </a:solidFill>
            </a:endParaRPr>
          </a:p>
          <a:p>
            <a:pPr marL="0" lvl="0" indent="0" algn="ctr" rtl="0">
              <a:lnSpc>
                <a:spcPct val="90000"/>
              </a:lnSpc>
              <a:spcBef>
                <a:spcPts val="0"/>
              </a:spcBef>
              <a:spcAft>
                <a:spcPts val="0"/>
              </a:spcAft>
              <a:buClr>
                <a:srgbClr val="813479"/>
              </a:buClr>
              <a:buSzPts val="4400"/>
              <a:buFont typeface="Calibri"/>
              <a:buNone/>
            </a:pPr>
            <a:r>
              <a:rPr lang="en-US" sz="4000" dirty="0">
                <a:solidFill>
                  <a:srgbClr val="813479"/>
                </a:solidFill>
              </a:rPr>
              <a:t>concerning </a:t>
            </a:r>
            <a:br>
              <a:rPr lang="en-US" sz="4000" dirty="0">
                <a:solidFill>
                  <a:srgbClr val="813479"/>
                </a:solidFill>
              </a:rPr>
            </a:br>
            <a:r>
              <a:rPr lang="en-US" sz="4000" dirty="0">
                <a:solidFill>
                  <a:srgbClr val="813479"/>
                </a:solidFill>
              </a:rPr>
              <a:t>Opuz Group Cases (no. 33401/02)</a:t>
            </a:r>
            <a:endParaRPr lang="en-US" sz="4400" b="1" dirty="0">
              <a:solidFill>
                <a:srgbClr val="813479"/>
              </a:solidFill>
              <a:latin typeface="Calibri"/>
              <a:ea typeface="Calibri"/>
              <a:cs typeface="Calibri"/>
              <a:sym typeface="Calibri"/>
            </a:endParaRPr>
          </a:p>
        </p:txBody>
      </p:sp>
      <p:sp>
        <p:nvSpPr>
          <p:cNvPr id="90" name="Google Shape;90;p1"/>
          <p:cNvSpPr txBox="1"/>
          <p:nvPr/>
        </p:nvSpPr>
        <p:spPr>
          <a:xfrm>
            <a:off x="4647811" y="5460830"/>
            <a:ext cx="3106076" cy="483814"/>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rgbClr val="7F7F7F"/>
              </a:buClr>
              <a:buSzPts val="2400"/>
              <a:buFont typeface="Calibri"/>
              <a:buNone/>
            </a:pPr>
            <a:r>
              <a:rPr lang="en-US" sz="2400" b="0" i="0" u="none" strike="noStrike" cap="none" dirty="0">
                <a:solidFill>
                  <a:srgbClr val="D8B1DA"/>
                </a:solidFill>
                <a:latin typeface="Calibri"/>
                <a:ea typeface="Calibri"/>
                <a:cs typeface="Calibri"/>
                <a:sym typeface="Calibri"/>
              </a:rPr>
              <a:t>28 November 2022</a:t>
            </a:r>
            <a:endParaRPr lang="en-US" dirty="0">
              <a:solidFill>
                <a:srgbClr val="D8B1DA"/>
              </a:solidFill>
            </a:endParaRPr>
          </a:p>
        </p:txBody>
      </p:sp>
      <p:pic>
        <p:nvPicPr>
          <p:cNvPr id="2" name="Picture 1">
            <a:extLst>
              <a:ext uri="{FF2B5EF4-FFF2-40B4-BE49-F238E27FC236}">
                <a16:creationId xmlns:a16="http://schemas.microsoft.com/office/drawing/2014/main" id="{CBDB0754-ACCD-6A08-94F0-8062434DC498}"/>
              </a:ext>
            </a:extLst>
          </p:cNvPr>
          <p:cNvPicPr>
            <a:picLocks noChangeAspect="1"/>
          </p:cNvPicPr>
          <p:nvPr/>
        </p:nvPicPr>
        <p:blipFill>
          <a:blip r:embed="rId4"/>
          <a:stretch>
            <a:fillRect/>
          </a:stretch>
        </p:blipFill>
        <p:spPr>
          <a:xfrm>
            <a:off x="4647811" y="3625297"/>
            <a:ext cx="2918791" cy="1013896"/>
          </a:xfrm>
          <a:prstGeom prst="rect">
            <a:avLst/>
          </a:prstGeom>
        </p:spPr>
      </p:pic>
      <p:sp>
        <p:nvSpPr>
          <p:cNvPr id="3" name="TextBox 2">
            <a:extLst>
              <a:ext uri="{FF2B5EF4-FFF2-40B4-BE49-F238E27FC236}">
                <a16:creationId xmlns:a16="http://schemas.microsoft.com/office/drawing/2014/main" id="{9F238B09-D2A1-5AAB-BC51-DDC447660A85}"/>
              </a:ext>
            </a:extLst>
          </p:cNvPr>
          <p:cNvSpPr txBox="1"/>
          <p:nvPr/>
        </p:nvSpPr>
        <p:spPr>
          <a:xfrm>
            <a:off x="-622852" y="4532243"/>
            <a:ext cx="184731" cy="307777"/>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(5) Non-Deterrent Effect of Sentences and de facto impunity - Mitigation</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2036919"/>
            <a:ext cx="10515600" cy="334947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Sentences are usually imposed at the lower limit and a discretionary mitigation (mitigation for good conduct) is applied.</a:t>
            </a:r>
          </a:p>
          <a:p>
            <a:pPr marL="457200" lvl="0" indent="-325755" algn="l" rtl="0">
              <a:lnSpc>
                <a:spcPct val="100000"/>
              </a:lnSpc>
              <a:spcBef>
                <a:spcPts val="1000"/>
              </a:spcBef>
              <a:spcAft>
                <a:spcPts val="0"/>
              </a:spcAft>
              <a:buClr>
                <a:srgbClr val="813479"/>
              </a:buClr>
              <a:buSzPct val="64285"/>
              <a:buChar char="•"/>
            </a:pPr>
            <a:endParaRPr lang="en-US" sz="24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Mitigated sentences given for the offenses of bodily harm with intent, threat and insult are usually commuted to a fine, followed by a deferment of the announcement of the verdict, as a result of which even the fine is not paid de facto.</a:t>
            </a:r>
          </a:p>
        </p:txBody>
      </p:sp>
      <p:pic>
        <p:nvPicPr>
          <p:cNvPr id="6" name="Picture 5">
            <a:extLst>
              <a:ext uri="{FF2B5EF4-FFF2-40B4-BE49-F238E27FC236}">
                <a16:creationId xmlns:a16="http://schemas.microsoft.com/office/drawing/2014/main" id="{D52353DE-5605-440F-8ADB-A32A73485EC6}"/>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2515583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(5) Non-Deterrent Effect of Sentences and de facto impunity - Mitigation</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2036918"/>
            <a:ext cx="10515600" cy="396383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In the case of more serious offenses where the convict has started to serve the sentence, the full term of imprisonment is not served due to the practice of conditional release; due to legal regulations such as suspension of sentence, de facto impunity takes place even when the convict has started to serve the sentence.</a:t>
            </a:r>
          </a:p>
          <a:p>
            <a:pPr marL="457200" lvl="0" indent="-325755" algn="l" rtl="0">
              <a:lnSpc>
                <a:spcPct val="100000"/>
              </a:lnSpc>
              <a:spcBef>
                <a:spcPts val="1000"/>
              </a:spcBef>
              <a:spcAft>
                <a:spcPts val="0"/>
              </a:spcAft>
              <a:buClr>
                <a:srgbClr val="813479"/>
              </a:buClr>
              <a:buSzPct val="64285"/>
              <a:buChar char="•"/>
            </a:pPr>
            <a:endParaRPr lang="en-US" sz="24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Contrary to the legal provisions, the mitigation of sentences on account of “unjust provocation” results in a significant reduction in sentences based on a sexist practice.</a:t>
            </a:r>
          </a:p>
        </p:txBody>
      </p:sp>
      <p:pic>
        <p:nvPicPr>
          <p:cNvPr id="2" name="Picture 1">
            <a:extLst>
              <a:ext uri="{FF2B5EF4-FFF2-40B4-BE49-F238E27FC236}">
                <a16:creationId xmlns:a16="http://schemas.microsoft.com/office/drawing/2014/main" id="{DC7E2529-C7FD-15AD-2A19-B8095CA3CDC0}"/>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155467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(5) Non-Deterrent Effect of Sentences and de facto impunity - Mitigation</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2036918"/>
            <a:ext cx="10515600" cy="396383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The courts ignore less serious offenses (e.g. offense of libel) when there is more than one type of crime is inflicted by the perpetrator.</a:t>
            </a:r>
          </a:p>
          <a:p>
            <a:pPr marL="457200" lvl="0" indent="-325755" algn="l" rtl="0">
              <a:lnSpc>
                <a:spcPct val="100000"/>
              </a:lnSpc>
              <a:spcBef>
                <a:spcPts val="1000"/>
              </a:spcBef>
              <a:spcAft>
                <a:spcPts val="0"/>
              </a:spcAft>
              <a:buClr>
                <a:srgbClr val="813479"/>
              </a:buClr>
              <a:buSzPct val="64285"/>
              <a:buChar char="•"/>
            </a:pPr>
            <a:endParaRPr lang="en-US" sz="24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Court decisions are influenced by the physical appearance (e.g. well-dressed etc.) and economic class of the perpetrator.</a:t>
            </a:r>
          </a:p>
          <a:p>
            <a:pPr marL="457200" lvl="0" indent="-325755" algn="l" rtl="0">
              <a:lnSpc>
                <a:spcPct val="100000"/>
              </a:lnSpc>
              <a:spcBef>
                <a:spcPts val="1000"/>
              </a:spcBef>
              <a:spcAft>
                <a:spcPts val="0"/>
              </a:spcAft>
              <a:buClr>
                <a:srgbClr val="813479"/>
              </a:buClr>
              <a:buSzPct val="64285"/>
              <a:buChar char="•"/>
            </a:pPr>
            <a:endParaRPr lang="en-US" sz="24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It is observed that the grounds for acquittals often refer to expressions such as “defendant’s persistent denial of charges”; and the presumption of innocence is used as a legal cover-up for impunity.</a:t>
            </a:r>
          </a:p>
        </p:txBody>
      </p:sp>
      <p:pic>
        <p:nvPicPr>
          <p:cNvPr id="2" name="Picture 1">
            <a:extLst>
              <a:ext uri="{FF2B5EF4-FFF2-40B4-BE49-F238E27FC236}">
                <a16:creationId xmlns:a16="http://schemas.microsoft.com/office/drawing/2014/main" id="{E24CA59A-70E9-B2BF-BAFA-51B71C55558D}"/>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375305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7"/>
          <p:cNvSpPr txBox="1">
            <a:spLocks noGrp="1"/>
          </p:cNvSpPr>
          <p:nvPr>
            <p:ph type="title"/>
          </p:nvPr>
        </p:nvSpPr>
        <p:spPr>
          <a:xfrm>
            <a:off x="838200" y="365126"/>
            <a:ext cx="10515600" cy="107922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33333"/>
              <a:buFont typeface="Calibri"/>
              <a:buNone/>
            </a:pPr>
            <a:r>
              <a:rPr lang="en-US" sz="3200" b="1" dirty="0">
                <a:solidFill>
                  <a:schemeClr val="tx1">
                    <a:lumMod val="75000"/>
                    <a:lumOff val="25000"/>
                  </a:schemeClr>
                </a:solidFill>
              </a:rPr>
              <a:t>Lack of a Comprehensive and Coordinated System</a:t>
            </a:r>
            <a:endParaRPr lang="en-US" sz="3200" dirty="0">
              <a:solidFill>
                <a:schemeClr val="tx1">
                  <a:lumMod val="75000"/>
                  <a:lumOff val="25000"/>
                </a:schemeClr>
              </a:solidFill>
            </a:endParaRPr>
          </a:p>
        </p:txBody>
      </p:sp>
      <p:sp>
        <p:nvSpPr>
          <p:cNvPr id="2" name="Google Shape;106;g1980bbf81e1_0_0">
            <a:extLst>
              <a:ext uri="{FF2B5EF4-FFF2-40B4-BE49-F238E27FC236}">
                <a16:creationId xmlns:a16="http://schemas.microsoft.com/office/drawing/2014/main" id="{CD097D12-9A30-9BA5-7B7A-883663AF3A5F}"/>
              </a:ext>
            </a:extLst>
          </p:cNvPr>
          <p:cNvSpPr txBox="1">
            <a:spLocks/>
          </p:cNvSpPr>
          <p:nvPr/>
        </p:nvSpPr>
        <p:spPr>
          <a:xfrm>
            <a:off x="866776" y="1607997"/>
            <a:ext cx="10515600" cy="479145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14973" algn="just">
              <a:lnSpc>
                <a:spcPct val="100000"/>
              </a:lnSpc>
              <a:spcBef>
                <a:spcPts val="0"/>
              </a:spcBef>
              <a:buClr>
                <a:srgbClr val="813479"/>
              </a:buClr>
              <a:buSzPct val="100000"/>
            </a:pPr>
            <a:r>
              <a:rPr lang="en-US" sz="2400" dirty="0">
                <a:solidFill>
                  <a:srgbClr val="813479"/>
                </a:solidFill>
              </a:rPr>
              <a:t>Women face difficulty in filing a complaint for the crimes that fall under violence against women.</a:t>
            </a:r>
          </a:p>
          <a:p>
            <a:pPr marL="414973" algn="just">
              <a:lnSpc>
                <a:spcPct val="100000"/>
              </a:lnSpc>
              <a:spcBef>
                <a:spcPts val="0"/>
              </a:spcBef>
              <a:buClr>
                <a:srgbClr val="813479"/>
              </a:buClr>
              <a:buSzPct val="100000"/>
            </a:pPr>
            <a:endParaRPr lang="en-US" sz="12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Women are left alone in the trial process as they do not receive the social/psychological/legal support they need when they file a complaint.</a:t>
            </a:r>
          </a:p>
          <a:p>
            <a:pPr marL="414973" algn="just">
              <a:lnSpc>
                <a:spcPct val="100000"/>
              </a:lnSpc>
              <a:spcBef>
                <a:spcPts val="0"/>
              </a:spcBef>
              <a:buClr>
                <a:srgbClr val="813479"/>
              </a:buClr>
              <a:buSzPct val="100000"/>
            </a:pPr>
            <a:endParaRPr lang="en-US" sz="12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Lack of access to information and support required.</a:t>
            </a:r>
          </a:p>
          <a:p>
            <a:pPr marL="414973" algn="just">
              <a:lnSpc>
                <a:spcPct val="100000"/>
              </a:lnSpc>
              <a:spcBef>
                <a:spcPts val="0"/>
              </a:spcBef>
              <a:buClr>
                <a:srgbClr val="813479"/>
              </a:buClr>
              <a:buSzPct val="100000"/>
            </a:pPr>
            <a:endParaRPr lang="en-US" sz="12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The lack of cooperation between institutions in combating male violence lead to secondary victimization.</a:t>
            </a:r>
          </a:p>
          <a:p>
            <a:pPr marL="414973" algn="just">
              <a:lnSpc>
                <a:spcPct val="100000"/>
              </a:lnSpc>
              <a:spcBef>
                <a:spcPts val="0"/>
              </a:spcBef>
              <a:buClr>
                <a:srgbClr val="813479"/>
              </a:buClr>
              <a:buSzPct val="100000"/>
            </a:pPr>
            <a:endParaRPr lang="en-US" sz="12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This results in these crimes going even unrecorded despite the repeated violence inflicted by the perpetrators, ultimately paving the way for perpetrators to attempt to kill women.</a:t>
            </a:r>
          </a:p>
        </p:txBody>
      </p:sp>
      <p:pic>
        <p:nvPicPr>
          <p:cNvPr id="5" name="Picture 4">
            <a:extLst>
              <a:ext uri="{FF2B5EF4-FFF2-40B4-BE49-F238E27FC236}">
                <a16:creationId xmlns:a16="http://schemas.microsoft.com/office/drawing/2014/main" id="{E65F0579-A5CF-5C67-6365-4DE2E830705F}"/>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5" name="Google Shape;96;p2">
            <a:extLst>
              <a:ext uri="{FF2B5EF4-FFF2-40B4-BE49-F238E27FC236}">
                <a16:creationId xmlns:a16="http://schemas.microsoft.com/office/drawing/2014/main" id="{3B1A41D0-0D91-8D88-86BA-2E44AA85124E}"/>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List of Recommendations</a:t>
            </a:r>
          </a:p>
        </p:txBody>
      </p:sp>
      <p:sp>
        <p:nvSpPr>
          <p:cNvPr id="2" name="Google Shape;221;g1980bbf81e1_0_17">
            <a:extLst>
              <a:ext uri="{FF2B5EF4-FFF2-40B4-BE49-F238E27FC236}">
                <a16:creationId xmlns:a16="http://schemas.microsoft.com/office/drawing/2014/main" id="{A9E437DE-C498-78C8-1479-E5E77665DAE7}"/>
              </a:ext>
            </a:extLst>
          </p:cNvPr>
          <p:cNvSpPr txBox="1">
            <a:spLocks noGrp="1"/>
          </p:cNvSpPr>
          <p:nvPr>
            <p:ph type="body" idx="1"/>
          </p:nvPr>
        </p:nvSpPr>
        <p:spPr>
          <a:xfrm>
            <a:off x="841248" y="1609344"/>
            <a:ext cx="10515600" cy="4622727"/>
          </a:xfrm>
          <a:prstGeom prst="rect">
            <a:avLst/>
          </a:prstGeom>
          <a:noFill/>
          <a:ln>
            <a:noFill/>
          </a:ln>
        </p:spPr>
        <p:txBody>
          <a:bodyPr spcFirstLastPara="1" wrap="square" lIns="91425" tIns="45700" rIns="91425" bIns="45700" anchor="t" anchorCtr="0">
            <a:noAutofit/>
          </a:bodyPr>
          <a:lstStyle/>
          <a:p>
            <a:pPr marL="457200" marR="0" lvl="0" indent="-350837" algn="just" rtl="0">
              <a:lnSpc>
                <a:spcPct val="100000"/>
              </a:lnSpc>
              <a:spcBef>
                <a:spcPts val="0"/>
              </a:spcBef>
              <a:spcAft>
                <a:spcPts val="0"/>
              </a:spcAft>
              <a:buClr>
                <a:srgbClr val="813479"/>
              </a:buClr>
              <a:buSzPct val="100000"/>
              <a:buChar char="•"/>
            </a:pPr>
            <a:r>
              <a:rPr lang="en-US" sz="2400" dirty="0">
                <a:solidFill>
                  <a:srgbClr val="813479"/>
                </a:solidFill>
              </a:rPr>
              <a:t>To establish state-wide effective, comprehensive and coordinated policies encompassing all relevant measures to prevent and combat all forms of violence. </a:t>
            </a:r>
            <a:r>
              <a:rPr lang="en-US" sz="2400" b="1" dirty="0">
                <a:solidFill>
                  <a:srgbClr val="813479"/>
                </a:solidFill>
              </a:rPr>
              <a:t>Istanbul Convention </a:t>
            </a:r>
            <a:r>
              <a:rPr lang="en-US" sz="2400" dirty="0">
                <a:solidFill>
                  <a:srgbClr val="813479"/>
                </a:solidFill>
              </a:rPr>
              <a:t>provides a roadmap and a framework to achieve this. </a:t>
            </a:r>
            <a:r>
              <a:rPr lang="en-US" sz="2400" b="1" dirty="0">
                <a:solidFill>
                  <a:srgbClr val="813479"/>
                </a:solidFill>
              </a:rPr>
              <a:t>Turkey should become a party to Istanbul Convention. </a:t>
            </a:r>
          </a:p>
          <a:p>
            <a:pPr marL="457200" marR="0" lvl="0" indent="0" algn="just" rtl="0">
              <a:lnSpc>
                <a:spcPct val="100000"/>
              </a:lnSpc>
              <a:spcBef>
                <a:spcPts val="0"/>
              </a:spcBef>
              <a:spcAft>
                <a:spcPts val="0"/>
              </a:spcAft>
              <a:buNone/>
            </a:pPr>
            <a:endParaRPr lang="en-US" sz="2400" b="1" dirty="0">
              <a:solidFill>
                <a:srgbClr val="813479"/>
              </a:solidFill>
            </a:endParaRPr>
          </a:p>
          <a:p>
            <a:pPr marL="457200" marR="0" lvl="0" indent="-350837" algn="just" rtl="0">
              <a:lnSpc>
                <a:spcPct val="100000"/>
              </a:lnSpc>
              <a:spcBef>
                <a:spcPts val="0"/>
              </a:spcBef>
              <a:spcAft>
                <a:spcPts val="0"/>
              </a:spcAft>
              <a:buClr>
                <a:srgbClr val="813479"/>
              </a:buClr>
              <a:buSzPct val="100000"/>
              <a:buChar char="•"/>
            </a:pPr>
            <a:r>
              <a:rPr lang="en-US" sz="2400" dirty="0">
                <a:solidFill>
                  <a:srgbClr val="813479"/>
                </a:solidFill>
              </a:rPr>
              <a:t>To ensure an effective implementation of both the Penal Code and the Law No.6284, the state should present data on monitoring mechanisms including the number and result of investigations towards public officers for bad practice. </a:t>
            </a:r>
          </a:p>
          <a:p>
            <a:pPr marL="457200" marR="0" lvl="0" indent="0" algn="just" rtl="0">
              <a:lnSpc>
                <a:spcPct val="100000"/>
              </a:lnSpc>
              <a:spcBef>
                <a:spcPts val="0"/>
              </a:spcBef>
              <a:spcAft>
                <a:spcPts val="0"/>
              </a:spcAft>
              <a:buNone/>
            </a:pPr>
            <a:endParaRPr lang="en-US" sz="2400" dirty="0">
              <a:solidFill>
                <a:srgbClr val="813479"/>
              </a:solidFill>
            </a:endParaRPr>
          </a:p>
          <a:p>
            <a:pPr marL="457200" marR="0" lvl="0" indent="-350837" algn="just" rtl="0">
              <a:lnSpc>
                <a:spcPct val="100000"/>
              </a:lnSpc>
              <a:spcBef>
                <a:spcPts val="0"/>
              </a:spcBef>
              <a:spcAft>
                <a:spcPts val="0"/>
              </a:spcAft>
              <a:buClr>
                <a:srgbClr val="813479"/>
              </a:buClr>
              <a:buSzPct val="100000"/>
              <a:buChar char="•"/>
            </a:pPr>
            <a:r>
              <a:rPr lang="en-US" sz="2400" b="0" i="0" dirty="0">
                <a:solidFill>
                  <a:srgbClr val="813479"/>
                </a:solidFill>
                <a:effectLst/>
                <a:latin typeface="Calibri" panose="020F0502020204030204" pitchFamily="34" charset="0"/>
                <a:cs typeface="Calibri" panose="020F0502020204030204" pitchFamily="34" charset="0"/>
              </a:rPr>
              <a:t>To provide data and information on the existing official complaint mechanisms, how many complaints have been filed to these mechanisms and what the results were. </a:t>
            </a:r>
            <a:endParaRPr lang="en-US" sz="2400" dirty="0">
              <a:solidFill>
                <a:srgbClr val="813479"/>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B3BA673-472F-F4CA-C056-5360AADB9D5A}"/>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924088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5" name="Google Shape;96;p2">
            <a:extLst>
              <a:ext uri="{FF2B5EF4-FFF2-40B4-BE49-F238E27FC236}">
                <a16:creationId xmlns:a16="http://schemas.microsoft.com/office/drawing/2014/main" id="{3B1A41D0-0D91-8D88-86BA-2E44AA85124E}"/>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List of Recommendations</a:t>
            </a:r>
          </a:p>
        </p:txBody>
      </p:sp>
      <p:sp>
        <p:nvSpPr>
          <p:cNvPr id="2" name="Google Shape;221;g1980bbf81e1_0_17">
            <a:extLst>
              <a:ext uri="{FF2B5EF4-FFF2-40B4-BE49-F238E27FC236}">
                <a16:creationId xmlns:a16="http://schemas.microsoft.com/office/drawing/2014/main" id="{A9E437DE-C498-78C8-1479-E5E77665DAE7}"/>
              </a:ext>
            </a:extLst>
          </p:cNvPr>
          <p:cNvSpPr txBox="1">
            <a:spLocks noGrp="1"/>
          </p:cNvSpPr>
          <p:nvPr>
            <p:ph type="body" idx="1"/>
          </p:nvPr>
        </p:nvSpPr>
        <p:spPr>
          <a:xfrm>
            <a:off x="841248" y="1609344"/>
            <a:ext cx="10515600" cy="4920044"/>
          </a:xfrm>
          <a:prstGeom prst="rect">
            <a:avLst/>
          </a:prstGeom>
          <a:noFill/>
          <a:ln>
            <a:noFill/>
          </a:ln>
        </p:spPr>
        <p:txBody>
          <a:bodyPr spcFirstLastPara="1" wrap="square" lIns="91425" tIns="45700" rIns="91425" bIns="45700" anchor="t" anchorCtr="0">
            <a:noAutofit/>
          </a:bodyPr>
          <a:lstStyle/>
          <a:p>
            <a:pPr marL="457200" marR="0" lvl="0" indent="-350837" algn="just" rtl="0">
              <a:lnSpc>
                <a:spcPct val="100000"/>
              </a:lnSpc>
              <a:spcBef>
                <a:spcPts val="0"/>
              </a:spcBef>
              <a:spcAft>
                <a:spcPts val="0"/>
              </a:spcAft>
              <a:buClr>
                <a:srgbClr val="813479"/>
              </a:buClr>
              <a:buSzPct val="100000"/>
              <a:buChar char="•"/>
            </a:pPr>
            <a:r>
              <a:rPr lang="en-US" sz="2200" dirty="0">
                <a:solidFill>
                  <a:srgbClr val="813479"/>
                </a:solidFill>
              </a:rPr>
              <a:t>In order to monitor the implementation of both the Penal Code and the Law no.6284, to collect statistical data disaggregated by gender, age, type and frequency of violence, relationship between perpetrator and survivor, geographical location and disability status.</a:t>
            </a:r>
          </a:p>
          <a:p>
            <a:pPr marL="457200" marR="0" lvl="0" indent="-350837" algn="just" rtl="0">
              <a:lnSpc>
                <a:spcPct val="100000"/>
              </a:lnSpc>
              <a:spcBef>
                <a:spcPts val="0"/>
              </a:spcBef>
              <a:spcAft>
                <a:spcPts val="0"/>
              </a:spcAft>
              <a:buClr>
                <a:srgbClr val="813479"/>
              </a:buClr>
              <a:buSzPct val="100000"/>
              <a:buChar char="•"/>
            </a:pPr>
            <a:endParaRPr lang="en-US" sz="2200" dirty="0">
              <a:solidFill>
                <a:srgbClr val="813479"/>
              </a:solidFill>
            </a:endParaRPr>
          </a:p>
          <a:p>
            <a:pPr marL="457200" marR="0" lvl="0" indent="-350837" algn="just" rtl="0">
              <a:lnSpc>
                <a:spcPct val="100000"/>
              </a:lnSpc>
              <a:spcBef>
                <a:spcPts val="0"/>
              </a:spcBef>
              <a:spcAft>
                <a:spcPts val="0"/>
              </a:spcAft>
              <a:buClr>
                <a:srgbClr val="813479"/>
              </a:buClr>
              <a:buSzPct val="100000"/>
              <a:buChar char="•"/>
            </a:pPr>
            <a:r>
              <a:rPr lang="en-US" sz="2200" dirty="0">
                <a:solidFill>
                  <a:srgbClr val="813479"/>
                </a:solidFill>
              </a:rPr>
              <a:t>Bad practices by public officials should be punished.</a:t>
            </a:r>
          </a:p>
          <a:p>
            <a:pPr marL="457200" marR="0" lvl="0" indent="-350837" algn="just" rtl="0">
              <a:lnSpc>
                <a:spcPct val="100000"/>
              </a:lnSpc>
              <a:spcBef>
                <a:spcPts val="0"/>
              </a:spcBef>
              <a:spcAft>
                <a:spcPts val="0"/>
              </a:spcAft>
              <a:buClr>
                <a:srgbClr val="813479"/>
              </a:buClr>
              <a:buSzPct val="100000"/>
              <a:buChar char="•"/>
            </a:pPr>
            <a:endParaRPr lang="en-US" sz="2200" dirty="0">
              <a:solidFill>
                <a:srgbClr val="813479"/>
              </a:solidFill>
            </a:endParaRPr>
          </a:p>
          <a:p>
            <a:pPr marL="457200" marR="0" lvl="0" indent="-350837" algn="just" rtl="0">
              <a:lnSpc>
                <a:spcPct val="100000"/>
              </a:lnSpc>
              <a:spcBef>
                <a:spcPts val="0"/>
              </a:spcBef>
              <a:spcAft>
                <a:spcPts val="0"/>
              </a:spcAft>
              <a:buClr>
                <a:srgbClr val="813479"/>
              </a:buClr>
              <a:buSzPct val="100000"/>
              <a:buChar char="•"/>
            </a:pPr>
            <a:r>
              <a:rPr lang="en-US" sz="2200" dirty="0">
                <a:solidFill>
                  <a:srgbClr val="813479"/>
                </a:solidFill>
              </a:rPr>
              <a:t>In criminal cases, legal support should be promptly provided to women who have been subjected to violence without administrative obstacles.</a:t>
            </a:r>
          </a:p>
          <a:p>
            <a:pPr marL="457200" marR="0" lvl="0" indent="-350837" algn="just" rtl="0">
              <a:lnSpc>
                <a:spcPct val="100000"/>
              </a:lnSpc>
              <a:spcBef>
                <a:spcPts val="0"/>
              </a:spcBef>
              <a:spcAft>
                <a:spcPts val="0"/>
              </a:spcAft>
              <a:buClr>
                <a:srgbClr val="813479"/>
              </a:buClr>
              <a:buSzPct val="100000"/>
              <a:buChar char="•"/>
            </a:pPr>
            <a:endParaRPr lang="en-US" sz="2200" dirty="0">
              <a:solidFill>
                <a:srgbClr val="813479"/>
              </a:solidFill>
            </a:endParaRPr>
          </a:p>
          <a:p>
            <a:pPr marL="457200" marR="0" lvl="0" indent="-350837" algn="just" rtl="0">
              <a:lnSpc>
                <a:spcPct val="100000"/>
              </a:lnSpc>
              <a:spcBef>
                <a:spcPts val="0"/>
              </a:spcBef>
              <a:spcAft>
                <a:spcPts val="0"/>
              </a:spcAft>
              <a:buClr>
                <a:srgbClr val="813479"/>
              </a:buClr>
              <a:buSzPct val="100000"/>
              <a:buChar char="•"/>
            </a:pPr>
            <a:r>
              <a:rPr lang="en-US" sz="2200" dirty="0">
                <a:solidFill>
                  <a:srgbClr val="813479"/>
                </a:solidFill>
              </a:rPr>
              <a:t>The national authorities should facilitate for women the right to file complaints also with the police stations in their own neighborhoods rather than making mandatory referrals to specialized units such as the Bureaus of Combatting Domestic Violence and Violence Against Women.</a:t>
            </a:r>
          </a:p>
        </p:txBody>
      </p:sp>
      <p:pic>
        <p:nvPicPr>
          <p:cNvPr id="3" name="Picture 2">
            <a:extLst>
              <a:ext uri="{FF2B5EF4-FFF2-40B4-BE49-F238E27FC236}">
                <a16:creationId xmlns:a16="http://schemas.microsoft.com/office/drawing/2014/main" id="{5EB6E171-EA31-2B04-087E-5872097C150A}"/>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3641523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7" name="Google Shape;237;g1980bbf81e1_0_24"/>
          <p:cNvSpPr txBox="1">
            <a:spLocks noGrp="1"/>
          </p:cNvSpPr>
          <p:nvPr>
            <p:ph type="body" idx="1"/>
          </p:nvPr>
        </p:nvSpPr>
        <p:spPr>
          <a:xfrm>
            <a:off x="826960" y="1523616"/>
            <a:ext cx="10515600" cy="5177222"/>
          </a:xfrm>
          <a:prstGeom prst="rect">
            <a:avLst/>
          </a:prstGeom>
          <a:noFill/>
          <a:ln>
            <a:noFill/>
          </a:ln>
        </p:spPr>
        <p:txBody>
          <a:bodyPr spcFirstLastPara="1" wrap="square" lIns="91425" tIns="45700" rIns="91425" bIns="45700" anchor="t" anchorCtr="0">
            <a:noAutofit/>
          </a:bodyPr>
          <a:lstStyle/>
          <a:p>
            <a:pPr marL="459582">
              <a:buClr>
                <a:srgbClr val="813479"/>
              </a:buClr>
              <a:buSzPct val="100000"/>
            </a:pPr>
            <a:r>
              <a:rPr lang="en-US" sz="2300" dirty="0">
                <a:solidFill>
                  <a:srgbClr val="813479"/>
                </a:solidFill>
              </a:rPr>
              <a:t>Measures to ensure that investigative procedural steps are completed within 6 months to maximum 1 year, including by taking the statement of the suspect at the investigation stage and collecting evidence or conducting an enquiry within a reasonable time if the suspect cannot be reached.</a:t>
            </a:r>
          </a:p>
          <a:p>
            <a:pPr marL="459582">
              <a:buClr>
                <a:srgbClr val="813479"/>
              </a:buClr>
              <a:buSzPct val="100000"/>
            </a:pPr>
            <a:endParaRPr lang="en-US" sz="1400" dirty="0">
              <a:solidFill>
                <a:srgbClr val="813479"/>
              </a:solidFill>
            </a:endParaRPr>
          </a:p>
          <a:p>
            <a:pPr marL="457200" lvl="0" indent="-340518" algn="l" rtl="0">
              <a:spcBef>
                <a:spcPts val="0"/>
              </a:spcBef>
              <a:spcAft>
                <a:spcPts val="0"/>
              </a:spcAft>
              <a:buClr>
                <a:srgbClr val="813479"/>
              </a:buClr>
              <a:buSzPct val="100000"/>
              <a:buChar char="•"/>
            </a:pPr>
            <a:r>
              <a:rPr lang="en-US" sz="2300" dirty="0">
                <a:solidFill>
                  <a:srgbClr val="813479"/>
                </a:solidFill>
              </a:rPr>
              <a:t>To provide data on the number of cases where risk assessment is conducted and detailed information on the tools used for risk assessment.</a:t>
            </a:r>
          </a:p>
          <a:p>
            <a:pPr marL="457200" lvl="0" indent="-340518" algn="l" rtl="0">
              <a:spcBef>
                <a:spcPts val="0"/>
              </a:spcBef>
              <a:spcAft>
                <a:spcPts val="0"/>
              </a:spcAft>
              <a:buClr>
                <a:srgbClr val="813479"/>
              </a:buClr>
              <a:buSzPct val="100000"/>
              <a:buChar char="•"/>
            </a:pPr>
            <a:endParaRPr lang="en-US" sz="2300" dirty="0">
              <a:solidFill>
                <a:srgbClr val="813479"/>
              </a:solidFill>
            </a:endParaRPr>
          </a:p>
          <a:p>
            <a:pPr marL="457200" lvl="0" indent="-340518" algn="l" rtl="0">
              <a:spcBef>
                <a:spcPts val="0"/>
              </a:spcBef>
              <a:spcAft>
                <a:spcPts val="0"/>
              </a:spcAft>
              <a:buClr>
                <a:srgbClr val="813479"/>
              </a:buClr>
              <a:buSzPct val="100000"/>
              <a:buChar char="•"/>
            </a:pPr>
            <a:r>
              <a:rPr lang="en-US" sz="2400" dirty="0">
                <a:solidFill>
                  <a:srgbClr val="813479"/>
                </a:solidFill>
              </a:rPr>
              <a:t>To provide information on how and to what extent the Circular (2020) is enforced and sanctions for non-implementation </a:t>
            </a:r>
          </a:p>
          <a:p>
            <a:pPr marL="457200" lvl="0" indent="-340518" algn="l" rtl="0">
              <a:spcBef>
                <a:spcPts val="0"/>
              </a:spcBef>
              <a:spcAft>
                <a:spcPts val="0"/>
              </a:spcAft>
              <a:buClr>
                <a:srgbClr val="813479"/>
              </a:buClr>
              <a:buSzPct val="100000"/>
              <a:buChar char="•"/>
            </a:pPr>
            <a:endParaRPr lang="en-US" sz="1400" dirty="0">
              <a:solidFill>
                <a:srgbClr val="813479"/>
              </a:solidFill>
            </a:endParaRPr>
          </a:p>
          <a:p>
            <a:pPr marL="457200" lvl="0" indent="-340518" algn="l" rtl="0">
              <a:spcBef>
                <a:spcPts val="0"/>
              </a:spcBef>
              <a:spcAft>
                <a:spcPts val="0"/>
              </a:spcAft>
              <a:buClr>
                <a:srgbClr val="813479"/>
              </a:buClr>
              <a:buSzPct val="100000"/>
              <a:buChar char="•"/>
            </a:pPr>
            <a:r>
              <a:rPr lang="en-US" sz="2300" dirty="0">
                <a:solidFill>
                  <a:srgbClr val="813479"/>
                </a:solidFill>
              </a:rPr>
              <a:t>A holistic risk assessment (as in Istanbul Convention) that includes a danger assessment, tailored specifically to cases of violence against women.</a:t>
            </a:r>
          </a:p>
          <a:p>
            <a:pPr marL="457200" lvl="0" indent="-340518" algn="l" rtl="0">
              <a:spcBef>
                <a:spcPts val="0"/>
              </a:spcBef>
              <a:spcAft>
                <a:spcPts val="0"/>
              </a:spcAft>
              <a:buClr>
                <a:srgbClr val="813479"/>
              </a:buClr>
              <a:buSzPct val="100000"/>
              <a:buChar char="•"/>
            </a:pPr>
            <a:endParaRPr lang="en-US" sz="1400" dirty="0">
              <a:solidFill>
                <a:srgbClr val="813479"/>
              </a:solidFill>
            </a:endParaRPr>
          </a:p>
        </p:txBody>
      </p:sp>
      <p:sp>
        <p:nvSpPr>
          <p:cNvPr id="4" name="Google Shape;96;p2">
            <a:extLst>
              <a:ext uri="{FF2B5EF4-FFF2-40B4-BE49-F238E27FC236}">
                <a16:creationId xmlns:a16="http://schemas.microsoft.com/office/drawing/2014/main" id="{6A5E0925-BE2B-7152-4221-47382767293B}"/>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List of Recommendations</a:t>
            </a:r>
          </a:p>
        </p:txBody>
      </p:sp>
      <p:pic>
        <p:nvPicPr>
          <p:cNvPr id="5" name="Picture 4">
            <a:extLst>
              <a:ext uri="{FF2B5EF4-FFF2-40B4-BE49-F238E27FC236}">
                <a16:creationId xmlns:a16="http://schemas.microsoft.com/office/drawing/2014/main" id="{9F835136-8CED-90F4-459A-8C2B9BA49E26}"/>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5" name="Google Shape;96;p2">
            <a:extLst>
              <a:ext uri="{FF2B5EF4-FFF2-40B4-BE49-F238E27FC236}">
                <a16:creationId xmlns:a16="http://schemas.microsoft.com/office/drawing/2014/main" id="{3B1A41D0-0D91-8D88-86BA-2E44AA85124E}"/>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List of Recommendations</a:t>
            </a:r>
          </a:p>
        </p:txBody>
      </p:sp>
      <p:sp>
        <p:nvSpPr>
          <p:cNvPr id="6" name="Google Shape;106;g1980bbf81e1_0_0">
            <a:extLst>
              <a:ext uri="{FF2B5EF4-FFF2-40B4-BE49-F238E27FC236}">
                <a16:creationId xmlns:a16="http://schemas.microsoft.com/office/drawing/2014/main" id="{E6B5C56E-8144-ACC8-2EB5-F1A527EF95AD}"/>
              </a:ext>
            </a:extLst>
          </p:cNvPr>
          <p:cNvSpPr txBox="1">
            <a:spLocks/>
          </p:cNvSpPr>
          <p:nvPr/>
        </p:nvSpPr>
        <p:spPr>
          <a:xfrm>
            <a:off x="838200" y="1609344"/>
            <a:ext cx="10515600" cy="435254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57200" lvl="0" indent="-340518" algn="l" rtl="0">
              <a:spcBef>
                <a:spcPts val="0"/>
              </a:spcBef>
              <a:spcAft>
                <a:spcPts val="0"/>
              </a:spcAft>
              <a:buClr>
                <a:srgbClr val="813479"/>
              </a:buClr>
              <a:buSzPct val="100000"/>
              <a:buChar char="•"/>
            </a:pPr>
            <a:r>
              <a:rPr lang="en-US" sz="2400" dirty="0">
                <a:solidFill>
                  <a:srgbClr val="813479"/>
                </a:solidFill>
              </a:rPr>
              <a:t>Measures to ensure that arrest warrants are implemented effectively.</a:t>
            </a:r>
          </a:p>
          <a:p>
            <a:pPr marL="457200" lvl="0" indent="-340518" algn="l" rtl="0">
              <a:spcBef>
                <a:spcPts val="0"/>
              </a:spcBef>
              <a:spcAft>
                <a:spcPts val="0"/>
              </a:spcAft>
              <a:buClr>
                <a:srgbClr val="813479"/>
              </a:buClr>
              <a:buSzPct val="100000"/>
              <a:buChar char="•"/>
            </a:pPr>
            <a:endParaRPr lang="en-US" sz="1600" dirty="0">
              <a:solidFill>
                <a:srgbClr val="813479"/>
              </a:solidFill>
            </a:endParaRPr>
          </a:p>
          <a:p>
            <a:pPr marL="457200" lvl="0" indent="-340518" algn="l" rtl="0">
              <a:spcBef>
                <a:spcPts val="0"/>
              </a:spcBef>
              <a:spcAft>
                <a:spcPts val="0"/>
              </a:spcAft>
              <a:buClr>
                <a:srgbClr val="813479"/>
              </a:buClr>
              <a:buSzPct val="100000"/>
              <a:buChar char="•"/>
            </a:pPr>
            <a:r>
              <a:rPr lang="en-US" sz="2400" dirty="0">
                <a:solidFill>
                  <a:srgbClr val="813479"/>
                </a:solidFill>
              </a:rPr>
              <a:t>To provide data on how many arrest warrants are given, how many of them are for convicted perpetrators, how many of these warrants are executed, the mechanisms implemented to execute arrest warrants</a:t>
            </a:r>
            <a:endParaRPr lang="en-US" sz="1050" dirty="0">
              <a:solidFill>
                <a:srgbClr val="813479"/>
              </a:solidFill>
            </a:endParaRPr>
          </a:p>
        </p:txBody>
      </p:sp>
      <p:pic>
        <p:nvPicPr>
          <p:cNvPr id="2" name="Picture 1">
            <a:extLst>
              <a:ext uri="{FF2B5EF4-FFF2-40B4-BE49-F238E27FC236}">
                <a16:creationId xmlns:a16="http://schemas.microsoft.com/office/drawing/2014/main" id="{9CAF4080-9176-3902-A00A-EC3CC9ECE0C3}"/>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5" name="Google Shape;96;p2">
            <a:extLst>
              <a:ext uri="{FF2B5EF4-FFF2-40B4-BE49-F238E27FC236}">
                <a16:creationId xmlns:a16="http://schemas.microsoft.com/office/drawing/2014/main" id="{3B1A41D0-0D91-8D88-86BA-2E44AA85124E}"/>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List of Recommendations</a:t>
            </a:r>
          </a:p>
        </p:txBody>
      </p:sp>
      <p:sp>
        <p:nvSpPr>
          <p:cNvPr id="6" name="Google Shape;106;g1980bbf81e1_0_0">
            <a:extLst>
              <a:ext uri="{FF2B5EF4-FFF2-40B4-BE49-F238E27FC236}">
                <a16:creationId xmlns:a16="http://schemas.microsoft.com/office/drawing/2014/main" id="{E6B5C56E-8144-ACC8-2EB5-F1A527EF95AD}"/>
              </a:ext>
            </a:extLst>
          </p:cNvPr>
          <p:cNvSpPr txBox="1">
            <a:spLocks/>
          </p:cNvSpPr>
          <p:nvPr/>
        </p:nvSpPr>
        <p:spPr>
          <a:xfrm>
            <a:off x="838200" y="1609344"/>
            <a:ext cx="10515600" cy="435254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14973" algn="just">
              <a:lnSpc>
                <a:spcPct val="100000"/>
              </a:lnSpc>
              <a:spcBef>
                <a:spcPts val="0"/>
              </a:spcBef>
              <a:buClr>
                <a:srgbClr val="813479"/>
              </a:buClr>
              <a:buSzPct val="100000"/>
            </a:pPr>
            <a:r>
              <a:rPr lang="en-US" sz="2200" dirty="0">
                <a:solidFill>
                  <a:srgbClr val="813479"/>
                </a:solidFill>
              </a:rPr>
              <a:t>To take measures (awareness-raising, training and capacity-building measures, etc.) to avoid sexist practices in the mitigation of sentences and judgments.</a:t>
            </a:r>
          </a:p>
          <a:p>
            <a:pPr marL="414973" algn="just">
              <a:lnSpc>
                <a:spcPct val="100000"/>
              </a:lnSpc>
              <a:spcBef>
                <a:spcPts val="0"/>
              </a:spcBef>
              <a:buClr>
                <a:srgbClr val="813479"/>
              </a:buClr>
              <a:buSzPct val="100000"/>
            </a:pPr>
            <a:endParaRPr lang="en-US" sz="2200" dirty="0">
              <a:solidFill>
                <a:srgbClr val="813479"/>
              </a:solidFill>
            </a:endParaRPr>
          </a:p>
          <a:p>
            <a:pPr marL="414973" algn="just">
              <a:lnSpc>
                <a:spcPct val="100000"/>
              </a:lnSpc>
              <a:spcBef>
                <a:spcPts val="0"/>
              </a:spcBef>
              <a:buClr>
                <a:srgbClr val="813479"/>
              </a:buClr>
              <a:buSzPct val="100000"/>
            </a:pPr>
            <a:r>
              <a:rPr lang="en-US" sz="2200" dirty="0">
                <a:solidFill>
                  <a:srgbClr val="813479"/>
                </a:solidFill>
              </a:rPr>
              <a:t>To provide information on what legislative measures are envisaged to ensure that investigations in less serious offences are initiated even in the absence of a complaint by domestic violence victim.</a:t>
            </a:r>
          </a:p>
          <a:p>
            <a:pPr marL="414973" algn="just">
              <a:lnSpc>
                <a:spcPct val="100000"/>
              </a:lnSpc>
              <a:spcBef>
                <a:spcPts val="0"/>
              </a:spcBef>
              <a:buClr>
                <a:srgbClr val="813479"/>
              </a:buClr>
              <a:buSzPct val="100000"/>
            </a:pPr>
            <a:endParaRPr lang="en-US" sz="2200" dirty="0">
              <a:solidFill>
                <a:srgbClr val="813479"/>
              </a:solidFill>
            </a:endParaRPr>
          </a:p>
          <a:p>
            <a:pPr marL="414973" algn="just">
              <a:lnSpc>
                <a:spcPct val="100000"/>
              </a:lnSpc>
              <a:spcBef>
                <a:spcPts val="0"/>
              </a:spcBef>
              <a:buClr>
                <a:srgbClr val="813479"/>
              </a:buClr>
              <a:buSzPct val="100000"/>
            </a:pPr>
            <a:r>
              <a:rPr lang="en-US" sz="2200" dirty="0">
                <a:solidFill>
                  <a:srgbClr val="813479"/>
                </a:solidFill>
              </a:rPr>
              <a:t>To take measures to enable effective implementation of sentences (e.g. To prevent the de facto impunity as a result of converting fines to fees.)</a:t>
            </a:r>
          </a:p>
          <a:p>
            <a:pPr marL="414973" algn="just">
              <a:lnSpc>
                <a:spcPct val="100000"/>
              </a:lnSpc>
              <a:spcBef>
                <a:spcPts val="0"/>
              </a:spcBef>
              <a:buClr>
                <a:srgbClr val="813479"/>
              </a:buClr>
              <a:buSzPct val="100000"/>
            </a:pPr>
            <a:endParaRPr lang="en-US" sz="2200" dirty="0">
              <a:solidFill>
                <a:srgbClr val="813479"/>
              </a:solidFill>
            </a:endParaRPr>
          </a:p>
          <a:p>
            <a:pPr marL="414973" algn="just">
              <a:lnSpc>
                <a:spcPct val="100000"/>
              </a:lnSpc>
              <a:spcBef>
                <a:spcPts val="0"/>
              </a:spcBef>
              <a:buClr>
                <a:srgbClr val="813479"/>
              </a:buClr>
              <a:buSzPct val="100000"/>
            </a:pPr>
            <a:r>
              <a:rPr lang="en-US" sz="2200" dirty="0">
                <a:solidFill>
                  <a:srgbClr val="813479"/>
                </a:solidFill>
              </a:rPr>
              <a:t>To provide data on the implementation of the recent changes in the Penal Code regarding the application of “good conduct” in cases of violence against women.</a:t>
            </a:r>
          </a:p>
        </p:txBody>
      </p:sp>
      <p:pic>
        <p:nvPicPr>
          <p:cNvPr id="2" name="Picture 1">
            <a:extLst>
              <a:ext uri="{FF2B5EF4-FFF2-40B4-BE49-F238E27FC236}">
                <a16:creationId xmlns:a16="http://schemas.microsoft.com/office/drawing/2014/main" id="{9CAF4080-9176-3902-A00A-EC3CC9ECE0C3}"/>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130046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5" name="Google Shape;96;p2">
            <a:extLst>
              <a:ext uri="{FF2B5EF4-FFF2-40B4-BE49-F238E27FC236}">
                <a16:creationId xmlns:a16="http://schemas.microsoft.com/office/drawing/2014/main" id="{8EDF16C3-EEE1-0EC2-6CD3-E4E93908B1DB}"/>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Outline</a:t>
            </a:r>
          </a:p>
        </p:txBody>
      </p:sp>
      <p:sp>
        <p:nvSpPr>
          <p:cNvPr id="2" name="Google Shape;106;g1980bbf81e1_0_0">
            <a:extLst>
              <a:ext uri="{FF2B5EF4-FFF2-40B4-BE49-F238E27FC236}">
                <a16:creationId xmlns:a16="http://schemas.microsoft.com/office/drawing/2014/main" id="{A4FA48B8-8063-34F7-2967-A84EA45E685C}"/>
              </a:ext>
            </a:extLst>
          </p:cNvPr>
          <p:cNvSpPr txBox="1">
            <a:spLocks/>
          </p:cNvSpPr>
          <p:nvPr/>
        </p:nvSpPr>
        <p:spPr>
          <a:xfrm>
            <a:off x="838200" y="1608065"/>
            <a:ext cx="10515600" cy="478632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indent="-385127" algn="just">
              <a:lnSpc>
                <a:spcPct val="100000"/>
              </a:lnSpc>
              <a:spcBef>
                <a:spcPts val="0"/>
              </a:spcBef>
              <a:buClr>
                <a:srgbClr val="813479"/>
              </a:buClr>
              <a:buSzPct val="100000"/>
            </a:pPr>
            <a:r>
              <a:rPr lang="en-US" sz="2400" b="1" dirty="0">
                <a:solidFill>
                  <a:srgbClr val="813479"/>
                </a:solidFill>
              </a:rPr>
              <a:t>Individual Measures (M.G. v. Turkey Case, 646/10)</a:t>
            </a:r>
          </a:p>
          <a:p>
            <a:pPr indent="-385127" algn="just">
              <a:lnSpc>
                <a:spcPct val="100000"/>
              </a:lnSpc>
              <a:spcBef>
                <a:spcPts val="0"/>
              </a:spcBef>
              <a:buClr>
                <a:srgbClr val="813479"/>
              </a:buClr>
              <a:buSzPct val="100000"/>
            </a:pPr>
            <a:endParaRPr lang="en-US" sz="2400" dirty="0">
              <a:solidFill>
                <a:srgbClr val="813479"/>
              </a:solidFill>
            </a:endParaRPr>
          </a:p>
          <a:p>
            <a:pPr indent="-385127" algn="just">
              <a:lnSpc>
                <a:spcPct val="100000"/>
              </a:lnSpc>
              <a:spcBef>
                <a:spcPts val="0"/>
              </a:spcBef>
              <a:buClr>
                <a:srgbClr val="813479"/>
              </a:buClr>
              <a:buSzPct val="100000"/>
            </a:pPr>
            <a:r>
              <a:rPr lang="en-US" sz="2400" b="1" dirty="0">
                <a:solidFill>
                  <a:srgbClr val="813479"/>
                </a:solidFill>
              </a:rPr>
              <a:t>General Measures</a:t>
            </a:r>
          </a:p>
          <a:p>
            <a:pPr marL="986473" lvl="1" indent="-457200" algn="just">
              <a:lnSpc>
                <a:spcPct val="100000"/>
              </a:lnSpc>
              <a:spcBef>
                <a:spcPts val="0"/>
              </a:spcBef>
              <a:buClr>
                <a:srgbClr val="813479"/>
              </a:buClr>
              <a:buSzPct val="100000"/>
              <a:buFont typeface="+mj-lt"/>
              <a:buAutoNum type="arabicPeriod"/>
            </a:pPr>
            <a:r>
              <a:rPr lang="en-US" sz="2200" dirty="0">
                <a:solidFill>
                  <a:srgbClr val="813479"/>
                </a:solidFill>
              </a:rPr>
              <a:t>Barriers to Access to Justice</a:t>
            </a:r>
          </a:p>
          <a:p>
            <a:pPr marL="986473" lvl="1" indent="-457200" algn="just">
              <a:lnSpc>
                <a:spcPct val="100000"/>
              </a:lnSpc>
              <a:spcBef>
                <a:spcPts val="0"/>
              </a:spcBef>
              <a:buClr>
                <a:srgbClr val="813479"/>
              </a:buClr>
              <a:buSzPct val="100000"/>
              <a:buFont typeface="+mj-lt"/>
              <a:buAutoNum type="arabicPeriod"/>
            </a:pPr>
            <a:r>
              <a:rPr lang="en-US" sz="2200" dirty="0">
                <a:solidFill>
                  <a:srgbClr val="813479"/>
                </a:solidFill>
              </a:rPr>
              <a:t>Reasonable Time</a:t>
            </a:r>
          </a:p>
          <a:p>
            <a:pPr marL="986473" lvl="1" indent="-457200" algn="just">
              <a:lnSpc>
                <a:spcPct val="100000"/>
              </a:lnSpc>
              <a:spcBef>
                <a:spcPts val="0"/>
              </a:spcBef>
              <a:buClr>
                <a:srgbClr val="813479"/>
              </a:buClr>
              <a:buSzPct val="100000"/>
              <a:buFont typeface="+mj-lt"/>
              <a:buAutoNum type="arabicPeriod"/>
            </a:pPr>
            <a:r>
              <a:rPr lang="en-US" sz="2200" dirty="0">
                <a:solidFill>
                  <a:srgbClr val="813479"/>
                </a:solidFill>
              </a:rPr>
              <a:t>Risk Assessment</a:t>
            </a:r>
          </a:p>
          <a:p>
            <a:pPr marL="986473" lvl="1" indent="-457200" algn="just">
              <a:lnSpc>
                <a:spcPct val="100000"/>
              </a:lnSpc>
              <a:spcBef>
                <a:spcPts val="0"/>
              </a:spcBef>
              <a:buClr>
                <a:srgbClr val="813479"/>
              </a:buClr>
              <a:buSzPct val="100000"/>
              <a:buFont typeface="+mj-lt"/>
              <a:buAutoNum type="arabicPeriod"/>
            </a:pPr>
            <a:r>
              <a:rPr lang="en-US" sz="2200" dirty="0">
                <a:solidFill>
                  <a:srgbClr val="813479"/>
                </a:solidFill>
              </a:rPr>
              <a:t>Implementation of Arrest Warrants</a:t>
            </a:r>
          </a:p>
          <a:p>
            <a:pPr marL="986473" lvl="1" indent="-457200" algn="just">
              <a:lnSpc>
                <a:spcPct val="100000"/>
              </a:lnSpc>
              <a:spcBef>
                <a:spcPts val="0"/>
              </a:spcBef>
              <a:buClr>
                <a:srgbClr val="813479"/>
              </a:buClr>
              <a:buSzPct val="100000"/>
              <a:buFont typeface="+mj-lt"/>
              <a:buAutoNum type="arabicPeriod"/>
            </a:pPr>
            <a:r>
              <a:rPr lang="en-US" sz="2200" dirty="0">
                <a:solidFill>
                  <a:srgbClr val="813479"/>
                </a:solidFill>
              </a:rPr>
              <a:t>Non-Deterrent Effect of Sentences, Impunity, Mitigation</a:t>
            </a:r>
          </a:p>
          <a:p>
            <a:pPr marL="986473" lvl="1" indent="-457200" algn="just">
              <a:lnSpc>
                <a:spcPct val="100000"/>
              </a:lnSpc>
              <a:spcBef>
                <a:spcPts val="0"/>
              </a:spcBef>
              <a:buClr>
                <a:srgbClr val="813479"/>
              </a:buClr>
              <a:buSzPct val="100000"/>
              <a:buFont typeface="+mj-lt"/>
              <a:buAutoNum type="arabicPeriod"/>
            </a:pPr>
            <a:endParaRPr lang="en-US" sz="2000" dirty="0">
              <a:solidFill>
                <a:srgbClr val="813479"/>
              </a:solidFill>
            </a:endParaRPr>
          </a:p>
          <a:p>
            <a:pPr marL="529273" indent="-457200" algn="just">
              <a:lnSpc>
                <a:spcPct val="100000"/>
              </a:lnSpc>
              <a:spcBef>
                <a:spcPts val="0"/>
              </a:spcBef>
              <a:buClr>
                <a:srgbClr val="813479"/>
              </a:buClr>
              <a:buSzPct val="100000"/>
            </a:pPr>
            <a:r>
              <a:rPr lang="en-US" sz="2400" b="1" dirty="0">
                <a:solidFill>
                  <a:srgbClr val="813479"/>
                </a:solidFill>
              </a:rPr>
              <a:t>Lack of a Comprehensive and Coordinated System</a:t>
            </a:r>
          </a:p>
          <a:p>
            <a:pPr marL="529273" indent="-457200" algn="just">
              <a:lnSpc>
                <a:spcPct val="100000"/>
              </a:lnSpc>
              <a:spcBef>
                <a:spcPts val="0"/>
              </a:spcBef>
              <a:buClr>
                <a:srgbClr val="813479"/>
              </a:buClr>
              <a:buSzPct val="100000"/>
            </a:pPr>
            <a:endParaRPr lang="en-US" sz="2400" dirty="0">
              <a:solidFill>
                <a:srgbClr val="813479"/>
              </a:solidFill>
            </a:endParaRPr>
          </a:p>
          <a:p>
            <a:pPr marL="529273" indent="-457200" algn="just">
              <a:lnSpc>
                <a:spcPct val="100000"/>
              </a:lnSpc>
              <a:spcBef>
                <a:spcPts val="0"/>
              </a:spcBef>
              <a:buClr>
                <a:srgbClr val="813479"/>
              </a:buClr>
              <a:buSzPct val="100000"/>
            </a:pPr>
            <a:r>
              <a:rPr lang="en-US" sz="2400" b="1" dirty="0">
                <a:solidFill>
                  <a:srgbClr val="813479"/>
                </a:solidFill>
              </a:rPr>
              <a:t>List of Recommendations</a:t>
            </a:r>
          </a:p>
        </p:txBody>
      </p:sp>
      <p:pic>
        <p:nvPicPr>
          <p:cNvPr id="6" name="Picture 5">
            <a:extLst>
              <a:ext uri="{FF2B5EF4-FFF2-40B4-BE49-F238E27FC236}">
                <a16:creationId xmlns:a16="http://schemas.microsoft.com/office/drawing/2014/main" id="{46BAAE44-99DE-FB92-D4CC-5DE898B556C6}"/>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g1980bbf81e1_0_0"/>
          <p:cNvSpPr txBox="1">
            <a:spLocks noGrp="1"/>
          </p:cNvSpPr>
          <p:nvPr>
            <p:ph type="body" idx="1"/>
          </p:nvPr>
        </p:nvSpPr>
        <p:spPr>
          <a:xfrm>
            <a:off x="838200" y="1608065"/>
            <a:ext cx="10515600" cy="4786320"/>
          </a:xfrm>
          <a:prstGeom prst="rect">
            <a:avLst/>
          </a:prstGeom>
          <a:noFill/>
          <a:ln>
            <a:noFill/>
          </a:ln>
        </p:spPr>
        <p:txBody>
          <a:bodyPr spcFirstLastPara="1" wrap="square" lIns="91425" tIns="45700" rIns="91425" bIns="45700" anchor="t" anchorCtr="0">
            <a:noAutofit/>
          </a:bodyPr>
          <a:lstStyle/>
          <a:p>
            <a:pPr marL="457200" marR="0" lvl="0" indent="-385127" algn="just" rtl="0">
              <a:lnSpc>
                <a:spcPct val="100000"/>
              </a:lnSpc>
              <a:spcBef>
                <a:spcPts val="0"/>
              </a:spcBef>
              <a:spcAft>
                <a:spcPts val="0"/>
              </a:spcAft>
              <a:buClr>
                <a:srgbClr val="813479"/>
              </a:buClr>
              <a:buSzPct val="100000"/>
              <a:buChar char="•"/>
            </a:pPr>
            <a:r>
              <a:rPr lang="en-US" sz="2400" dirty="0">
                <a:solidFill>
                  <a:srgbClr val="813479"/>
                </a:solidFill>
              </a:rPr>
              <a:t>The Istanbul 6</a:t>
            </a:r>
            <a:r>
              <a:rPr lang="en-US" sz="2400" baseline="30000" dirty="0">
                <a:solidFill>
                  <a:srgbClr val="813479"/>
                </a:solidFill>
              </a:rPr>
              <a:t>th</a:t>
            </a:r>
            <a:r>
              <a:rPr lang="en-US" sz="2400" dirty="0">
                <a:solidFill>
                  <a:srgbClr val="813479"/>
                </a:solidFill>
              </a:rPr>
              <a:t> Assize Court sentenced the applicant’s ex-husband to 3</a:t>
            </a:r>
            <a:r>
              <a:rPr lang="en-US" sz="2400" b="1" dirty="0">
                <a:solidFill>
                  <a:srgbClr val="813479"/>
                </a:solidFill>
              </a:rPr>
              <a:t> years of imprisonment for the crime of bodily harm with intent</a:t>
            </a:r>
            <a:r>
              <a:rPr lang="en-US" sz="2400" dirty="0">
                <a:solidFill>
                  <a:srgbClr val="813479"/>
                </a:solidFill>
              </a:rPr>
              <a:t> and to </a:t>
            </a:r>
            <a:r>
              <a:rPr lang="en-US" sz="2400" b="1" dirty="0">
                <a:solidFill>
                  <a:srgbClr val="813479"/>
                </a:solidFill>
              </a:rPr>
              <a:t>12 years of imprisonment for the crime of deprivation of liberty. </a:t>
            </a:r>
          </a:p>
          <a:p>
            <a:pPr marL="72073" marR="0" lvl="0" indent="0" algn="just" rtl="0">
              <a:lnSpc>
                <a:spcPct val="100000"/>
              </a:lnSpc>
              <a:spcBef>
                <a:spcPts val="0"/>
              </a:spcBef>
              <a:spcAft>
                <a:spcPts val="0"/>
              </a:spcAft>
              <a:buClr>
                <a:srgbClr val="813479"/>
              </a:buClr>
              <a:buSzPct val="100000"/>
              <a:buNone/>
            </a:pPr>
            <a:endParaRPr lang="en-US" sz="2400" dirty="0">
              <a:solidFill>
                <a:srgbClr val="813479"/>
              </a:solidFill>
            </a:endParaRPr>
          </a:p>
          <a:p>
            <a:pPr marL="457200" marR="0" lvl="0" indent="-385127" algn="just" rtl="0">
              <a:lnSpc>
                <a:spcPct val="100000"/>
              </a:lnSpc>
              <a:spcBef>
                <a:spcPts val="0"/>
              </a:spcBef>
              <a:spcAft>
                <a:spcPts val="0"/>
              </a:spcAft>
              <a:buClr>
                <a:srgbClr val="813479"/>
              </a:buClr>
              <a:buSzPct val="100000"/>
              <a:buChar char="•"/>
            </a:pPr>
            <a:r>
              <a:rPr lang="en-US" sz="2400" dirty="0">
                <a:solidFill>
                  <a:srgbClr val="813479"/>
                </a:solidFill>
              </a:rPr>
              <a:t>However, the appeal proceedings are still pending and </a:t>
            </a:r>
            <a:r>
              <a:rPr lang="en-US" sz="2400" b="1" dirty="0">
                <a:solidFill>
                  <a:srgbClr val="813479"/>
                </a:solidFill>
              </a:rPr>
              <a:t>the applicant’s ex-husband has not been detained</a:t>
            </a:r>
            <a:r>
              <a:rPr lang="en-US" sz="2400" dirty="0">
                <a:solidFill>
                  <a:srgbClr val="813479"/>
                </a:solidFill>
              </a:rPr>
              <a:t> and continues </a:t>
            </a:r>
            <a:r>
              <a:rPr lang="en-US" sz="2400" b="1" dirty="0">
                <a:solidFill>
                  <a:srgbClr val="813479"/>
                </a:solidFill>
              </a:rPr>
              <a:t>to make threats against her</a:t>
            </a:r>
            <a:r>
              <a:rPr lang="en-US" sz="2400" dirty="0">
                <a:solidFill>
                  <a:srgbClr val="813479"/>
                </a:solidFill>
              </a:rPr>
              <a:t>.</a:t>
            </a:r>
          </a:p>
          <a:p>
            <a:pPr marL="457200" marR="0" lvl="0" indent="0" algn="just" rtl="0">
              <a:lnSpc>
                <a:spcPct val="100000"/>
              </a:lnSpc>
              <a:spcBef>
                <a:spcPts val="0"/>
              </a:spcBef>
              <a:spcAft>
                <a:spcPts val="0"/>
              </a:spcAft>
              <a:buNone/>
            </a:pPr>
            <a:endParaRPr lang="en-US" sz="2400" dirty="0">
              <a:solidFill>
                <a:srgbClr val="813479"/>
              </a:solidFill>
            </a:endParaRPr>
          </a:p>
          <a:p>
            <a:pPr marL="457200" lvl="0" indent="-385127" algn="just" rtl="0">
              <a:spcBef>
                <a:spcPts val="1000"/>
              </a:spcBef>
              <a:spcAft>
                <a:spcPts val="0"/>
              </a:spcAft>
              <a:buClr>
                <a:srgbClr val="813479"/>
              </a:buClr>
              <a:buSzPct val="100000"/>
              <a:buChar char="•"/>
            </a:pPr>
            <a:r>
              <a:rPr lang="en-US" sz="2400" dirty="0">
                <a:solidFill>
                  <a:srgbClr val="813479"/>
                </a:solidFill>
              </a:rPr>
              <a:t>M.G. has not received any social support in this process.</a:t>
            </a:r>
          </a:p>
        </p:txBody>
      </p:sp>
      <p:sp>
        <p:nvSpPr>
          <p:cNvPr id="3" name="Google Shape;96;p2">
            <a:extLst>
              <a:ext uri="{FF2B5EF4-FFF2-40B4-BE49-F238E27FC236}">
                <a16:creationId xmlns:a16="http://schemas.microsoft.com/office/drawing/2014/main" id="{C3FC86BD-4DCE-0A20-CB5D-5AC8669CDA1B}"/>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RPr/>
            </a:defPPr>
            <a:lvl1pPr>
              <a:lnSpc>
                <a:spcPct val="90000"/>
              </a:lnSpc>
              <a:buClr>
                <a:schemeClr val="dk1"/>
              </a:buClr>
              <a:buSzPct val="100000"/>
              <a:buFont typeface="Calibri"/>
              <a:buNone/>
              <a:defRPr sz="3200" b="1">
                <a:solidFill>
                  <a:schemeClr val="tx1"/>
                </a:solidFill>
                <a:latin typeface="Calibri"/>
                <a:ea typeface="Calibri"/>
                <a:cs typeface="Calibri"/>
              </a:defRPr>
            </a:lvl1pPr>
            <a:lvl2pPr>
              <a:buSzPts val="1400"/>
              <a:buNone/>
              <a:defRPr sz="1800"/>
            </a:lvl2pPr>
            <a:lvl3pPr>
              <a:buSzPts val="1400"/>
              <a:buNone/>
              <a:defRPr sz="1800"/>
            </a:lvl3pPr>
            <a:lvl4pPr>
              <a:buSzPts val="1400"/>
              <a:buNone/>
              <a:defRPr sz="1800"/>
            </a:lvl4pPr>
            <a:lvl5pPr>
              <a:buSzPts val="1400"/>
              <a:buNone/>
              <a:defRPr sz="1800"/>
            </a:lvl5pPr>
            <a:lvl6pPr>
              <a:buSzPts val="1400"/>
              <a:buNone/>
              <a:defRPr sz="1800"/>
            </a:lvl6pPr>
            <a:lvl7pPr>
              <a:buSzPts val="1400"/>
              <a:buNone/>
              <a:defRPr sz="1800"/>
            </a:lvl7pPr>
            <a:lvl8pPr>
              <a:buSzPts val="1400"/>
              <a:buNone/>
              <a:defRPr sz="1800"/>
            </a:lvl8pPr>
            <a:lvl9pPr>
              <a:buSzPts val="1400"/>
              <a:buNone/>
              <a:defRPr sz="1800"/>
            </a:lvl9pPr>
          </a:lstStyle>
          <a:p>
            <a:r>
              <a:rPr lang="en-US" dirty="0">
                <a:solidFill>
                  <a:schemeClr val="tx1">
                    <a:lumMod val="75000"/>
                    <a:lumOff val="25000"/>
                  </a:schemeClr>
                </a:solidFill>
              </a:rPr>
              <a:t>Individual Measures (M.G. v. Turkey Case, 646/10)</a:t>
            </a:r>
          </a:p>
        </p:txBody>
      </p:sp>
      <p:pic>
        <p:nvPicPr>
          <p:cNvPr id="2" name="Picture 1">
            <a:extLst>
              <a:ext uri="{FF2B5EF4-FFF2-40B4-BE49-F238E27FC236}">
                <a16:creationId xmlns:a16="http://schemas.microsoft.com/office/drawing/2014/main" id="{4E612E9C-F590-8157-94E5-147091ECB1F3}"/>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6" name="Google Shape;96;p2">
            <a:extLst>
              <a:ext uri="{FF2B5EF4-FFF2-40B4-BE49-F238E27FC236}">
                <a16:creationId xmlns:a16="http://schemas.microsoft.com/office/drawing/2014/main" id="{854E275F-DC7D-A553-499E-38C2181A1C6D}"/>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Individual Measures (M.G. v. Turkey </a:t>
            </a:r>
            <a:r>
              <a:rPr lang="en-US" sz="3200" b="1" dirty="0">
                <a:solidFill>
                  <a:schemeClr val="tx1">
                    <a:lumMod val="75000"/>
                    <a:lumOff val="25000"/>
                  </a:schemeClr>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0"/>
                  </a:ext>
                </a:extLst>
              </a:rPr>
              <a:t>Case</a:t>
            </a:r>
            <a:r>
              <a:rPr lang="en-US" sz="3200" b="1" dirty="0">
                <a:solidFill>
                  <a:schemeClr val="tx1">
                    <a:lumMod val="75000"/>
                    <a:lumOff val="25000"/>
                  </a:schemeClr>
                </a:solidFill>
              </a:rPr>
              <a:t>, 646/10)</a:t>
            </a:r>
          </a:p>
          <a:p>
            <a:pPr>
              <a:buSzPct val="100000"/>
            </a:pPr>
            <a:r>
              <a:rPr lang="en-US" sz="2800" b="1" dirty="0">
                <a:solidFill>
                  <a:schemeClr val="tx1">
                    <a:lumMod val="75000"/>
                    <a:lumOff val="25000"/>
                  </a:schemeClr>
                </a:solidFill>
              </a:rPr>
              <a:t>Recommendation</a:t>
            </a:r>
          </a:p>
        </p:txBody>
      </p:sp>
      <p:sp>
        <p:nvSpPr>
          <p:cNvPr id="7" name="Google Shape;106;g1980bbf81e1_0_0">
            <a:extLst>
              <a:ext uri="{FF2B5EF4-FFF2-40B4-BE49-F238E27FC236}">
                <a16:creationId xmlns:a16="http://schemas.microsoft.com/office/drawing/2014/main" id="{2A1A78D8-1209-2DF8-C10C-503EE1F3E23A}"/>
              </a:ext>
            </a:extLst>
          </p:cNvPr>
          <p:cNvSpPr txBox="1">
            <a:spLocks/>
          </p:cNvSpPr>
          <p:nvPr/>
        </p:nvSpPr>
        <p:spPr>
          <a:xfrm>
            <a:off x="838200" y="1607997"/>
            <a:ext cx="10515600" cy="47877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14973" algn="just">
              <a:lnSpc>
                <a:spcPct val="100000"/>
              </a:lnSpc>
              <a:spcBef>
                <a:spcPts val="0"/>
              </a:spcBef>
              <a:buClr>
                <a:srgbClr val="813479"/>
              </a:buClr>
              <a:buSzPct val="100000"/>
            </a:pPr>
            <a:r>
              <a:rPr lang="en-US" sz="2400" dirty="0">
                <a:solidFill>
                  <a:srgbClr val="813479"/>
                </a:solidFill>
              </a:rPr>
              <a:t>The national authorities should speed up the proceedings in order to ensure that the perpetrator is brought to justice effectively, and should also urgently take measures to ensure the applicant’s safety.</a:t>
            </a:r>
          </a:p>
          <a:p>
            <a:pPr marL="414973" algn="just">
              <a:lnSpc>
                <a:spcPct val="100000"/>
              </a:lnSpc>
              <a:spcBef>
                <a:spcPts val="0"/>
              </a:spcBef>
              <a:buClr>
                <a:srgbClr val="813479"/>
              </a:buClr>
              <a:buSzPct val="100000"/>
            </a:pPr>
            <a:endParaRPr lang="en-US" sz="2400" dirty="0">
              <a:solidFill>
                <a:srgbClr val="813479"/>
              </a:solidFill>
            </a:endParaRPr>
          </a:p>
          <a:p>
            <a:pPr marL="414973" algn="just">
              <a:lnSpc>
                <a:spcPct val="100000"/>
              </a:lnSpc>
              <a:spcBef>
                <a:spcPts val="0"/>
              </a:spcBef>
              <a:buClr>
                <a:srgbClr val="813479"/>
              </a:buClr>
              <a:buSzPct val="100000"/>
            </a:pPr>
            <a:endParaRPr lang="en-US" sz="24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The perpetrator should be arrested immediately and be punished for his crimes.</a:t>
            </a:r>
          </a:p>
          <a:p>
            <a:pPr marL="414973" algn="just">
              <a:lnSpc>
                <a:spcPct val="100000"/>
              </a:lnSpc>
              <a:spcBef>
                <a:spcPts val="0"/>
              </a:spcBef>
              <a:buClr>
                <a:srgbClr val="813479"/>
              </a:buClr>
              <a:buSzPct val="100000"/>
            </a:pPr>
            <a:endParaRPr lang="en-US" sz="2400" dirty="0">
              <a:solidFill>
                <a:srgbClr val="813479"/>
              </a:solidFill>
            </a:endParaRPr>
          </a:p>
        </p:txBody>
      </p:sp>
      <p:pic>
        <p:nvPicPr>
          <p:cNvPr id="2" name="Picture 1">
            <a:extLst>
              <a:ext uri="{FF2B5EF4-FFF2-40B4-BE49-F238E27FC236}">
                <a16:creationId xmlns:a16="http://schemas.microsoft.com/office/drawing/2014/main" id="{FD204677-F23A-54A8-170C-4E096F9C526A}"/>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6" name="Google Shape;96;p2">
            <a:extLst>
              <a:ext uri="{FF2B5EF4-FFF2-40B4-BE49-F238E27FC236}">
                <a16:creationId xmlns:a16="http://schemas.microsoft.com/office/drawing/2014/main" id="{854E275F-DC7D-A553-499E-38C2181A1C6D}"/>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p:txBody>
      </p:sp>
      <p:sp>
        <p:nvSpPr>
          <p:cNvPr id="7" name="Google Shape;106;g1980bbf81e1_0_0">
            <a:extLst>
              <a:ext uri="{FF2B5EF4-FFF2-40B4-BE49-F238E27FC236}">
                <a16:creationId xmlns:a16="http://schemas.microsoft.com/office/drawing/2014/main" id="{2A1A78D8-1209-2DF8-C10C-503EE1F3E23A}"/>
              </a:ext>
            </a:extLst>
          </p:cNvPr>
          <p:cNvSpPr txBox="1">
            <a:spLocks/>
          </p:cNvSpPr>
          <p:nvPr/>
        </p:nvSpPr>
        <p:spPr>
          <a:xfrm>
            <a:off x="838200" y="1607997"/>
            <a:ext cx="10515600" cy="47877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14973" algn="just">
              <a:lnSpc>
                <a:spcPct val="100000"/>
              </a:lnSpc>
              <a:spcBef>
                <a:spcPts val="0"/>
              </a:spcBef>
              <a:buClr>
                <a:srgbClr val="813479"/>
              </a:buClr>
              <a:buSzPct val="100000"/>
            </a:pPr>
            <a:r>
              <a:rPr lang="en-US" sz="2400" dirty="0">
                <a:solidFill>
                  <a:srgbClr val="813479"/>
                </a:solidFill>
              </a:rPr>
              <a:t>The existing laws are presented as general measures in the state report.</a:t>
            </a:r>
          </a:p>
          <a:p>
            <a:pPr marL="414973" algn="just">
              <a:lnSpc>
                <a:spcPct val="100000"/>
              </a:lnSpc>
              <a:spcBef>
                <a:spcPts val="0"/>
              </a:spcBef>
              <a:buClr>
                <a:srgbClr val="813479"/>
              </a:buClr>
              <a:buSzPct val="100000"/>
            </a:pPr>
            <a:endParaRPr lang="en-US" sz="24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However, the main issue that we face on the ground is </a:t>
            </a:r>
            <a:r>
              <a:rPr lang="en-US" sz="2400" b="1" dirty="0">
                <a:solidFill>
                  <a:srgbClr val="813479"/>
                </a:solidFill>
              </a:rPr>
              <a:t>the lack of implementation of these laws.</a:t>
            </a:r>
            <a:r>
              <a:rPr lang="en-US" sz="2400" dirty="0">
                <a:solidFill>
                  <a:srgbClr val="813479"/>
                </a:solidFill>
              </a:rPr>
              <a:t> </a:t>
            </a:r>
          </a:p>
          <a:p>
            <a:pPr marL="414973" algn="just">
              <a:lnSpc>
                <a:spcPct val="100000"/>
              </a:lnSpc>
              <a:spcBef>
                <a:spcPts val="0"/>
              </a:spcBef>
              <a:buClr>
                <a:srgbClr val="813479"/>
              </a:buClr>
              <a:buSzPct val="100000"/>
            </a:pPr>
            <a:endParaRPr lang="en-US" sz="2400" dirty="0">
              <a:solidFill>
                <a:srgbClr val="813479"/>
              </a:solidFill>
            </a:endParaRPr>
          </a:p>
          <a:p>
            <a:pPr marL="414973" algn="just">
              <a:lnSpc>
                <a:spcPct val="100000"/>
              </a:lnSpc>
              <a:spcBef>
                <a:spcPts val="0"/>
              </a:spcBef>
              <a:buClr>
                <a:srgbClr val="813479"/>
              </a:buClr>
              <a:buSzPct val="100000"/>
            </a:pPr>
            <a:r>
              <a:rPr lang="en-US" sz="2400" dirty="0">
                <a:solidFill>
                  <a:srgbClr val="813479"/>
                </a:solidFill>
              </a:rPr>
              <a:t>There is no monitoring and evaluation processes to achieve standards in the implementation of the laws and there are not any sanctions against bad practitioners.</a:t>
            </a:r>
          </a:p>
        </p:txBody>
      </p:sp>
      <p:pic>
        <p:nvPicPr>
          <p:cNvPr id="2" name="Picture 1">
            <a:extLst>
              <a:ext uri="{FF2B5EF4-FFF2-40B4-BE49-F238E27FC236}">
                <a16:creationId xmlns:a16="http://schemas.microsoft.com/office/drawing/2014/main" id="{5A295E4B-FDBC-625B-9466-D3592D693089}"/>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127044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(1) Barriers to Access to Justice</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1552867"/>
            <a:ext cx="10515600" cy="157826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r>
              <a:rPr lang="en-US" sz="2400" dirty="0">
                <a:solidFill>
                  <a:srgbClr val="813479"/>
                </a:solidFill>
                <a:latin typeface="Calibri" panose="020F0502020204030204" pitchFamily="34" charset="0"/>
                <a:ea typeface="Segoe UI Historic" panose="020B0502040204020203" pitchFamily="34" charset="0"/>
                <a:cs typeface="Calibri" panose="020F0502020204030204" pitchFamily="34" charset="0"/>
              </a:rPr>
              <a:t>Hesitancy to file complaints due to distrust of system, deterrent behavior of public officials, lack of information, lack of qualified free legal support, long durations of the legal procedures, lack of protection and social and psychological support during long durations of legal procedures.</a:t>
            </a:r>
          </a:p>
          <a:p>
            <a:pPr marL="135890" marR="0" lvl="0" indent="0" algn="just" rtl="0">
              <a:lnSpc>
                <a:spcPct val="100000"/>
              </a:lnSpc>
              <a:spcBef>
                <a:spcPts val="0"/>
              </a:spcBef>
              <a:spcAft>
                <a:spcPts val="0"/>
              </a:spcAft>
              <a:buClr>
                <a:srgbClr val="813479"/>
              </a:buClr>
              <a:buSzPts val="1460"/>
              <a:buNone/>
            </a:pPr>
            <a:endParaRPr lang="en-US" sz="800" dirty="0">
              <a:solidFill>
                <a:srgbClr val="813479"/>
              </a:solidFill>
              <a:latin typeface="Calibri" panose="020F0502020204030204" pitchFamily="34" charset="0"/>
              <a:ea typeface="Segoe UI Historic" panose="020B0502040204020203" pitchFamily="34" charset="0"/>
              <a:cs typeface="Calibri" panose="020F0502020204030204" pitchFamily="34" charset="0"/>
            </a:endParaRPr>
          </a:p>
        </p:txBody>
      </p:sp>
      <p:sp>
        <p:nvSpPr>
          <p:cNvPr id="9" name="Google Shape;106;g1980bbf81e1_0_0">
            <a:extLst>
              <a:ext uri="{FF2B5EF4-FFF2-40B4-BE49-F238E27FC236}">
                <a16:creationId xmlns:a16="http://schemas.microsoft.com/office/drawing/2014/main" id="{27016C6F-E77B-32C2-68B3-47F67D342CDC}"/>
              </a:ext>
            </a:extLst>
          </p:cNvPr>
          <p:cNvSpPr txBox="1">
            <a:spLocks/>
          </p:cNvSpPr>
          <p:nvPr/>
        </p:nvSpPr>
        <p:spPr>
          <a:xfrm>
            <a:off x="923922" y="2971802"/>
            <a:ext cx="10848978" cy="35954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78790" algn="just">
              <a:lnSpc>
                <a:spcPct val="100000"/>
              </a:lnSpc>
              <a:spcBef>
                <a:spcPts val="0"/>
              </a:spcBef>
              <a:buClr>
                <a:srgbClr val="813479"/>
              </a:buClr>
              <a:buSzPts val="1460"/>
              <a:buFont typeface="Arial" panose="020B0604020202020204" pitchFamily="34" charset="0"/>
              <a:buChar char="•"/>
            </a:pPr>
            <a:endParaRPr lang="en-US" sz="2400" dirty="0">
              <a:solidFill>
                <a:srgbClr val="81477B"/>
              </a:solidFill>
              <a:latin typeface="Calibri" panose="020F0502020204030204" pitchFamily="34" charset="0"/>
              <a:ea typeface="Segoe UI Historic" panose="020B0502040204020203" pitchFamily="34" charset="0"/>
              <a:cs typeface="Calibri" panose="020F0502020204030204" pitchFamily="34" charset="0"/>
            </a:endParaRPr>
          </a:p>
        </p:txBody>
      </p:sp>
      <p:pic>
        <p:nvPicPr>
          <p:cNvPr id="2" name="Picture 1">
            <a:extLst>
              <a:ext uri="{FF2B5EF4-FFF2-40B4-BE49-F238E27FC236}">
                <a16:creationId xmlns:a16="http://schemas.microsoft.com/office/drawing/2014/main" id="{2ACA137D-0827-B241-9A12-8EDCFD4DE9B7}"/>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(2) Reasonable Time</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1479703"/>
            <a:ext cx="10515600" cy="289529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Taking the statement of the suspect: </a:t>
            </a:r>
            <a:r>
              <a:rPr lang="en-US" sz="2400" b="1" dirty="0">
                <a:solidFill>
                  <a:srgbClr val="813479"/>
                </a:solidFill>
              </a:rPr>
              <a:t>Takes up to 1 year</a:t>
            </a:r>
            <a:r>
              <a:rPr lang="en-US" sz="2400" dirty="0">
                <a:solidFill>
                  <a:srgbClr val="813479"/>
                </a:solidFill>
              </a:rPr>
              <a:t> or even more.</a:t>
            </a: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The trial process: The local court proceedings takes up to </a:t>
            </a:r>
            <a:r>
              <a:rPr lang="en-US" sz="2400" b="1" dirty="0">
                <a:solidFill>
                  <a:srgbClr val="813479"/>
                </a:solidFill>
              </a:rPr>
              <a:t>1-2 years</a:t>
            </a:r>
            <a:r>
              <a:rPr lang="en-US" sz="2400" dirty="0">
                <a:solidFill>
                  <a:srgbClr val="813479"/>
                </a:solidFill>
              </a:rPr>
              <a:t>. It can take up to </a:t>
            </a:r>
            <a:r>
              <a:rPr lang="en-US" sz="2400" b="1" dirty="0">
                <a:solidFill>
                  <a:srgbClr val="813479"/>
                </a:solidFill>
              </a:rPr>
              <a:t>2-3 years</a:t>
            </a:r>
            <a:r>
              <a:rPr lang="en-US" sz="2400" dirty="0">
                <a:solidFill>
                  <a:srgbClr val="813479"/>
                </a:solidFill>
              </a:rPr>
              <a:t> on average to conclude appealed case decisions. It can take approximately about </a:t>
            </a:r>
            <a:r>
              <a:rPr lang="en-US" sz="2400" b="1" dirty="0">
                <a:solidFill>
                  <a:srgbClr val="813479"/>
                </a:solidFill>
              </a:rPr>
              <a:t>2-3 more years</a:t>
            </a:r>
            <a:r>
              <a:rPr lang="en-US" sz="2400" dirty="0">
                <a:solidFill>
                  <a:srgbClr val="813479"/>
                </a:solidFill>
              </a:rPr>
              <a:t> for cases before the Court of Cassation.</a:t>
            </a:r>
            <a:endParaRPr lang="en-US" sz="2400" b="1" dirty="0">
              <a:solidFill>
                <a:srgbClr val="813479"/>
              </a:solidFill>
            </a:endParaRPr>
          </a:p>
          <a:p>
            <a:pPr marL="131445" lvl="0" indent="0" algn="l" rtl="0">
              <a:lnSpc>
                <a:spcPct val="100000"/>
              </a:lnSpc>
              <a:spcBef>
                <a:spcPts val="1000"/>
              </a:spcBef>
              <a:spcAft>
                <a:spcPts val="0"/>
              </a:spcAft>
              <a:buClr>
                <a:srgbClr val="813479"/>
              </a:buClr>
              <a:buSzPct val="64285"/>
              <a:buNone/>
            </a:pPr>
            <a:endParaRPr lang="en-US" sz="800" b="1" dirty="0">
              <a:solidFill>
                <a:srgbClr val="813479"/>
              </a:solidFill>
            </a:endParaRPr>
          </a:p>
        </p:txBody>
      </p:sp>
      <p:sp>
        <p:nvSpPr>
          <p:cNvPr id="9" name="Google Shape;106;g1980bbf81e1_0_0">
            <a:extLst>
              <a:ext uri="{FF2B5EF4-FFF2-40B4-BE49-F238E27FC236}">
                <a16:creationId xmlns:a16="http://schemas.microsoft.com/office/drawing/2014/main" id="{27016C6F-E77B-32C2-68B3-47F67D342CDC}"/>
              </a:ext>
            </a:extLst>
          </p:cNvPr>
          <p:cNvSpPr txBox="1">
            <a:spLocks/>
          </p:cNvSpPr>
          <p:nvPr/>
        </p:nvSpPr>
        <p:spPr>
          <a:xfrm>
            <a:off x="923922" y="4027971"/>
            <a:ext cx="10848978" cy="172989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57200" lvl="0" indent="-325755" algn="l" rtl="0">
              <a:lnSpc>
                <a:spcPct val="100000"/>
              </a:lnSpc>
              <a:spcBef>
                <a:spcPts val="0"/>
              </a:spcBef>
              <a:spcAft>
                <a:spcPts val="0"/>
              </a:spcAft>
              <a:buClr>
                <a:srgbClr val="813479"/>
              </a:buClr>
              <a:buSzPct val="64285"/>
              <a:buChar char="•"/>
            </a:pPr>
            <a:endParaRPr lang="en-US" sz="2400" dirty="0">
              <a:solidFill>
                <a:srgbClr val="813479"/>
              </a:solidFill>
            </a:endParaRPr>
          </a:p>
        </p:txBody>
      </p:sp>
      <p:pic>
        <p:nvPicPr>
          <p:cNvPr id="2" name="Picture 1">
            <a:extLst>
              <a:ext uri="{FF2B5EF4-FFF2-40B4-BE49-F238E27FC236}">
                <a16:creationId xmlns:a16="http://schemas.microsoft.com/office/drawing/2014/main" id="{9F530F03-0C45-E372-96EC-5CFDA631C7ED}"/>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79004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(3) Risk Assessment</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1479703"/>
            <a:ext cx="10515600" cy="289529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b="1" dirty="0">
                <a:solidFill>
                  <a:srgbClr val="813479"/>
                </a:solidFill>
              </a:rPr>
              <a:t>The Penal Code does not include a specific regulation for risk assessment </a:t>
            </a:r>
            <a:r>
              <a:rPr lang="en-US" sz="2400" dirty="0">
                <a:solidFill>
                  <a:srgbClr val="813479"/>
                </a:solidFill>
              </a:rPr>
              <a:t>in the context of domestic violence offence, these measures are only available in the Law No. 6284.</a:t>
            </a: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Prosecutor’s Offices, Criminal Courts and Family Courts fail to conduct risk assessment about the perpetrators who repeatedly commit violent crimes against women.</a:t>
            </a:r>
          </a:p>
          <a:p>
            <a:pPr marL="457200" lvl="0" indent="-325755" algn="l" rtl="0">
              <a:lnSpc>
                <a:spcPct val="100000"/>
              </a:lnSpc>
              <a:spcBef>
                <a:spcPts val="1000"/>
              </a:spcBef>
              <a:spcAft>
                <a:spcPts val="0"/>
              </a:spcAft>
              <a:buClr>
                <a:srgbClr val="813479"/>
              </a:buClr>
              <a:buSzPct val="64285"/>
              <a:buChar char="•"/>
            </a:pPr>
            <a:endParaRPr lang="en-US" sz="200" b="1" dirty="0">
              <a:solidFill>
                <a:srgbClr val="813479"/>
              </a:solidFill>
            </a:endParaRPr>
          </a:p>
        </p:txBody>
      </p:sp>
      <p:sp>
        <p:nvSpPr>
          <p:cNvPr id="9" name="Google Shape;106;g1980bbf81e1_0_0">
            <a:extLst>
              <a:ext uri="{FF2B5EF4-FFF2-40B4-BE49-F238E27FC236}">
                <a16:creationId xmlns:a16="http://schemas.microsoft.com/office/drawing/2014/main" id="{27016C6F-E77B-32C2-68B3-47F67D342CDC}"/>
              </a:ext>
            </a:extLst>
          </p:cNvPr>
          <p:cNvSpPr txBox="1">
            <a:spLocks/>
          </p:cNvSpPr>
          <p:nvPr/>
        </p:nvSpPr>
        <p:spPr>
          <a:xfrm>
            <a:off x="838200" y="3694720"/>
            <a:ext cx="10848978" cy="23042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1445" indent="0">
              <a:lnSpc>
                <a:spcPct val="110000"/>
              </a:lnSpc>
              <a:spcBef>
                <a:spcPts val="0"/>
              </a:spcBef>
              <a:buClr>
                <a:srgbClr val="813479"/>
              </a:buClr>
              <a:buSzPct val="64285"/>
              <a:buNone/>
            </a:pPr>
            <a:endParaRPr lang="en-US" sz="2000" dirty="0"/>
          </a:p>
        </p:txBody>
      </p:sp>
      <p:pic>
        <p:nvPicPr>
          <p:cNvPr id="2" name="Picture 1">
            <a:extLst>
              <a:ext uri="{FF2B5EF4-FFF2-40B4-BE49-F238E27FC236}">
                <a16:creationId xmlns:a16="http://schemas.microsoft.com/office/drawing/2014/main" id="{718E847B-7AC7-1098-3A0F-7E2882A97762}"/>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350981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5" name="Google Shape;96;p2">
            <a:extLst>
              <a:ext uri="{FF2B5EF4-FFF2-40B4-BE49-F238E27FC236}">
                <a16:creationId xmlns:a16="http://schemas.microsoft.com/office/drawing/2014/main" id="{D61DA676-AE97-E59A-BA82-D94AD17A7111}"/>
              </a:ext>
            </a:extLst>
          </p:cNvPr>
          <p:cNvSpPr txBox="1">
            <a:spLocks/>
          </p:cNvSpPr>
          <p:nvPr/>
        </p:nvSpPr>
        <p:spPr>
          <a:xfrm>
            <a:off x="838200" y="447950"/>
            <a:ext cx="10515600" cy="116881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3200" b="1" dirty="0">
                <a:solidFill>
                  <a:schemeClr val="tx1">
                    <a:lumMod val="75000"/>
                    <a:lumOff val="25000"/>
                  </a:schemeClr>
                </a:solidFill>
              </a:rPr>
              <a:t>General Measures</a:t>
            </a:r>
          </a:p>
          <a:p>
            <a:pPr>
              <a:buSzPct val="100000"/>
            </a:pPr>
            <a:r>
              <a:rPr lang="en-US" sz="2600" dirty="0">
                <a:solidFill>
                  <a:schemeClr val="tx1">
                    <a:lumMod val="75000"/>
                    <a:lumOff val="25000"/>
                  </a:schemeClr>
                </a:solidFill>
              </a:rPr>
              <a:t>(4) Implementation of Arrest Warrants</a:t>
            </a:r>
          </a:p>
        </p:txBody>
      </p:sp>
      <p:sp>
        <p:nvSpPr>
          <p:cNvPr id="8" name="Google Shape;106;g1980bbf81e1_0_0">
            <a:extLst>
              <a:ext uri="{FF2B5EF4-FFF2-40B4-BE49-F238E27FC236}">
                <a16:creationId xmlns:a16="http://schemas.microsoft.com/office/drawing/2014/main" id="{E35EDC62-5D0F-0ED6-E51D-46408372550F}"/>
              </a:ext>
            </a:extLst>
          </p:cNvPr>
          <p:cNvSpPr txBox="1">
            <a:spLocks/>
          </p:cNvSpPr>
          <p:nvPr/>
        </p:nvSpPr>
        <p:spPr>
          <a:xfrm>
            <a:off x="738184" y="1479703"/>
            <a:ext cx="10515600" cy="289529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35890" marR="0" lvl="0" indent="0" algn="just" rtl="0">
              <a:lnSpc>
                <a:spcPct val="100000"/>
              </a:lnSpc>
              <a:spcBef>
                <a:spcPts val="0"/>
              </a:spcBef>
              <a:spcAft>
                <a:spcPts val="0"/>
              </a:spcAft>
              <a:buClr>
                <a:srgbClr val="813479"/>
              </a:buClr>
              <a:buSzPts val="1460"/>
              <a:buNone/>
            </a:pPr>
            <a:endParaRPr lang="en-US" sz="500" dirty="0">
              <a:solidFill>
                <a:srgbClr val="813479"/>
              </a:solidFill>
            </a:endParaRP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Law enforcement forces do not conduct an effective search to execute the arrest warrants; arrests are made if the perpetrator is found by chance.</a:t>
            </a:r>
          </a:p>
          <a:p>
            <a:pPr marL="457200" lvl="0" indent="-325755" algn="l" rtl="0">
              <a:lnSpc>
                <a:spcPct val="100000"/>
              </a:lnSpc>
              <a:spcBef>
                <a:spcPts val="1000"/>
              </a:spcBef>
              <a:spcAft>
                <a:spcPts val="0"/>
              </a:spcAft>
              <a:buClr>
                <a:srgbClr val="813479"/>
              </a:buClr>
              <a:buSzPct val="64285"/>
              <a:buChar char="•"/>
            </a:pPr>
            <a:r>
              <a:rPr lang="en-US" sz="2400" dirty="0">
                <a:solidFill>
                  <a:srgbClr val="813479"/>
                </a:solidFill>
              </a:rPr>
              <a:t>Arrests for warrants are sometimes never executed and years may go by. Those who are not arrested until the statute of limitations is expired have their sentence repealed.</a:t>
            </a:r>
          </a:p>
          <a:p>
            <a:pPr marL="457200" lvl="0" indent="-325755" algn="l" rtl="0">
              <a:lnSpc>
                <a:spcPct val="100000"/>
              </a:lnSpc>
              <a:spcBef>
                <a:spcPts val="1000"/>
              </a:spcBef>
              <a:spcAft>
                <a:spcPts val="0"/>
              </a:spcAft>
              <a:buClr>
                <a:srgbClr val="813479"/>
              </a:buClr>
              <a:buSzPct val="64285"/>
              <a:buChar char="•"/>
            </a:pPr>
            <a:endParaRPr lang="en-US" sz="200" b="1" dirty="0">
              <a:solidFill>
                <a:srgbClr val="813479"/>
              </a:solidFill>
            </a:endParaRPr>
          </a:p>
        </p:txBody>
      </p:sp>
      <p:sp>
        <p:nvSpPr>
          <p:cNvPr id="9" name="Google Shape;106;g1980bbf81e1_0_0">
            <a:extLst>
              <a:ext uri="{FF2B5EF4-FFF2-40B4-BE49-F238E27FC236}">
                <a16:creationId xmlns:a16="http://schemas.microsoft.com/office/drawing/2014/main" id="{27016C6F-E77B-32C2-68B3-47F67D342CDC}"/>
              </a:ext>
            </a:extLst>
          </p:cNvPr>
          <p:cNvSpPr txBox="1">
            <a:spLocks/>
          </p:cNvSpPr>
          <p:nvPr/>
        </p:nvSpPr>
        <p:spPr>
          <a:xfrm>
            <a:off x="923922" y="4300550"/>
            <a:ext cx="10848978" cy="189518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indent="-325755">
              <a:lnSpc>
                <a:spcPct val="110000"/>
              </a:lnSpc>
              <a:spcBef>
                <a:spcPts val="0"/>
              </a:spcBef>
              <a:buClr>
                <a:srgbClr val="813479"/>
              </a:buClr>
              <a:buSzPct val="64285"/>
            </a:pPr>
            <a:endParaRPr lang="en-US" sz="2400" dirty="0"/>
          </a:p>
        </p:txBody>
      </p:sp>
      <p:pic>
        <p:nvPicPr>
          <p:cNvPr id="2" name="Picture 1">
            <a:extLst>
              <a:ext uri="{FF2B5EF4-FFF2-40B4-BE49-F238E27FC236}">
                <a16:creationId xmlns:a16="http://schemas.microsoft.com/office/drawing/2014/main" id="{907A3A66-926B-8FA6-7D10-18DA2F28EABB}"/>
              </a:ext>
            </a:extLst>
          </p:cNvPr>
          <p:cNvPicPr>
            <a:picLocks noChangeAspect="1"/>
          </p:cNvPicPr>
          <p:nvPr/>
        </p:nvPicPr>
        <p:blipFill>
          <a:blip r:embed="rId3">
            <a:alphaModFix amt="9000"/>
          </a:blip>
          <a:stretch>
            <a:fillRect/>
          </a:stretch>
        </p:blipFill>
        <p:spPr>
          <a:xfrm>
            <a:off x="10696579" y="5589906"/>
            <a:ext cx="1390094" cy="1168814"/>
          </a:xfrm>
          <a:prstGeom prst="rect">
            <a:avLst/>
          </a:prstGeom>
        </p:spPr>
      </p:pic>
    </p:spTree>
    <p:extLst>
      <p:ext uri="{BB962C8B-B14F-4D97-AF65-F5344CB8AC3E}">
        <p14:creationId xmlns:p14="http://schemas.microsoft.com/office/powerpoint/2010/main" val="290376588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6" ma:contentTypeDescription="Create a new document." ma:contentTypeScope="" ma:versionID="67d678ec8d77336ffe2ef41367210a51">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0b6699f8d0245b7f5099cfa8044f2314"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157c6d-8be7-4238-927e-8145b24040a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873f42-f0f5-4be7-96d1-d46760763c3c}" ma:internalName="TaxCatchAll" ma:showField="CatchAllData" ma:web="d8159c9e-9fad-49a3-a5ae-2b6725e7a0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30CFDD-9337-447C-8951-3CC6F3550BB5}"/>
</file>

<file path=customXml/itemProps2.xml><?xml version="1.0" encoding="utf-8"?>
<ds:datastoreItem xmlns:ds="http://schemas.openxmlformats.org/officeDocument/2006/customXml" ds:itemID="{18DE0479-8393-4F7A-AC51-B0977DA236E3}"/>
</file>

<file path=docProps/app.xml><?xml version="1.0" encoding="utf-8"?>
<Properties xmlns="http://schemas.openxmlformats.org/officeDocument/2006/extended-properties" xmlns:vt="http://schemas.openxmlformats.org/officeDocument/2006/docPropsVTypes">
  <TotalTime>289</TotalTime>
  <Words>1458</Words>
  <Application>Microsoft Macintosh PowerPoint</Application>
  <PresentationFormat>Widescreen</PresentationFormat>
  <Paragraphs>127</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Custom Design</vt:lpstr>
      <vt:lpstr>Briefing by Mor Çatı Women’s Shelter Foundation concerning  Opuz Group Cases (no. 33401/02)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Lack of a Comprehensive and Coordinated System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by Mor Çatı Women’s Shelter Foundation concerning  Opuz Group Cases (no. 33401/02)   </dc:title>
  <dc:creator>Elif Ege</dc:creator>
  <cp:lastModifiedBy>Elif Ege</cp:lastModifiedBy>
  <cp:revision>29</cp:revision>
  <dcterms:created xsi:type="dcterms:W3CDTF">2020-11-16T18:02:28Z</dcterms:created>
  <dcterms:modified xsi:type="dcterms:W3CDTF">2022-11-27T19:48:51Z</dcterms:modified>
</cp:coreProperties>
</file>