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slideLayouts/slideLayout4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5" r:id="rId3"/>
    <p:sldMasterId id="2147483707" r:id="rId4"/>
    <p:sldMasterId id="2147483708" r:id="rId5"/>
  </p:sldMasterIdLst>
  <p:notesMasterIdLst>
    <p:notesMasterId r:id="rId35"/>
  </p:notesMasterIdLst>
  <p:sldIdLst>
    <p:sldId id="259" r:id="rId6"/>
    <p:sldId id="262" r:id="rId7"/>
    <p:sldId id="265" r:id="rId8"/>
    <p:sldId id="268" r:id="rId9"/>
    <p:sldId id="271" r:id="rId10"/>
    <p:sldId id="274" r:id="rId11"/>
    <p:sldId id="277" r:id="rId12"/>
    <p:sldId id="353" r:id="rId13"/>
    <p:sldId id="280" r:id="rId14"/>
    <p:sldId id="283" r:id="rId15"/>
    <p:sldId id="286" r:id="rId16"/>
    <p:sldId id="289" r:id="rId17"/>
    <p:sldId id="313" r:id="rId18"/>
    <p:sldId id="316" r:id="rId19"/>
    <p:sldId id="319" r:id="rId20"/>
    <p:sldId id="322" r:id="rId21"/>
    <p:sldId id="354" r:id="rId22"/>
    <p:sldId id="355" r:id="rId23"/>
    <p:sldId id="356" r:id="rId24"/>
    <p:sldId id="357" r:id="rId25"/>
    <p:sldId id="358" r:id="rId26"/>
    <p:sldId id="359" r:id="rId27"/>
    <p:sldId id="360" r:id="rId28"/>
    <p:sldId id="361" r:id="rId29"/>
    <p:sldId id="363" r:id="rId30"/>
    <p:sldId id="364" r:id="rId31"/>
    <p:sldId id="298" r:id="rId32"/>
    <p:sldId id="301" r:id="rId33"/>
    <p:sldId id="30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p:restoredTop sz="92101" autoAdjust="0"/>
  </p:normalViewPr>
  <p:slideViewPr>
    <p:cSldViewPr>
      <p:cViewPr varScale="1">
        <p:scale>
          <a:sx n="68" d="100"/>
          <a:sy n="68" d="100"/>
        </p:scale>
        <p:origin x="580"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6ED01-BCE1-FC40-BF83-431699833627}" type="datetimeFigureOut">
              <a:rPr lang="en-TR" smtClean="0"/>
              <a:t>03/01/2024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E9699-693B-154C-8DB1-25C01ED48629}" type="slidenum">
              <a:rPr lang="en-TR" smtClean="0"/>
              <a:t>‹#›</a:t>
            </a:fld>
            <a:endParaRPr lang="en-TR"/>
          </a:p>
        </p:txBody>
      </p:sp>
    </p:spTree>
    <p:extLst>
      <p:ext uri="{BB962C8B-B14F-4D97-AF65-F5344CB8AC3E}">
        <p14:creationId xmlns:p14="http://schemas.microsoft.com/office/powerpoint/2010/main" val="248644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F4A4-25D9-6224-195A-0981EE380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7D66A-8895-E9D0-4838-D7B1CA808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5AF4D-18FF-F8FE-C883-0716B0B91A0D}"/>
              </a:ext>
            </a:extLst>
          </p:cNvPr>
          <p:cNvSpPr>
            <a:spLocks noGrp="1"/>
          </p:cNvSpPr>
          <p:nvPr>
            <p:ph type="body" idx="1"/>
          </p:nvPr>
        </p:nvSpPr>
        <p:spPr/>
        <p:txBody>
          <a:bodyPr/>
          <a:lstStyle/>
          <a:p>
            <a:endParaRPr lang="en-TR"/>
          </a:p>
        </p:txBody>
      </p:sp>
      <p:sp>
        <p:nvSpPr>
          <p:cNvPr id="4" name="Slide Number Placeholder 3">
            <a:extLst>
              <a:ext uri="{FF2B5EF4-FFF2-40B4-BE49-F238E27FC236}">
                <a16:creationId xmlns:a16="http://schemas.microsoft.com/office/drawing/2014/main" id="{37F041EC-590A-9C4F-AC26-B2990B0D7021}"/>
              </a:ext>
            </a:extLst>
          </p:cNvPr>
          <p:cNvSpPr>
            <a:spLocks noGrp="1"/>
          </p:cNvSpPr>
          <p:nvPr>
            <p:ph type="sldNum" sz="quarter" idx="5"/>
          </p:nvPr>
        </p:nvSpPr>
        <p:spPr/>
        <p:txBody>
          <a:bodyPr/>
          <a:lstStyle/>
          <a:p>
            <a:fld id="{90AE9699-693B-154C-8DB1-25C01ED48629}" type="slidenum">
              <a:rPr lang="en-TR" smtClean="0"/>
              <a:t>25</a:t>
            </a:fld>
            <a:endParaRPr lang="en-TR"/>
          </a:p>
        </p:txBody>
      </p:sp>
    </p:spTree>
    <p:extLst>
      <p:ext uri="{BB962C8B-B14F-4D97-AF65-F5344CB8AC3E}">
        <p14:creationId xmlns:p14="http://schemas.microsoft.com/office/powerpoint/2010/main" val="401111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4C52-296C-EBA7-EFC4-6A2F4406C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8B912-5DE7-050F-2B01-FFC4DBC4A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A7430-9F26-DC32-47F4-65992C310679}"/>
              </a:ext>
            </a:extLst>
          </p:cNvPr>
          <p:cNvSpPr>
            <a:spLocks noGrp="1"/>
          </p:cNvSpPr>
          <p:nvPr>
            <p:ph type="body" idx="1"/>
          </p:nvPr>
        </p:nvSpPr>
        <p:spPr/>
        <p:txBody>
          <a:bodyPr/>
          <a:lstStyle/>
          <a:p>
            <a:endParaRPr lang="en-TR"/>
          </a:p>
        </p:txBody>
      </p:sp>
      <p:sp>
        <p:nvSpPr>
          <p:cNvPr id="4" name="Slide Number Placeholder 3">
            <a:extLst>
              <a:ext uri="{FF2B5EF4-FFF2-40B4-BE49-F238E27FC236}">
                <a16:creationId xmlns:a16="http://schemas.microsoft.com/office/drawing/2014/main" id="{D2185394-580E-75B8-C2DA-0B56AF2981BE}"/>
              </a:ext>
            </a:extLst>
          </p:cNvPr>
          <p:cNvSpPr>
            <a:spLocks noGrp="1"/>
          </p:cNvSpPr>
          <p:nvPr>
            <p:ph type="sldNum" sz="quarter" idx="5"/>
          </p:nvPr>
        </p:nvSpPr>
        <p:spPr/>
        <p:txBody>
          <a:bodyPr/>
          <a:lstStyle/>
          <a:p>
            <a:fld id="{90AE9699-693B-154C-8DB1-25C01ED48629}" type="slidenum">
              <a:rPr lang="en-TR" smtClean="0"/>
              <a:t>26</a:t>
            </a:fld>
            <a:endParaRPr lang="en-TR"/>
          </a:p>
        </p:txBody>
      </p:sp>
    </p:spTree>
    <p:extLst>
      <p:ext uri="{BB962C8B-B14F-4D97-AF65-F5344CB8AC3E}">
        <p14:creationId xmlns:p14="http://schemas.microsoft.com/office/powerpoint/2010/main" val="6509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90AE9699-693B-154C-8DB1-25C01ED48629}" type="slidenum">
              <a:rPr lang="en-TR" smtClean="0"/>
              <a:t>27</a:t>
            </a:fld>
            <a:endParaRPr lang="en-TR"/>
          </a:p>
        </p:txBody>
      </p:sp>
    </p:spTree>
    <p:extLst>
      <p:ext uri="{BB962C8B-B14F-4D97-AF65-F5344CB8AC3E}">
        <p14:creationId xmlns:p14="http://schemas.microsoft.com/office/powerpoint/2010/main" val="295960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90AE9699-693B-154C-8DB1-25C01ED48629}" type="slidenum">
              <a:rPr lang="en-TR" smtClean="0"/>
              <a:t>28</a:t>
            </a:fld>
            <a:endParaRPr lang="en-TR"/>
          </a:p>
        </p:txBody>
      </p:sp>
    </p:spTree>
    <p:extLst>
      <p:ext uri="{BB962C8B-B14F-4D97-AF65-F5344CB8AC3E}">
        <p14:creationId xmlns:p14="http://schemas.microsoft.com/office/powerpoint/2010/main" val="139511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3BD7135-CB1F-44EE-84A8-A260F009AD9F}" type="datetimeFigureOut">
              <a:rPr lang="en-US" smtClean="0"/>
              <a:t>3/1/2024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5F5F92E-0EAF-430D-986D-F8B3383F83C1}" type="datetimeFigureOut">
              <a:rPr lang="en-US" smtClean="0"/>
              <a:t>3/1/2024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7973C3F-FE7A-4485-9978-015B8DDA3EDC}" type="datetimeFigureOut">
              <a:rPr lang="en-US" smtClean="0"/>
              <a:t>3/1/2024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817E-F752-9802-C9EA-BEC86606D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2722D097-5085-9CFF-1DAD-D316E1E4E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C1846456-FA50-A073-A8C2-A999D5CDDF0C}"/>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EEE051C4-AB5A-3EE0-1676-C718DD5ED72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20EFF47-31BE-A317-7F88-209C699DFB9F}"/>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29894322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9EDC-5CB7-AAD0-D489-01ABC5FBD28F}"/>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33824A-2299-D6BD-6457-988948AC6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754B3EF7-D0C5-5E66-BAF4-0C22CF6FD64E}"/>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5E728315-4DD3-DD9C-786F-45D937F23A0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154F6233-7849-E114-14DC-A68535CE0961}"/>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8721782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9F50-0321-3D5A-F452-375D6A71E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A0E518EF-8D04-54F8-D63E-FA0DE69751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AEDB0-68A1-A5F0-DEAF-FF9CE8321C13}"/>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74D05A8F-52D9-4AAB-B0D1-138B7399A06A}"/>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6A51A09-DBB1-CCEF-0C1B-FF9BF2EFB8FB}"/>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32410612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559F-6359-DEAA-6B60-49DF77B527F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AF94957A-2A75-CD17-C57E-8F3FC73B8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819109C-3114-DD9C-1BF4-F1B85340DA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3E817F19-245A-4E45-28CA-B9F5806AFB0D}"/>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F902CBA5-8810-BA43-0C2E-E27657F57D6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24EA1AC-1E6F-892D-DD9D-8F1ED795F41E}"/>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4498523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ADBB-D208-8E8B-7E39-79F33EB101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D59578C-0058-7F18-257B-DC1E0E64F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1AECC0-F323-AD23-8E62-F2D542BF77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37EC729F-9B57-7B67-4A1C-891505420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8F64C-0289-18E2-8312-481508C57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B909DBA-2B5A-A7A6-2E86-8BEF1591879A}"/>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8" name="Footer Placeholder 7">
            <a:extLst>
              <a:ext uri="{FF2B5EF4-FFF2-40B4-BE49-F238E27FC236}">
                <a16:creationId xmlns:a16="http://schemas.microsoft.com/office/drawing/2014/main" id="{91F8B082-9D39-C4D8-BB6F-5D388780B8EB}"/>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A64E498A-82D3-A0D1-132A-538B8DEF35BB}"/>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7778604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363D-34D0-89C8-A423-047B6383B593}"/>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738152DA-98BA-B9C4-10FF-BCE545636EA5}"/>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4" name="Footer Placeholder 3">
            <a:extLst>
              <a:ext uri="{FF2B5EF4-FFF2-40B4-BE49-F238E27FC236}">
                <a16:creationId xmlns:a16="http://schemas.microsoft.com/office/drawing/2014/main" id="{0A313EC2-CDF9-8683-86AD-304E0FE4137E}"/>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37648CD9-87F8-877F-6154-109767613682}"/>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3000368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06C8A-E01C-2F26-D4D7-4F945CA48664}"/>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3" name="Footer Placeholder 2">
            <a:extLst>
              <a:ext uri="{FF2B5EF4-FFF2-40B4-BE49-F238E27FC236}">
                <a16:creationId xmlns:a16="http://schemas.microsoft.com/office/drawing/2014/main" id="{5DC11F02-7E6B-16A4-6778-FC85D88D79EF}"/>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B8D5C5AD-1067-96AB-1C8D-905391315245}"/>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6325344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740B-EB8A-6E9F-01F1-5E642E1E6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F348E2D-E6B4-D0E4-0FC6-FCE9D9C10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C2F59853-6F55-9378-7462-BD6F4B13C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5E00C-2DFE-EA27-E167-268A53D4DFBA}"/>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DA83952A-9883-8306-00A5-D3DE732B5D66}"/>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4FBE848-429B-C203-F82B-944B197DF8BB}"/>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8522348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E8C8786-6ED4-41C2-904D-E179ABD3C598}" type="datetimeFigureOut">
              <a:rPr lang="en-US" smtClean="0"/>
              <a:t>3/1/2024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B405-EA87-58FA-0B55-49F52F86C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CD3C361-30AC-789E-6394-68B9B2D02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6777B332-00E2-4535-9B51-723D5356A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8E217-7EC1-8163-B392-D4322937C7DE}"/>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5658402A-6BC5-A889-FF88-70F78D2CD6F3}"/>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4912105-82AE-C7BB-5705-64EF6689AF17}"/>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68464787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634B-F366-A3A2-14F5-66AD41E30CF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CF3D9A08-AA55-B129-C80A-C73220065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DD28A96-CF50-C62B-26A9-5A9A8B367B0A}"/>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A37E80DD-D956-FD06-7489-0C94E98D115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7698E5-E4BD-2817-9872-428CFBF0F5AD}"/>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4482714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1AEB5-F135-9C8A-53AE-46133B70D3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E6D8451-7168-9699-DC27-12A9D4875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04E561F2-ACBF-EF53-FC84-D56B9AA138E5}"/>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B3650BA3-C09A-B927-7D99-5ED299DC6FC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E1065D1-C7F6-F593-4ABE-F7875254537C}"/>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0510124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061AC2-2AF5-9B57-DED5-907611C4C42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D7F9F31-C20A-DDC7-A208-CE03B6AA0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C032B8-C480-1DAC-53F0-41C8756C2EC7}"/>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1928DA6C-1267-26B0-3049-4591088026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BC32108-036F-7D72-F4B2-EE72C9F7DC4E}"/>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4803530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3CC40-6E6A-27DC-883E-85D6D0E2E41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5EF1EB1-A473-12CC-A3CD-025FCEF4F9E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739848-D941-C79C-3D0C-780E23791B78}"/>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B88341FC-7439-A7A2-7579-55E334DDF2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A8C216-44C5-2ED6-EC0F-0417362B0479}"/>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6618193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7798FB-81D0-026E-11A8-6E099B4BB56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129FCB1-810D-C929-E063-E1178A090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61D552-513C-D740-C04F-9804B37DC5FC}"/>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1EAF0908-FB52-A33D-3C28-F2439FF7BC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C57663-F2EB-7449-0045-41579573B79E}"/>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852043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0F0E16-EED6-C4DA-5C0D-A993960F9C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3B528F-5BD1-CE79-F2AE-86D252ED22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23C246F-3C60-50CA-DCDB-B60B9953B95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7AE45DD-EE18-7301-4A8F-503E8D487513}"/>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094709D0-4334-9E56-D66C-317B608A41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A783FB-F96C-3DC2-4B5C-6C4F20E1A891}"/>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0787131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F6B79F-7E90-A404-97E8-D9D30A18751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7B0A38-39D0-2315-6096-158174F4A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3FACA80-4FFA-0B6C-1596-54EC6AF3F71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890A870-55F3-1E83-DF49-827002CA4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4AC062F-494A-D72E-F75C-13E9371E2CD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DBB6DDD-FB2F-6D1B-7D6D-E71E5768D2C6}"/>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8" name="Alt Bilgi Yer Tutucusu 7">
            <a:extLst>
              <a:ext uri="{FF2B5EF4-FFF2-40B4-BE49-F238E27FC236}">
                <a16:creationId xmlns:a16="http://schemas.microsoft.com/office/drawing/2014/main" id="{4ABCEC68-F809-7DCB-F80B-08F15E6BFCB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7A2BC7-7314-0FD7-74DA-9B899390919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1293252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680E92-5E6E-8E1B-2E2B-2F4D23853B1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B047D77-F941-11A3-8CFB-524473A98C75}"/>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4" name="Alt Bilgi Yer Tutucusu 3">
            <a:extLst>
              <a:ext uri="{FF2B5EF4-FFF2-40B4-BE49-F238E27FC236}">
                <a16:creationId xmlns:a16="http://schemas.microsoft.com/office/drawing/2014/main" id="{806EBA89-6FF3-5EF4-4609-64310870FA6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0DB19A5-BEBA-A4B0-53A7-9CA2A8B5C9B4}"/>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885792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01D6E71-C8FD-A9E8-5195-F8C9A7EAB503}"/>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3" name="Alt Bilgi Yer Tutucusu 2">
            <a:extLst>
              <a:ext uri="{FF2B5EF4-FFF2-40B4-BE49-F238E27FC236}">
                <a16:creationId xmlns:a16="http://schemas.microsoft.com/office/drawing/2014/main" id="{CEBE8D2B-0EB6-E451-2E7A-50E9470731B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C707032-EB64-A9D8-AC3C-CA9F2917304A}"/>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2694087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F7DF0EE0-484B-4448-983E-C389F14AA8EC}" type="datetimeFigureOut">
              <a:rPr lang="en-US" smtClean="0"/>
              <a:t>3/1/2024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BD97D4-BDF8-C973-821D-FDB47F4F07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9D3EC03-97AC-6D26-AC9F-3503F748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8C12E0D-355D-8D1F-AF4F-3DDDADDA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860839E-CC0D-5327-1281-9F197514317D}"/>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33B2ED76-1897-3E17-7F0C-9A52CA953B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DDC16F-85C7-9C0D-AB2F-BB3F6192425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111442957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84CB75-622C-957D-2123-548693BB6E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65A0C9A-096D-DA71-0735-2FE80A9D1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2F6AF96-2141-43FA-7A59-3D42EC33A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004AAA-7E8D-9B81-35BF-12D7DCBE6682}"/>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1B23CEDB-7EAE-B3E2-CA26-4B4B0AFF39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17402C4-CBEC-3762-DE62-0CD4870912FF}"/>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7446025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B84D24-CE74-A236-23A7-5E8B3C5801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F4A63B6-4016-58AA-7EAB-73F8A7BB42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7E9628-8C5F-3FE9-F84F-B5DA89A74EE9}"/>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6F1449EF-B920-90C1-9C15-DDB1620874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E1072A-10F8-2C7C-FC3A-93DF11B3A7A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0615012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6005FB-0E2D-A336-0AD0-407672961A4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2848665-CCBA-F23F-D01F-7B520D83BF5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473B82-0DF8-98F9-7311-7457AEE2B766}"/>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40C02188-DF33-AC3D-6CB8-54ACBC4C58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6C1EF1-4420-5278-77CE-2370BE0CCC8D}"/>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19889581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061AC2-2AF5-9B57-DED5-907611C4C42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D7F9F31-C20A-DDC7-A208-CE03B6AA0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C032B8-C480-1DAC-53F0-41C8756C2EC7}"/>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1928DA6C-1267-26B0-3049-4591088026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BC32108-036F-7D72-F4B2-EE72C9F7DC4E}"/>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4803530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3CC40-6E6A-27DC-883E-85D6D0E2E41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5EF1EB1-A473-12CC-A3CD-025FCEF4F9E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739848-D941-C79C-3D0C-780E23791B78}"/>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B88341FC-7439-A7A2-7579-55E334DDF2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A8C216-44C5-2ED6-EC0F-0417362B0479}"/>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6618193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7798FB-81D0-026E-11A8-6E099B4BB56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129FCB1-810D-C929-E063-E1178A090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61D552-513C-D740-C04F-9804B37DC5FC}"/>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1EAF0908-FB52-A33D-3C28-F2439FF7BC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C57663-F2EB-7449-0045-41579573B79E}"/>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852043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0F0E16-EED6-C4DA-5C0D-A993960F9C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3B528F-5BD1-CE79-F2AE-86D252ED22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23C246F-3C60-50CA-DCDB-B60B9953B95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7AE45DD-EE18-7301-4A8F-503E8D487513}"/>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094709D0-4334-9E56-D66C-317B608A41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A783FB-F96C-3DC2-4B5C-6C4F20E1A891}"/>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0787131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F6B79F-7E90-A404-97E8-D9D30A18751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7B0A38-39D0-2315-6096-158174F4A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3FACA80-4FFA-0B6C-1596-54EC6AF3F71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890A870-55F3-1E83-DF49-827002CA4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4AC062F-494A-D72E-F75C-13E9371E2CD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DBB6DDD-FB2F-6D1B-7D6D-E71E5768D2C6}"/>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8" name="Alt Bilgi Yer Tutucusu 7">
            <a:extLst>
              <a:ext uri="{FF2B5EF4-FFF2-40B4-BE49-F238E27FC236}">
                <a16:creationId xmlns:a16="http://schemas.microsoft.com/office/drawing/2014/main" id="{4ABCEC68-F809-7DCB-F80B-08F15E6BFCB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7A2BC7-7314-0FD7-74DA-9B899390919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12932526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680E92-5E6E-8E1B-2E2B-2F4D23853B1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B047D77-F941-11A3-8CFB-524473A98C75}"/>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4" name="Alt Bilgi Yer Tutucusu 3">
            <a:extLst>
              <a:ext uri="{FF2B5EF4-FFF2-40B4-BE49-F238E27FC236}">
                <a16:creationId xmlns:a16="http://schemas.microsoft.com/office/drawing/2014/main" id="{806EBA89-6FF3-5EF4-4609-64310870FA6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0DB19A5-BEBA-A4B0-53A7-9CA2A8B5C9B4}"/>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885792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E06BFB1-F1AC-4A77-87E6-19FB859E9499}" type="datetimeFigureOut">
              <a:rPr lang="en-US" smtClean="0"/>
              <a:t>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01D6E71-C8FD-A9E8-5195-F8C9A7EAB503}"/>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3" name="Alt Bilgi Yer Tutucusu 2">
            <a:extLst>
              <a:ext uri="{FF2B5EF4-FFF2-40B4-BE49-F238E27FC236}">
                <a16:creationId xmlns:a16="http://schemas.microsoft.com/office/drawing/2014/main" id="{CEBE8D2B-0EB6-E451-2E7A-50E9470731B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C707032-EB64-A9D8-AC3C-CA9F2917304A}"/>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2694087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BD97D4-BDF8-C973-821D-FDB47F4F07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9D3EC03-97AC-6D26-AC9F-3503F748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8C12E0D-355D-8D1F-AF4F-3DDDADDA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860839E-CC0D-5327-1281-9F197514317D}"/>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33B2ED76-1897-3E17-7F0C-9A52CA953B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DDC16F-85C7-9C0D-AB2F-BB3F6192425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11144295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84CB75-622C-957D-2123-548693BB6E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65A0C9A-096D-DA71-0735-2FE80A9D1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2F6AF96-2141-43FA-7A59-3D42EC33A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004AAA-7E8D-9B81-35BF-12D7DCBE6682}"/>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6" name="Alt Bilgi Yer Tutucusu 5">
            <a:extLst>
              <a:ext uri="{FF2B5EF4-FFF2-40B4-BE49-F238E27FC236}">
                <a16:creationId xmlns:a16="http://schemas.microsoft.com/office/drawing/2014/main" id="{1B23CEDB-7EAE-B3E2-CA26-4B4B0AFF39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17402C4-CBEC-3762-DE62-0CD4870912FF}"/>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274460253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B84D24-CE74-A236-23A7-5E8B3C5801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F4A63B6-4016-58AA-7EAB-73F8A7BB42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7E9628-8C5F-3FE9-F84F-B5DA89A74EE9}"/>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6F1449EF-B920-90C1-9C15-DDB1620874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E1072A-10F8-2C7C-FC3A-93DF11B3A7A2}"/>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0615012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6005FB-0E2D-A336-0AD0-407672961A4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2848665-CCBA-F23F-D01F-7B520D83BF5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473B82-0DF8-98F9-7311-7457AEE2B766}"/>
              </a:ext>
            </a:extLst>
          </p:cNvPr>
          <p:cNvSpPr>
            <a:spLocks noGrp="1"/>
          </p:cNvSpPr>
          <p:nvPr>
            <p:ph type="dt" sz="half" idx="10"/>
          </p:nvPr>
        </p:nvSpPr>
        <p:spPr/>
        <p:txBody>
          <a:body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40C02188-DF33-AC3D-6CB8-54ACBC4C58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6C1EF1-4420-5278-77CE-2370BE0CCC8D}"/>
              </a:ext>
            </a:extLst>
          </p:cNvPr>
          <p:cNvSpPr>
            <a:spLocks noGrp="1"/>
          </p:cNvSpPr>
          <p:nvPr>
            <p:ph type="sldNum" sz="quarter" idx="12"/>
          </p:nvPr>
        </p:nvSpPr>
        <p:spPr/>
        <p:txBody>
          <a:bodyPr/>
          <a:lstStyle/>
          <a:p>
            <a:fld id="{BCEF1B79-0592-6246-9B51-B700F490FB1A}" type="slidenum">
              <a:rPr lang="tr-TR" smtClean="0"/>
              <a:t>‹#›</a:t>
            </a:fld>
            <a:endParaRPr lang="tr-TR"/>
          </a:p>
        </p:txBody>
      </p:sp>
    </p:spTree>
    <p:extLst>
      <p:ext uri="{BB962C8B-B14F-4D97-AF65-F5344CB8AC3E}">
        <p14:creationId xmlns:p14="http://schemas.microsoft.com/office/powerpoint/2010/main" val="419889581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FEDF-D272-0E59-1FA2-8ED9AA2320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ADE0248-4798-64B9-B72D-4BD15AF21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A986946-8E13-1B9F-2D6A-8EE8A5199DF7}"/>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38DC3DF5-AD7E-53A7-5287-22D465D1992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D5D5AC8A-A887-0F33-C433-CB9777B86177}"/>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015956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A9AB-BB10-69E6-AB22-142EA9422E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9405B8-0A83-7E1C-0FAA-657934905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B33274-6EB6-FC30-211F-7E99DFE5E2A5}"/>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BD54D9EF-2468-9BA2-471F-F312BE64FD5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81CFBEB-2639-2553-251B-6E439D806D31}"/>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2004621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4792-64F4-7403-DEB0-4E3EF7F4DD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32CE4B-62C2-4508-B73A-5736B1E0D9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55A0FA-5C9C-8305-E49B-7CEC46BA29D2}"/>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CAF3E4E8-13CE-B483-991F-651FD6AA3B6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B55D9DA-02C4-B7D6-BB54-765A80012656}"/>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3866275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5A33-3E06-BAA8-2FE2-205ABF28550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ADA81B7-5BBF-C204-7DB2-7ED8218FA9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C31A0E1-795B-E2F7-E595-1A6EE8F32A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8546EF7-D008-DBBF-D037-3AA2B81220F7}"/>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FC23DED1-68D7-B237-6B02-9D16B317457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39268E9C-83F0-D48C-CCE0-A3DA0800163F}"/>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63187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D717-2508-44C6-15AD-9CB4C8652E7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77CE977-DA1F-3C0B-8289-C36E39C3E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C2A02F-553E-DBCB-8725-96AE885B41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AA84D5-D940-26AE-59EE-D67A54717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F801E-9D48-B0D4-3E1B-A4F71BE2FF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2311A86-58E7-E449-5866-8B4B8543C72C}"/>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8" name="Footer Placeholder 7">
            <a:extLst>
              <a:ext uri="{FF2B5EF4-FFF2-40B4-BE49-F238E27FC236}">
                <a16:creationId xmlns:a16="http://schemas.microsoft.com/office/drawing/2014/main" id="{AB967E97-0E05-1480-9268-81D6DF94C4DB}"/>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14D37CE8-AFF3-F298-3020-0241EA01F090}"/>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282216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080B59C-6D60-4738-9ED5-72076CDD1515}" type="datetimeFigureOut">
              <a:rPr lang="en-US" smtClean="0"/>
              <a:t>3/1/2024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34BE-C1AC-5AE9-2682-9908F3A3CB6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48E159B-CE87-2926-2951-5413A7F44644}"/>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4" name="Footer Placeholder 3">
            <a:extLst>
              <a:ext uri="{FF2B5EF4-FFF2-40B4-BE49-F238E27FC236}">
                <a16:creationId xmlns:a16="http://schemas.microsoft.com/office/drawing/2014/main" id="{D5888FFD-CB92-1F00-BB1E-63F0D90D48D9}"/>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4C14BD13-D486-619E-E080-19369952B514}"/>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901258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89E51-9004-0189-5670-81167559E682}"/>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3" name="Footer Placeholder 2">
            <a:extLst>
              <a:ext uri="{FF2B5EF4-FFF2-40B4-BE49-F238E27FC236}">
                <a16:creationId xmlns:a16="http://schemas.microsoft.com/office/drawing/2014/main" id="{EF955400-0B82-8B0A-9A84-B3B07806E73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AF844FA-D309-ED44-74D6-FC38C8A9C6D0}"/>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215395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9B97-7023-1651-068F-ECA07728C1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B0884B1-72F4-1C8E-20B9-F534993A7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7822FAA-5144-A403-A91E-D88F383DE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C75B2D-C55A-7B66-5056-688B25F663FE}"/>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8CAD8636-4B20-B474-48AF-AD0B66989003}"/>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5C82BBB-ED77-F83B-B747-FCBE853E26BF}"/>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2610067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799E-AA81-0B1A-37EB-AB9D6E1586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4F07137-3E80-68A2-4DD4-308D25112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0A385D-E669-143B-ED1C-DD2564976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F24E72-80C8-5D98-447B-5619494E9937}"/>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6" name="Footer Placeholder 5">
            <a:extLst>
              <a:ext uri="{FF2B5EF4-FFF2-40B4-BE49-F238E27FC236}">
                <a16:creationId xmlns:a16="http://schemas.microsoft.com/office/drawing/2014/main" id="{26F44F23-9E7E-D94E-04F1-F3F0553CBB9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FEA2430-5172-B547-9344-7D150B0885E2}"/>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287496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7D7C-D5EE-6EEF-8332-FD5A2123973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02521C-93B5-6850-31EA-CFD95FCE9F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1D6437-B237-DB66-3D4F-DCF96A54DCDF}"/>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9F359D71-1B85-1D0D-7461-D8D4F2D0169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0FC8299-E593-FFE2-E86B-D2E3FFB807B3}"/>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281171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0619B-8DB0-DE72-4233-C0F9C16C15C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F0702E3-7DAB-49FE-916E-95F9B89A9D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8D555B-FEE1-1068-B563-CC3615D6F4DD}"/>
              </a:ext>
            </a:extLst>
          </p:cNvPr>
          <p:cNvSpPr>
            <a:spLocks noGrp="1"/>
          </p:cNvSpPr>
          <p:nvPr>
            <p:ph type="dt" sz="half" idx="10"/>
          </p:nvPr>
        </p:nvSpPr>
        <p:spPr/>
        <p:txBody>
          <a:body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2EE40823-5FD1-DD2D-8B51-EE838F15E4D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2D0B22E-BACA-F0B1-2636-7AE3499EA2BB}"/>
              </a:ext>
            </a:extLst>
          </p:cNvPr>
          <p:cNvSpPr>
            <a:spLocks noGrp="1"/>
          </p:cNvSpPr>
          <p:nvPr>
            <p:ph type="sldNum" sz="quarter" idx="12"/>
          </p:nvPr>
        </p:nvSpPr>
        <p:spPr/>
        <p:txBody>
          <a:bodyPr/>
          <a:lstStyle/>
          <a:p>
            <a:fld id="{8D480080-891A-5744-8B0B-00274701C383}" type="slidenum">
              <a:rPr lang="en-TR" smtClean="0"/>
              <a:t>‹#›</a:t>
            </a:fld>
            <a:endParaRPr lang="en-TR"/>
          </a:p>
        </p:txBody>
      </p:sp>
    </p:spTree>
    <p:extLst>
      <p:ext uri="{BB962C8B-B14F-4D97-AF65-F5344CB8AC3E}">
        <p14:creationId xmlns:p14="http://schemas.microsoft.com/office/powerpoint/2010/main" val="135834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738498F3-77B0-495C-8F08-C842446891C4}" type="datetimeFigureOut">
              <a:rPr lang="en-US" smtClean="0"/>
              <a:t>3/1/2024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7E41BA8-FDB9-4298-BE36-DA3C64743BA1}" type="datetimeFigureOut">
              <a:rPr lang="en-US" smtClean="0"/>
              <a:t>3/1/2024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5BF8468-3A8B-4E96-900B-E33462895D40}" type="datetimeFigureOut">
              <a:rPr lang="en-US" smtClean="0"/>
              <a:t>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AA36B7D-410C-4E0F-972D-6A52EFDE6911}" type="datetimeFigureOut">
              <a:rPr lang="en-US" smtClean="0"/>
              <a:t>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5E99A-7333-FFB8-0C84-2848C2BB8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23D253F9-F9DA-DF95-AA77-124441377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64D527B1-8A13-7B88-6594-D391AD278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T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3DCB30-43C5-524F-8C4D-901B594C7299}" type="datetimeFigureOut">
              <a:rPr lang="en-TR" smtClean="0"/>
              <a:t>03/01/2024</a:t>
            </a:fld>
            <a:endParaRPr lang="en-TR"/>
          </a:p>
        </p:txBody>
      </p:sp>
      <p:sp>
        <p:nvSpPr>
          <p:cNvPr id="5" name="Footer Placeholder 4">
            <a:extLst>
              <a:ext uri="{FF2B5EF4-FFF2-40B4-BE49-F238E27FC236}">
                <a16:creationId xmlns:a16="http://schemas.microsoft.com/office/drawing/2014/main" id="{D3DA6657-256A-4967-AFB1-758B8C64E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TR"/>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TR"/>
          </a:p>
        </p:txBody>
      </p:sp>
      <p:sp>
        <p:nvSpPr>
          <p:cNvPr id="6" name="Slide Number Placeholder 5">
            <a:extLst>
              <a:ext uri="{FF2B5EF4-FFF2-40B4-BE49-F238E27FC236}">
                <a16:creationId xmlns:a16="http://schemas.microsoft.com/office/drawing/2014/main" id="{CEEB1C78-AB24-291F-295A-98B355D0D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T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480080-891A-5744-8B0B-00274701C383}" type="slidenum">
              <a:rPr lang="en-TR" smtClean="0"/>
              <a:t>‹#›</a:t>
            </a:fld>
            <a:endParaRPr lang="en-TR"/>
          </a:p>
        </p:txBody>
      </p:sp>
    </p:spTree>
    <p:extLst>
      <p:ext uri="{BB962C8B-B14F-4D97-AF65-F5344CB8AC3E}">
        <p14:creationId xmlns:p14="http://schemas.microsoft.com/office/powerpoint/2010/main" val="39738252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85815C1-F97A-71E0-ABDA-0885BFDA9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AB8F02-B6A8-E04B-C268-2F937A72F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D51AC8-0C6B-1F20-51B7-DF20E9537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A3733C17-9412-2BAD-362B-9F2A15A57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6" name="Slayt Numarası Yer Tutucusu 5">
            <a:extLst>
              <a:ext uri="{FF2B5EF4-FFF2-40B4-BE49-F238E27FC236}">
                <a16:creationId xmlns:a16="http://schemas.microsoft.com/office/drawing/2014/main" id="{5E2A3FA1-AB7B-B91E-C39B-679053B66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F1B79-0592-6246-9B51-B700F490FB1A}" type="slidenum">
              <a:rPr lang="tr-TR" smtClean="0"/>
              <a:t>‹#›</a:t>
            </a:fld>
            <a:endParaRPr lang="tr-TR"/>
          </a:p>
        </p:txBody>
      </p:sp>
    </p:spTree>
    <p:extLst>
      <p:ext uri="{BB962C8B-B14F-4D97-AF65-F5344CB8AC3E}">
        <p14:creationId xmlns:p14="http://schemas.microsoft.com/office/powerpoint/2010/main" val="31931045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85815C1-F97A-71E0-ABDA-0885BFDA9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AB8F02-B6A8-E04B-C268-2F937A72F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D51AC8-0C6B-1F20-51B7-DF20E9537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DD330A-08B7-A04F-82D7-E41271ABB172}" type="datetimeFigureOut">
              <a:rPr lang="tr-TR" smtClean="0"/>
              <a:t>1.03.2024</a:t>
            </a:fld>
            <a:endParaRPr lang="tr-TR"/>
          </a:p>
        </p:txBody>
      </p:sp>
      <p:sp>
        <p:nvSpPr>
          <p:cNvPr id="5" name="Alt Bilgi Yer Tutucusu 4">
            <a:extLst>
              <a:ext uri="{FF2B5EF4-FFF2-40B4-BE49-F238E27FC236}">
                <a16:creationId xmlns:a16="http://schemas.microsoft.com/office/drawing/2014/main" id="{A3733C17-9412-2BAD-362B-9F2A15A57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6" name="Slayt Numarası Yer Tutucusu 5">
            <a:extLst>
              <a:ext uri="{FF2B5EF4-FFF2-40B4-BE49-F238E27FC236}">
                <a16:creationId xmlns:a16="http://schemas.microsoft.com/office/drawing/2014/main" id="{5E2A3FA1-AB7B-B91E-C39B-679053B66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F1B79-0592-6246-9B51-B700F490FB1A}" type="slidenum">
              <a:rPr lang="tr-TR" smtClean="0"/>
              <a:t>‹#›</a:t>
            </a:fld>
            <a:endParaRPr lang="tr-TR"/>
          </a:p>
        </p:txBody>
      </p:sp>
    </p:spTree>
    <p:extLst>
      <p:ext uri="{BB962C8B-B14F-4D97-AF65-F5344CB8AC3E}">
        <p14:creationId xmlns:p14="http://schemas.microsoft.com/office/powerpoint/2010/main" val="3193104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F5589-897C-09ED-0EFD-5DD2AC157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C2B47AE-06FF-F6AC-538B-677EE8177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49A598-CBB6-845E-AFF3-F6B7588F1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FD0B7A-F5DD-4F40-B4CB-3B2C354B893A}" type="datetimeFigureOut">
              <a:rPr lang="en-US" smtClean="0"/>
              <a:t>3/1/2024</a:t>
            </a:fld>
            <a:endParaRPr lang="en-US"/>
          </a:p>
        </p:txBody>
      </p:sp>
      <p:sp>
        <p:nvSpPr>
          <p:cNvPr id="5" name="Footer Placeholder 4">
            <a:extLst>
              <a:ext uri="{FF2B5EF4-FFF2-40B4-BE49-F238E27FC236}">
                <a16:creationId xmlns:a16="http://schemas.microsoft.com/office/drawing/2014/main" id="{5FC32A34-2A20-D793-7E9E-99FB62580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20579B-5B46-BBDC-97B4-92C2112C0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1849420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12.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C6F941-ACA4-15E4-1868-B39868022B6A}"/>
              </a:ext>
            </a:extLst>
          </p:cNvPr>
          <p:cNvSpPr>
            <a:spLocks noGrp="1"/>
          </p:cNvSpPr>
          <p:nvPr>
            <p:ph type="ctrTitle"/>
          </p:nvPr>
        </p:nvSpPr>
        <p:spPr>
          <a:xfrm>
            <a:off x="489098" y="1106034"/>
            <a:ext cx="5246862" cy="3204134"/>
          </a:xfrm>
        </p:spPr>
        <p:txBody>
          <a:bodyPr anchor="b">
            <a:normAutofit/>
          </a:bodyPr>
          <a:lstStyle/>
          <a:p>
            <a:r>
              <a:rPr lang="en-US" sz="1800" dirty="0">
                <a:latin typeface="Arial" pitchFamily="34" charset="0"/>
                <a:cs typeface="Arial" pitchFamily="34" charset="0"/>
              </a:rPr>
              <a:t>Joint briefing to the Committee of Ministers</a:t>
            </a:r>
            <a:br>
              <a:rPr lang="en-US" sz="1800" b="1" dirty="0">
                <a:latin typeface="Arial" pitchFamily="34" charset="0"/>
                <a:cs typeface="Arial" pitchFamily="34" charset="0"/>
              </a:rPr>
            </a:br>
            <a:r>
              <a:rPr lang="tr-TR" sz="1800" dirty="0">
                <a:latin typeface="Arial" pitchFamily="34" charset="0"/>
                <a:cs typeface="Arial" pitchFamily="34" charset="0"/>
              </a:rPr>
              <a:t>1 March 2024</a:t>
            </a:r>
            <a:br>
              <a:rPr lang="tr-TR" sz="1800" dirty="0">
                <a:latin typeface="Arial" pitchFamily="34" charset="0"/>
                <a:cs typeface="Arial" pitchFamily="34" charset="0"/>
              </a:rPr>
            </a:br>
            <a:br>
              <a:rPr lang="en-US" sz="1800" b="1" dirty="0">
                <a:latin typeface="Arial" pitchFamily="34" charset="0"/>
                <a:cs typeface="Arial" pitchFamily="34" charset="0"/>
              </a:rPr>
            </a:br>
            <a:br>
              <a:rPr lang="en-US" sz="1800" b="1" dirty="0">
                <a:latin typeface="Arial" pitchFamily="34" charset="0"/>
                <a:cs typeface="Arial" pitchFamily="34" charset="0"/>
              </a:rPr>
            </a:br>
            <a:br>
              <a:rPr lang="en-US" sz="1800" b="1" dirty="0">
                <a:latin typeface="Arial" pitchFamily="34" charset="0"/>
                <a:cs typeface="Arial" pitchFamily="34" charset="0"/>
              </a:rPr>
            </a:br>
            <a:r>
              <a:rPr lang="en-US" sz="1800" b="1" dirty="0" err="1">
                <a:latin typeface="Arial" pitchFamily="34" charset="0"/>
                <a:cs typeface="Arial" pitchFamily="34" charset="0"/>
              </a:rPr>
              <a:t>Öner</a:t>
            </a:r>
            <a:r>
              <a:rPr lang="en-US" sz="1800" b="1" dirty="0">
                <a:latin typeface="Arial" pitchFamily="34" charset="0"/>
                <a:cs typeface="Arial" pitchFamily="34" charset="0"/>
              </a:rPr>
              <a:t> and </a:t>
            </a:r>
            <a:r>
              <a:rPr lang="en-US" sz="1800" b="1" dirty="0" err="1">
                <a:latin typeface="Arial" pitchFamily="34" charset="0"/>
                <a:cs typeface="Arial" pitchFamily="34" charset="0"/>
              </a:rPr>
              <a:t>Türk</a:t>
            </a:r>
            <a:r>
              <a:rPr lang="en-US" sz="1800" b="1" dirty="0">
                <a:latin typeface="Arial" pitchFamily="34" charset="0"/>
                <a:cs typeface="Arial" pitchFamily="34" charset="0"/>
              </a:rPr>
              <a:t> Group (Appl. No. 51962/12)</a:t>
            </a:r>
            <a:br>
              <a:rPr lang="en-US" sz="1800" b="1" dirty="0">
                <a:latin typeface="Arial" pitchFamily="34" charset="0"/>
                <a:cs typeface="Arial" pitchFamily="34" charset="0"/>
              </a:rPr>
            </a:br>
            <a:r>
              <a:rPr lang="en-US" sz="1800" b="1" dirty="0">
                <a:latin typeface="Arial" pitchFamily="34" charset="0"/>
                <a:cs typeface="Arial" pitchFamily="34" charset="0"/>
              </a:rPr>
              <a:t>Nedim Şener Group (Appl. No. 38270/11)</a:t>
            </a:r>
            <a:br>
              <a:rPr lang="en-US" sz="1800" b="1" dirty="0">
                <a:latin typeface="Arial" pitchFamily="34" charset="0"/>
                <a:cs typeface="Arial" pitchFamily="34" charset="0"/>
              </a:rPr>
            </a:br>
            <a:r>
              <a:rPr lang="en-US" sz="1800" b="1" dirty="0" err="1">
                <a:latin typeface="Arial" pitchFamily="34" charset="0"/>
                <a:cs typeface="Arial" pitchFamily="34" charset="0"/>
              </a:rPr>
              <a:t>Altuğ</a:t>
            </a:r>
            <a:r>
              <a:rPr lang="en-US" sz="1800" b="1" dirty="0">
                <a:latin typeface="Arial" pitchFamily="34" charset="0"/>
                <a:cs typeface="Arial" pitchFamily="34" charset="0"/>
              </a:rPr>
              <a:t> Taner </a:t>
            </a:r>
            <a:r>
              <a:rPr lang="en-US" sz="1800" b="1" dirty="0" err="1">
                <a:latin typeface="Arial" pitchFamily="34" charset="0"/>
                <a:cs typeface="Arial" pitchFamily="34" charset="0"/>
              </a:rPr>
              <a:t>Akçam</a:t>
            </a:r>
            <a:r>
              <a:rPr lang="en-US" sz="1800" b="1" dirty="0">
                <a:latin typeface="Arial" pitchFamily="34" charset="0"/>
                <a:cs typeface="Arial" pitchFamily="34" charset="0"/>
              </a:rPr>
              <a:t> Group (Appl. No. 27520/07)</a:t>
            </a:r>
            <a:br>
              <a:rPr lang="en-US" sz="1800" b="1" dirty="0">
                <a:latin typeface="Arial" pitchFamily="34" charset="0"/>
                <a:cs typeface="Arial" pitchFamily="34" charset="0"/>
              </a:rPr>
            </a:br>
            <a:r>
              <a:rPr lang="en-US" sz="1800" b="1" dirty="0" err="1">
                <a:latin typeface="Arial" pitchFamily="34" charset="0"/>
                <a:cs typeface="Arial" pitchFamily="34" charset="0"/>
              </a:rPr>
              <a:t>Artun</a:t>
            </a:r>
            <a:r>
              <a:rPr lang="en-US" sz="1800" b="1" dirty="0">
                <a:latin typeface="Arial" pitchFamily="34" charset="0"/>
                <a:cs typeface="Arial" pitchFamily="34" charset="0"/>
              </a:rPr>
              <a:t> and </a:t>
            </a:r>
            <a:r>
              <a:rPr lang="en-US" sz="1800" b="1" dirty="0" err="1">
                <a:latin typeface="Arial" pitchFamily="34" charset="0"/>
                <a:cs typeface="Arial" pitchFamily="34" charset="0"/>
              </a:rPr>
              <a:t>Güvener</a:t>
            </a:r>
            <a:r>
              <a:rPr lang="en-US" sz="1800" b="1" dirty="0">
                <a:latin typeface="Arial" pitchFamily="34" charset="0"/>
                <a:cs typeface="Arial" pitchFamily="34" charset="0"/>
              </a:rPr>
              <a:t> Group (Appl. No. 75510/01)</a:t>
            </a:r>
            <a:br>
              <a:rPr lang="en-US" sz="1800" b="1" dirty="0">
                <a:latin typeface="Arial" pitchFamily="34" charset="0"/>
                <a:cs typeface="Arial" pitchFamily="34" charset="0"/>
              </a:rPr>
            </a:br>
            <a:r>
              <a:rPr lang="en-US" sz="1800" b="1" dirty="0">
                <a:latin typeface="Arial" pitchFamily="34" charset="0"/>
                <a:cs typeface="Arial" pitchFamily="34" charset="0"/>
              </a:rPr>
              <a:t>Işıkırık Group (Appl. No. 41226/09) </a:t>
            </a:r>
            <a:endParaRPr lang="en-TR" sz="1800" b="1" dirty="0">
              <a:latin typeface="Arial" pitchFamily="34" charset="0"/>
              <a:cs typeface="Arial" pitchFamily="34" charset="0"/>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9DDE99A-61AE-12A8-D688-28AB7472175D}"/>
              </a:ext>
            </a:extLst>
          </p:cNvPr>
          <p:cNvPicPr>
            <a:picLocks noChangeAspect="1"/>
          </p:cNvPicPr>
          <p:nvPr/>
        </p:nvPicPr>
        <p:blipFill>
          <a:blip r:embed="rId2"/>
          <a:stretch>
            <a:fillRect/>
          </a:stretch>
        </p:blipFill>
        <p:spPr>
          <a:xfrm>
            <a:off x="6994071" y="896593"/>
            <a:ext cx="4708831" cy="2201379"/>
          </a:xfrm>
          <a:prstGeom prst="rect">
            <a:avLst/>
          </a:prstGeom>
        </p:spPr>
      </p:pic>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6">
            <a:extLst>
              <a:ext uri="{FF2B5EF4-FFF2-40B4-BE49-F238E27FC236}">
                <a16:creationId xmlns:a16="http://schemas.microsoft.com/office/drawing/2014/main" id="{B5C19E76-F24D-C58D-9DE5-631293A4DE27}"/>
              </a:ext>
            </a:extLst>
          </p:cNvPr>
          <p:cNvPicPr>
            <a:picLocks noChangeAspect="1"/>
          </p:cNvPicPr>
          <p:nvPr/>
        </p:nvPicPr>
        <p:blipFill>
          <a:blip r:embed="rId3"/>
          <a:stretch>
            <a:fillRect/>
          </a:stretch>
        </p:blipFill>
        <p:spPr>
          <a:xfrm>
            <a:off x="6994071" y="4421594"/>
            <a:ext cx="4708833" cy="1000629"/>
          </a:xfrm>
          <a:prstGeom prst="rect">
            <a:avLst/>
          </a:prstGeom>
        </p:spPr>
      </p:pic>
    </p:spTree>
    <p:extLst>
      <p:ext uri="{BB962C8B-B14F-4D97-AF65-F5344CB8AC3E}">
        <p14:creationId xmlns:p14="http://schemas.microsoft.com/office/powerpoint/2010/main" val="90463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Artun and Güvener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pPr>
              <a:spcBef>
                <a:spcPct val="0"/>
              </a:spcBef>
              <a:spcAft>
                <a:spcPts val="600"/>
              </a:spcAft>
            </a:pPr>
            <a:r>
              <a:rPr lang="en-US" sz="2200" b="1" i="0" dirty="0">
                <a:effectLst/>
                <a:latin typeface="Arial" pitchFamily="34" charset="0"/>
              </a:rPr>
              <a:t>Article 125 of the CC </a:t>
            </a:r>
            <a:r>
              <a:rPr lang="en-US" sz="2200" i="0" dirty="0">
                <a:effectLst/>
                <a:latin typeface="Arial" pitchFamily="34" charset="0"/>
              </a:rPr>
              <a:t>– </a:t>
            </a:r>
            <a:r>
              <a:rPr lang="en-US" sz="2200" i="1" dirty="0">
                <a:effectLst/>
                <a:latin typeface="Arial" pitchFamily="34" charset="0"/>
              </a:rPr>
              <a:t>insulting</a:t>
            </a:r>
            <a:endParaRPr lang="en-US" sz="2200" dirty="0">
              <a:latin typeface="Arial" pitchFamily="34" charset="0"/>
            </a:endParaRPr>
          </a:p>
          <a:p>
            <a:pPr lvl="1">
              <a:spcBef>
                <a:spcPct val="0"/>
              </a:spcBef>
              <a:spcAft>
                <a:spcPts val="600"/>
              </a:spcAft>
            </a:pPr>
            <a:r>
              <a:rPr lang="en-US" sz="2200" dirty="0">
                <a:latin typeface="Arial" pitchFamily="34" charset="0"/>
              </a:rPr>
              <a:t>No new amendment</a:t>
            </a:r>
            <a:endParaRPr lang="en-US" sz="2200" b="1" dirty="0">
              <a:latin typeface="Arial" pitchFamily="34" charset="0"/>
            </a:endParaRPr>
          </a:p>
          <a:p>
            <a:pPr>
              <a:spcBef>
                <a:spcPct val="0"/>
              </a:spcBef>
              <a:spcAft>
                <a:spcPts val="600"/>
              </a:spcAft>
            </a:pPr>
            <a:endParaRPr lang="en-US" sz="2200" b="1" dirty="0">
              <a:latin typeface="Arial" pitchFamily="34" charset="0"/>
            </a:endParaRPr>
          </a:p>
          <a:p>
            <a:pPr>
              <a:spcBef>
                <a:spcPct val="0"/>
              </a:spcBef>
              <a:spcAft>
                <a:spcPts val="600"/>
              </a:spcAft>
            </a:pPr>
            <a:r>
              <a:rPr lang="en-US" sz="2200" b="1" i="0" dirty="0">
                <a:effectLst/>
                <a:latin typeface="Arial" pitchFamily="34" charset="0"/>
              </a:rPr>
              <a:t>Article 299 of the CC </a:t>
            </a:r>
            <a:r>
              <a:rPr lang="en-US" sz="2200" i="0" dirty="0">
                <a:effectLst/>
                <a:latin typeface="Arial" pitchFamily="34" charset="0"/>
              </a:rPr>
              <a:t>– </a:t>
            </a:r>
            <a:r>
              <a:rPr lang="en-US" sz="2200" i="1" dirty="0">
                <a:effectLst/>
                <a:latin typeface="Arial" pitchFamily="34" charset="0"/>
              </a:rPr>
              <a:t>insulting the President</a:t>
            </a:r>
          </a:p>
          <a:p>
            <a:pPr lvl="1">
              <a:spcBef>
                <a:spcPct val="0"/>
              </a:spcBef>
              <a:spcAft>
                <a:spcPts val="600"/>
              </a:spcAft>
            </a:pPr>
            <a:r>
              <a:rPr lang="en-US" sz="2200" dirty="0">
                <a:latin typeface="Arial" pitchFamily="34" charset="0"/>
              </a:rPr>
              <a:t>No new amendment</a:t>
            </a:r>
          </a:p>
          <a:p>
            <a:pPr lvl="1">
              <a:spcBef>
                <a:spcPct val="0"/>
              </a:spcBef>
              <a:spcAft>
                <a:spcPts val="600"/>
              </a:spcAft>
            </a:pPr>
            <a:r>
              <a:rPr lang="en-US" sz="2200" dirty="0">
                <a:latin typeface="Arial" pitchFamily="34" charset="0"/>
              </a:rPr>
              <a:t>Action plan argues that “no abolishment is required” and Ministry of Justice authorization required for prosecution functions as a filtering mechanism</a:t>
            </a:r>
          </a:p>
          <a:p>
            <a:pPr lvl="1">
              <a:spcBef>
                <a:spcPct val="0"/>
              </a:spcBef>
              <a:spcAft>
                <a:spcPts val="600"/>
              </a:spcAft>
            </a:pPr>
            <a:r>
              <a:rPr lang="en-US" sz="2200" dirty="0">
                <a:latin typeface="Arial" pitchFamily="34" charset="0"/>
              </a:rPr>
              <a:t> latest CM decision calling for the abrogation of Article 299</a:t>
            </a:r>
          </a:p>
          <a:p>
            <a:pPr lvl="1">
              <a:spcBef>
                <a:spcPct val="0"/>
              </a:spcBef>
              <a:spcAft>
                <a:spcPts val="600"/>
              </a:spcAft>
            </a:pPr>
            <a:endParaRPr lang="en-US" sz="2200" dirty="0">
              <a:effectLst/>
              <a:latin typeface="Arial" pitchFamily="34" charset="0"/>
            </a:endParaRPr>
          </a:p>
          <a:p>
            <a:pPr>
              <a:spcBef>
                <a:spcPct val="0"/>
              </a:spcBef>
              <a:spcAft>
                <a:spcPts val="600"/>
              </a:spcAft>
            </a:pPr>
            <a:endParaRPr lang="en-US" sz="2200" b="0" i="0" dirty="0">
              <a:effectLst/>
              <a:latin typeface="Arial" pitchFamily="34" charset="0"/>
            </a:endParaRPr>
          </a:p>
        </p:txBody>
      </p:sp>
    </p:spTree>
    <p:extLst>
      <p:ext uri="{BB962C8B-B14F-4D97-AF65-F5344CB8AC3E}">
        <p14:creationId xmlns:p14="http://schemas.microsoft.com/office/powerpoint/2010/main" val="93567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Nedim Şener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pPr>
              <a:spcBef>
                <a:spcPct val="0"/>
              </a:spcBef>
              <a:spcAft>
                <a:spcPts val="600"/>
              </a:spcAft>
            </a:pPr>
            <a:r>
              <a:rPr lang="en-US" sz="2000" b="0" i="0">
                <a:effectLst/>
                <a:latin typeface="Arial" pitchFamily="34" charset="0"/>
              </a:rPr>
              <a:t>Group focuses on pre-trial detention of individuals, mainly journalists, without relevant and sufficient reasons, on serious charges (</a:t>
            </a:r>
            <a:r>
              <a:rPr lang="en-US" sz="2000" b="0" i="1">
                <a:effectLst/>
                <a:latin typeface="Arial" pitchFamily="34" charset="0"/>
              </a:rPr>
              <a:t>offenses against the constitutional order, establishing organizations for the purpose of committing crimes</a:t>
            </a:r>
            <a:r>
              <a:rPr lang="en-US" sz="2000" b="0" i="0">
                <a:effectLst/>
                <a:latin typeface="Arial" pitchFamily="34" charset="0"/>
              </a:rPr>
              <a:t>)</a:t>
            </a:r>
          </a:p>
          <a:p>
            <a:pPr marL="0" indent="0">
              <a:spcBef>
                <a:spcPct val="0"/>
              </a:spcBef>
              <a:spcAft>
                <a:spcPts val="600"/>
              </a:spcAft>
              <a:buNone/>
            </a:pPr>
            <a:endParaRPr lang="en-US" sz="2000" b="0" i="0">
              <a:effectLst/>
              <a:latin typeface="Arial" pitchFamily="34" charset="0"/>
            </a:endParaRPr>
          </a:p>
          <a:p>
            <a:pPr>
              <a:spcBef>
                <a:spcPct val="0"/>
              </a:spcBef>
              <a:spcAft>
                <a:spcPts val="600"/>
              </a:spcAft>
            </a:pPr>
            <a:r>
              <a:rPr lang="en-US" sz="2000" b="1">
                <a:latin typeface="Arial" pitchFamily="34" charset="0"/>
              </a:rPr>
              <a:t>Article 100 of the Code on Criminal Procedure</a:t>
            </a:r>
          </a:p>
          <a:p>
            <a:pPr lvl="1">
              <a:spcBef>
                <a:spcPct val="0"/>
              </a:spcBef>
              <a:spcAft>
                <a:spcPts val="600"/>
              </a:spcAft>
            </a:pPr>
            <a:r>
              <a:rPr lang="en-US" sz="2000">
                <a:latin typeface="Arial" pitchFamily="34" charset="0"/>
              </a:rPr>
              <a:t>Pre-trial detention used as a punitive measure and no concrete evidence sought</a:t>
            </a:r>
          </a:p>
          <a:p>
            <a:pPr lvl="1">
              <a:spcBef>
                <a:spcPct val="0"/>
              </a:spcBef>
              <a:spcAft>
                <a:spcPts val="600"/>
              </a:spcAft>
            </a:pPr>
            <a:r>
              <a:rPr lang="en-US" sz="2000">
                <a:latin typeface="Arial" pitchFamily="34" charset="0"/>
              </a:rPr>
              <a:t>Lower courts even find Article 100 insufficient</a:t>
            </a:r>
          </a:p>
          <a:p>
            <a:pPr lvl="1">
              <a:spcBef>
                <a:spcPct val="0"/>
              </a:spcBef>
              <a:spcAft>
                <a:spcPts val="600"/>
              </a:spcAft>
            </a:pPr>
            <a:r>
              <a:rPr lang="en-US" sz="2000" b="0" i="0">
                <a:effectLst/>
                <a:latin typeface="Arial" pitchFamily="34" charset="0"/>
              </a:rPr>
              <a:t>CM called for the judiciary to </a:t>
            </a:r>
            <a:r>
              <a:rPr lang="en-US" sz="2000" b="0" i="1">
                <a:effectLst/>
                <a:latin typeface="Arial" pitchFamily="34" charset="0"/>
              </a:rPr>
              <a:t>“rely on concrete evidence justifying strong suspicion when placing individuals in detention”</a:t>
            </a:r>
          </a:p>
          <a:p>
            <a:pPr marL="0" indent="0">
              <a:spcBef>
                <a:spcPct val="0"/>
              </a:spcBef>
              <a:spcAft>
                <a:spcPts val="600"/>
              </a:spcAft>
              <a:buNone/>
            </a:pPr>
            <a:endParaRPr lang="en-US" sz="2000" b="0" i="0">
              <a:effectLst/>
              <a:latin typeface="Arial" pitchFamily="34" charset="0"/>
            </a:endParaRPr>
          </a:p>
        </p:txBody>
      </p:sp>
    </p:spTree>
    <p:extLst>
      <p:ext uri="{BB962C8B-B14F-4D97-AF65-F5344CB8AC3E}">
        <p14:creationId xmlns:p14="http://schemas.microsoft.com/office/powerpoint/2010/main" val="187899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809832-4250-1A0B-36DF-2D29C9626934}"/>
              </a:ext>
            </a:extLst>
          </p:cNvPr>
          <p:cNvSpPr>
            <a:spLocks noGrp="1"/>
          </p:cNvSpPr>
          <p:nvPr>
            <p:ph type="title"/>
          </p:nvPr>
        </p:nvSpPr>
        <p:spPr>
          <a:xfrm>
            <a:off x="1115568" y="548640"/>
            <a:ext cx="10168128" cy="1179576"/>
          </a:xfrm>
        </p:spPr>
        <p:txBody>
          <a:bodyPr>
            <a:normAutofit/>
          </a:bodyPr>
          <a:lstStyle/>
          <a:p>
            <a:r>
              <a:rPr lang="en-TR" sz="4000" dirty="0">
                <a:latin typeface="Arial" pitchFamily="34" charset="0"/>
                <a:cs typeface="Arial" pitchFamily="34" charset="0"/>
              </a:rPr>
              <a:t>Main </a:t>
            </a:r>
            <a:r>
              <a:rPr lang="fr-FR" sz="4000" dirty="0">
                <a:latin typeface="Arial" pitchFamily="34" charset="0"/>
                <a:cs typeface="Arial" pitchFamily="34" charset="0"/>
              </a:rPr>
              <a:t>concerns</a:t>
            </a:r>
            <a:endParaRPr lang="en-TR" sz="4000" dirty="0">
              <a:latin typeface="Arial" pitchFamily="34" charset="0"/>
              <a:cs typeface="Arial" pitchFamily="34" charset="0"/>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78188FD-C1F7-FB39-BFF7-5CB597EC9DE6}"/>
              </a:ext>
            </a:extLst>
          </p:cNvPr>
          <p:cNvSpPr>
            <a:spLocks noGrp="1"/>
          </p:cNvSpPr>
          <p:nvPr>
            <p:ph idx="1"/>
          </p:nvPr>
        </p:nvSpPr>
        <p:spPr>
          <a:xfrm>
            <a:off x="1115568" y="2481943"/>
            <a:ext cx="10168128" cy="3695020"/>
          </a:xfrm>
        </p:spPr>
        <p:txBody>
          <a:bodyPr>
            <a:normAutofit/>
          </a:bodyPr>
          <a:lstStyle/>
          <a:p>
            <a:r>
              <a:rPr lang="en-US" sz="2200" i="1" u="none" strike="noStrike" dirty="0">
                <a:effectLst/>
                <a:latin typeface="Arial" pitchFamily="34" charset="0"/>
                <a:cs typeface="Arial" pitchFamily="34" charset="0"/>
              </a:rPr>
              <a:t>“Expressions of thought that do not exceed the limits of reporting or for the purpose of criticism shall not constitute a crime” </a:t>
            </a:r>
            <a:r>
              <a:rPr lang="en-US" sz="2200" b="0" i="0" u="none" strike="noStrike" dirty="0">
                <a:effectLst/>
                <a:latin typeface="Arial" pitchFamily="34" charset="0"/>
                <a:cs typeface="Arial" pitchFamily="34" charset="0"/>
              </a:rPr>
              <a:t>- similar phrases added over the years had no positive impact</a:t>
            </a:r>
          </a:p>
          <a:p>
            <a:r>
              <a:rPr lang="en-US" sz="2200" dirty="0">
                <a:latin typeface="Arial" pitchFamily="34" charset="0"/>
                <a:cs typeface="Arial" pitchFamily="34" charset="0"/>
              </a:rPr>
              <a:t>Broad wording of provisions and arbitrary conduct of the judiciary</a:t>
            </a:r>
          </a:p>
          <a:p>
            <a:pPr lvl="1"/>
            <a:r>
              <a:rPr lang="en-US" sz="2200" dirty="0">
                <a:latin typeface="Arial" pitchFamily="34" charset="0"/>
                <a:cs typeface="Arial" pitchFamily="34" charset="0"/>
              </a:rPr>
              <a:t>Troubling approach associating any dissenting opinion with terrorism</a:t>
            </a:r>
          </a:p>
          <a:p>
            <a:r>
              <a:rPr lang="en-US" sz="2200" dirty="0">
                <a:latin typeface="Arial" pitchFamily="34" charset="0"/>
                <a:cs typeface="Arial" pitchFamily="34" charset="0"/>
              </a:rPr>
              <a:t>Circumventing provisions</a:t>
            </a:r>
          </a:p>
          <a:p>
            <a:r>
              <a:rPr lang="en-US" sz="2200" dirty="0">
                <a:latin typeface="Arial" pitchFamily="34" charset="0"/>
                <a:cs typeface="Arial" pitchFamily="34" charset="0"/>
              </a:rPr>
              <a:t>Non-implementation of Constitutional Court judgments</a:t>
            </a:r>
          </a:p>
          <a:p>
            <a:pPr lvl="1"/>
            <a:r>
              <a:rPr lang="en-US" sz="2200" dirty="0">
                <a:latin typeface="Arial" pitchFamily="34" charset="0"/>
                <a:cs typeface="Arial" pitchFamily="34" charset="0"/>
              </a:rPr>
              <a:t>Individual applications</a:t>
            </a:r>
          </a:p>
          <a:p>
            <a:pPr lvl="1"/>
            <a:r>
              <a:rPr lang="en-US" sz="2200" dirty="0">
                <a:latin typeface="Arial" pitchFamily="34" charset="0"/>
                <a:cs typeface="Arial" pitchFamily="34" charset="0"/>
              </a:rPr>
              <a:t>Annulment decisions – Parliament reluctant to make required legislative changes in a Convention-compliant manner</a:t>
            </a:r>
          </a:p>
          <a:p>
            <a:pPr marL="457200" lvl="1" indent="0">
              <a:buNone/>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12069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C52F"/>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103A82-A726-9ABB-AEDD-951191748ED4}"/>
              </a:ext>
            </a:extLst>
          </p:cNvPr>
          <p:cNvSpPr>
            <a:spLocks noGrp="1"/>
          </p:cNvSpPr>
          <p:nvPr>
            <p:ph type="ctrTitle"/>
          </p:nvPr>
        </p:nvSpPr>
        <p:spPr>
          <a:xfrm>
            <a:off x="618795" y="515224"/>
            <a:ext cx="7911593" cy="696752"/>
          </a:xfrm>
        </p:spPr>
        <p:txBody>
          <a:bodyPr anchor="ctr" anchorCtr="0">
            <a:noAutofit/>
          </a:bodyPr>
          <a:lstStyle/>
          <a:p>
            <a:pPr algn="l"/>
            <a:r>
              <a:rPr lang="tr-TR" sz="3200" b="1" dirty="0">
                <a:latin typeface="Bebas Neue Bold" panose="020B0606020202050201" pitchFamily="34" charset="0"/>
              </a:rPr>
              <a:t>Freedom of express</a:t>
            </a:r>
            <a:r>
              <a:rPr lang="en-US" sz="3200" b="1" dirty="0" err="1">
                <a:latin typeface="Bebas Neue Bold" panose="020B0606020202050201" pitchFamily="34" charset="0"/>
              </a:rPr>
              <a:t>i</a:t>
            </a:r>
            <a:r>
              <a:rPr lang="tr-TR" sz="3200" b="1" dirty="0">
                <a:latin typeface="Bebas Neue Bold" panose="020B0606020202050201" pitchFamily="34" charset="0"/>
              </a:rPr>
              <a:t>on cases tr</a:t>
            </a:r>
            <a:r>
              <a:rPr lang="en-US" sz="3200" b="1" dirty="0" err="1">
                <a:latin typeface="Bebas Neue Bold" panose="020B0606020202050201" pitchFamily="34" charset="0"/>
              </a:rPr>
              <a:t>i</a:t>
            </a:r>
            <a:r>
              <a:rPr lang="tr-TR" sz="3200" b="1" dirty="0">
                <a:latin typeface="Bebas Neue Bold" panose="020B0606020202050201" pitchFamily="34" charset="0"/>
              </a:rPr>
              <a:t>al mon</a:t>
            </a:r>
            <a:r>
              <a:rPr lang="en-US" sz="3200" b="1" dirty="0" err="1">
                <a:latin typeface="Bebas Neue Bold" panose="020B0606020202050201" pitchFamily="34" charset="0"/>
              </a:rPr>
              <a:t>i</a:t>
            </a:r>
            <a:r>
              <a:rPr lang="tr-TR" sz="3200" b="1" dirty="0">
                <a:latin typeface="Bebas Neue Bold" panose="020B0606020202050201" pitchFamily="34" charset="0"/>
              </a:rPr>
              <a:t>tor</a:t>
            </a:r>
            <a:r>
              <a:rPr lang="en-US" sz="3200" b="1" dirty="0" err="1">
                <a:latin typeface="Bebas Neue Bold" panose="020B0606020202050201" pitchFamily="34" charset="0"/>
              </a:rPr>
              <a:t>i</a:t>
            </a:r>
            <a:r>
              <a:rPr lang="tr-TR" sz="3200" b="1" dirty="0">
                <a:latin typeface="Bebas Neue Bold" panose="020B0606020202050201" pitchFamily="34" charset="0"/>
              </a:rPr>
              <a:t>ng program</a:t>
            </a:r>
          </a:p>
        </p:txBody>
      </p:sp>
      <p:pic>
        <p:nvPicPr>
          <p:cNvPr id="7" name="Resim 6">
            <a:extLst>
              <a:ext uri="{FF2B5EF4-FFF2-40B4-BE49-F238E27FC236}">
                <a16:creationId xmlns:a16="http://schemas.microsoft.com/office/drawing/2014/main" id="{6B25F036-B27E-90C1-607B-4CC8528E1846}"/>
              </a:ext>
            </a:extLst>
          </p:cNvPr>
          <p:cNvPicPr>
            <a:picLocks noChangeAspect="1"/>
          </p:cNvPicPr>
          <p:nvPr/>
        </p:nvPicPr>
        <p:blipFill>
          <a:blip r:embed="rId2"/>
          <a:stretch>
            <a:fillRect/>
          </a:stretch>
        </p:blipFill>
        <p:spPr>
          <a:xfrm>
            <a:off x="8870294" y="527372"/>
            <a:ext cx="2798160" cy="594991"/>
          </a:xfrm>
          <a:prstGeom prst="rect">
            <a:avLst/>
          </a:prstGeom>
        </p:spPr>
      </p:pic>
      <p:pic>
        <p:nvPicPr>
          <p:cNvPr id="6" name="Resim 5">
            <a:extLst>
              <a:ext uri="{FF2B5EF4-FFF2-40B4-BE49-F238E27FC236}">
                <a16:creationId xmlns:a16="http://schemas.microsoft.com/office/drawing/2014/main" id="{0F668560-ED09-05DA-6DDC-1669293F5F6B}"/>
              </a:ext>
            </a:extLst>
          </p:cNvPr>
          <p:cNvPicPr>
            <a:picLocks noChangeAspect="1"/>
          </p:cNvPicPr>
          <p:nvPr/>
        </p:nvPicPr>
        <p:blipFill>
          <a:blip r:embed="rId3"/>
          <a:stretch>
            <a:fillRect/>
          </a:stretch>
        </p:blipFill>
        <p:spPr>
          <a:xfrm>
            <a:off x="7875511" y="1526627"/>
            <a:ext cx="3771900" cy="5331373"/>
          </a:xfrm>
          <a:prstGeom prst="rect">
            <a:avLst/>
          </a:prstGeom>
        </p:spPr>
      </p:pic>
      <p:graphicFrame>
        <p:nvGraphicFramePr>
          <p:cNvPr id="8" name="Tablo 7">
            <a:extLst>
              <a:ext uri="{FF2B5EF4-FFF2-40B4-BE49-F238E27FC236}">
                <a16:creationId xmlns:a16="http://schemas.microsoft.com/office/drawing/2014/main" id="{53A9B253-978A-E945-1D65-8F3F64FACE25}"/>
              </a:ext>
            </a:extLst>
          </p:cNvPr>
          <p:cNvGraphicFramePr>
            <a:graphicFrameLocks noGrp="1"/>
          </p:cNvGraphicFramePr>
          <p:nvPr>
            <p:extLst>
              <p:ext uri="{D42A27DB-BD31-4B8C-83A1-F6EECF244321}">
                <p14:modId xmlns:p14="http://schemas.microsoft.com/office/powerpoint/2010/main" val="2593010688"/>
              </p:ext>
            </p:extLst>
          </p:nvPr>
        </p:nvGraphicFramePr>
        <p:xfrm>
          <a:off x="544589" y="1844040"/>
          <a:ext cx="6896100" cy="3810000"/>
        </p:xfrm>
        <a:graphic>
          <a:graphicData uri="http://schemas.openxmlformats.org/drawingml/2006/table">
            <a:tbl>
              <a:tblPr firstRow="1" bandRow="1">
                <a:tableStyleId>{2D5ABB26-0587-4C30-8999-92F81FD0307C}</a:tableStyleId>
              </a:tblPr>
              <a:tblGrid>
                <a:gridCol w="3448050">
                  <a:extLst>
                    <a:ext uri="{9D8B030D-6E8A-4147-A177-3AD203B41FA5}">
                      <a16:colId xmlns:a16="http://schemas.microsoft.com/office/drawing/2014/main" val="2372541750"/>
                    </a:ext>
                  </a:extLst>
                </a:gridCol>
                <a:gridCol w="3448050">
                  <a:extLst>
                    <a:ext uri="{9D8B030D-6E8A-4147-A177-3AD203B41FA5}">
                      <a16:colId xmlns:a16="http://schemas.microsoft.com/office/drawing/2014/main" val="1151345812"/>
                    </a:ext>
                  </a:extLst>
                </a:gridCol>
              </a:tblGrid>
              <a:tr h="2650958">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6600" b="1"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rPr>
                        <a:t>400+</a:t>
                      </a:r>
                      <a:r>
                        <a:rPr kumimoji="0" lang="en-US" sz="5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hearings</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6600" b="1"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rPr>
                        <a:t>233</a:t>
                      </a:r>
                      <a:endParaRPr kumimoji="0" lang="en-US" sz="6600" b="0"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cases</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6600" b="1"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rPr>
                        <a:t>20+</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different cities in Turkey</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US" sz="6000" b="1" noProof="0" dirty="0">
                          <a:highlight>
                            <a:srgbClr val="FFFF00"/>
                          </a:highlight>
                          <a:latin typeface="Arial" pitchFamily="34" charset="0"/>
                          <a:cs typeface="Arial" pitchFamily="34" charset="0"/>
                        </a:rPr>
                        <a:t>1600+</a:t>
                      </a:r>
                    </a:p>
                    <a:p>
                      <a:pPr marL="0" marR="0" lvl="0" indent="0" algn="ctr" defTabSz="914400" rtl="0" eaLnBrk="1" fontAlgn="auto" latinLnBrk="0" hangingPunct="1">
                        <a:lnSpc>
                          <a:spcPct val="100000"/>
                        </a:lnSpc>
                        <a:spcBef>
                          <a:spcPct val="0"/>
                        </a:spcBef>
                        <a:spcAft>
                          <a:spcPct val="0"/>
                        </a:spcAft>
                        <a:buClrTx/>
                        <a:buSzTx/>
                        <a:buFontTx/>
                        <a:buNone/>
                        <a:defRPr/>
                      </a:pPr>
                      <a:r>
                        <a:rPr lang="en-US" sz="3200" b="0" noProof="0" dirty="0">
                          <a:latin typeface="Arial" pitchFamily="34" charset="0"/>
                          <a:cs typeface="Arial" pitchFamily="34" charset="0"/>
                        </a:rPr>
                        <a:t>defendants</a:t>
                      </a:r>
                      <a:endParaRPr lang="en-US" sz="4000" b="0" noProof="0" dirty="0">
                        <a:latin typeface="Arial" pitchFamily="34" charset="0"/>
                        <a:cs typeface="Arial" pitchFamily="34" charset="0"/>
                      </a:endParaRPr>
                    </a:p>
                  </a:txBody>
                  <a:tcPr/>
                </a:tc>
                <a:extLst>
                  <a:ext uri="{0D108BD9-81ED-4DB2-BD59-A6C34878D82A}">
                    <a16:rowId xmlns:a16="http://schemas.microsoft.com/office/drawing/2014/main" val="1917138021"/>
                  </a:ext>
                </a:extLst>
              </a:tr>
            </a:tbl>
          </a:graphicData>
        </a:graphic>
      </p:graphicFrame>
    </p:spTree>
    <p:extLst>
      <p:ext uri="{BB962C8B-B14F-4D97-AF65-F5344CB8AC3E}">
        <p14:creationId xmlns:p14="http://schemas.microsoft.com/office/powerpoint/2010/main" val="4186168319"/>
      </p:ext>
    </p:extLst>
  </p:cSld>
  <p:clrMapOvr>
    <a:masterClrMapping/>
  </p:clrMapOvr>
  <mc:AlternateContent xmlns:mc="http://schemas.openxmlformats.org/markup-compatibility/2006" xmlns:p14="http://schemas.microsoft.com/office/powerpoint/2010/main">
    <mc:Choice Requires="p14">
      <p:transition spd="slow" p14:dur="2000" advTm="26741"/>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67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şlık 1">
            <a:extLst>
              <a:ext uri="{FF2B5EF4-FFF2-40B4-BE49-F238E27FC236}">
                <a16:creationId xmlns:a16="http://schemas.microsoft.com/office/drawing/2014/main" id="{9D83EE00-E69A-6D9B-AA90-E187C87A2ADB}"/>
              </a:ext>
            </a:extLst>
          </p:cNvPr>
          <p:cNvSpPr txBox="1"/>
          <p:nvPr/>
        </p:nvSpPr>
        <p:spPr>
          <a:xfrm>
            <a:off x="793662" y="386930"/>
            <a:ext cx="10066122" cy="1298448"/>
          </a:xfrm>
          <a:prstGeom prst="rect">
            <a:avLst/>
          </a:prstGeom>
        </p:spPr>
        <p:txBody>
          <a:bodyPr vert="horz" lIns="91440" tIns="45720" rIns="91440" bIns="45720" rtlCol="0" anchor="b" anchorCtr="0">
            <a:normAutofit/>
          </a:bodyPr>
          <a:lstStyle>
            <a:defPPr>
              <a:defRPr lang="tr-TR"/>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4800" b="1" kern="1200" dirty="0">
                <a:solidFill>
                  <a:schemeClr val="tx1"/>
                </a:solidFill>
                <a:latin typeface="+mj-lt"/>
                <a:ea typeface="+mj-ea"/>
                <a:cs typeface="+mj-cs"/>
              </a:rPr>
              <a:t>KEY FINDINGS</a:t>
            </a:r>
            <a:endParaRPr lang="en-US" sz="48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399FA8EB-95E6-491C-CE55-3210BCA6040A}"/>
              </a:ext>
            </a:extLst>
          </p:cNvPr>
          <p:cNvSpPr txBox="1"/>
          <p:nvPr/>
        </p:nvSpPr>
        <p:spPr>
          <a:xfrm>
            <a:off x="793662" y="2163512"/>
            <a:ext cx="9406795" cy="363945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228600">
              <a:lnSpc>
                <a:spcPct val="90000"/>
              </a:lnSpc>
              <a:spcAft>
                <a:spcPts val="600"/>
              </a:spcAft>
              <a:buFont typeface="Arial" panose="020B0604020202020204" pitchFamily="34" charset="0"/>
              <a:buChar char="•"/>
            </a:pPr>
            <a:r>
              <a:rPr lang="en-US" sz="2000" b="1" dirty="0" err="1">
                <a:effectLst/>
                <a:highlight>
                  <a:srgbClr val="FFFF00"/>
                </a:highlight>
                <a:latin typeface="+mj-lt"/>
              </a:rPr>
              <a:t>Öner</a:t>
            </a:r>
            <a:r>
              <a:rPr lang="en-US" sz="2000" b="1" dirty="0">
                <a:effectLst/>
                <a:highlight>
                  <a:srgbClr val="FFFF00"/>
                </a:highlight>
                <a:latin typeface="+mj-lt"/>
              </a:rPr>
              <a:t> and </a:t>
            </a:r>
            <a:r>
              <a:rPr lang="en-US" sz="2000" b="1" dirty="0" err="1">
                <a:effectLst/>
                <a:highlight>
                  <a:srgbClr val="FFFF00"/>
                </a:highlight>
                <a:latin typeface="+mj-lt"/>
              </a:rPr>
              <a:t>Türk</a:t>
            </a:r>
            <a:r>
              <a:rPr lang="en-US" sz="2000" b="1" dirty="0">
                <a:effectLst/>
                <a:highlight>
                  <a:srgbClr val="FFFF00"/>
                </a:highlight>
                <a:latin typeface="+mj-lt"/>
              </a:rPr>
              <a:t> v. </a:t>
            </a:r>
            <a:r>
              <a:rPr lang="en-GB" sz="2000" b="1" i="0" dirty="0">
                <a:solidFill>
                  <a:srgbClr val="000000"/>
                </a:solidFill>
                <a:effectLst/>
                <a:highlight>
                  <a:srgbClr val="FFFF00"/>
                </a:highlight>
                <a:latin typeface="+mj-lt"/>
              </a:rPr>
              <a:t>Türkiye</a:t>
            </a:r>
            <a:r>
              <a:rPr lang="en-US" sz="2000" dirty="0">
                <a:effectLst/>
                <a:latin typeface="+mj-lt"/>
              </a:rPr>
              <a:t>: </a:t>
            </a:r>
            <a:r>
              <a:rPr lang="en-US" sz="2000" b="1" dirty="0">
                <a:effectLst/>
                <a:latin typeface="+mj-lt"/>
              </a:rPr>
              <a:t>Terrorism charges</a:t>
            </a:r>
            <a:r>
              <a:rPr lang="en-US" sz="2000" dirty="0">
                <a:effectLst/>
                <a:latin typeface="+mj-lt"/>
              </a:rPr>
              <a:t> still the </a:t>
            </a:r>
            <a:r>
              <a:rPr lang="en-US" sz="2000" b="1" dirty="0">
                <a:effectLst/>
                <a:latin typeface="+mj-lt"/>
              </a:rPr>
              <a:t>primary charge</a:t>
            </a:r>
            <a:r>
              <a:rPr lang="en-US" sz="2000" dirty="0">
                <a:effectLst/>
                <a:latin typeface="+mj-lt"/>
              </a:rPr>
              <a:t> against freedom of expression in Turkey. </a:t>
            </a:r>
            <a:br>
              <a:rPr lang="en-US" sz="2000" dirty="0">
                <a:effectLst/>
                <a:latin typeface="+mj-lt"/>
              </a:rPr>
            </a:br>
            <a:endParaRPr lang="en-US" sz="2000" dirty="0">
              <a:effectLst/>
              <a:latin typeface="+mj-lt"/>
            </a:endParaRPr>
          </a:p>
          <a:p>
            <a:pPr marL="342900" lvl="0" indent="-228600">
              <a:lnSpc>
                <a:spcPct val="90000"/>
              </a:lnSpc>
              <a:spcAft>
                <a:spcPts val="600"/>
              </a:spcAft>
              <a:buFont typeface="Arial" panose="020B0604020202020204" pitchFamily="34" charset="0"/>
              <a:buChar char="•"/>
            </a:pPr>
            <a:r>
              <a:rPr lang="en-US" sz="2000" b="1" dirty="0">
                <a:effectLst/>
                <a:highlight>
                  <a:srgbClr val="FFFF00"/>
                </a:highlight>
                <a:latin typeface="+mj-lt"/>
              </a:rPr>
              <a:t>Işıkırık v. </a:t>
            </a:r>
            <a:r>
              <a:rPr lang="en-GB" sz="2000" b="1" i="0" dirty="0">
                <a:solidFill>
                  <a:srgbClr val="000000"/>
                </a:solidFill>
                <a:effectLst/>
                <a:highlight>
                  <a:srgbClr val="FFFF00"/>
                </a:highlight>
                <a:latin typeface="+mj-lt"/>
              </a:rPr>
              <a:t>Türkiye</a:t>
            </a:r>
            <a:r>
              <a:rPr lang="en-US" sz="2000" dirty="0">
                <a:effectLst/>
                <a:latin typeface="+mj-lt"/>
              </a:rPr>
              <a:t>: Annulled </a:t>
            </a:r>
            <a:r>
              <a:rPr lang="en-US" sz="2000" b="1" dirty="0">
                <a:effectLst/>
                <a:latin typeface="+mj-lt"/>
              </a:rPr>
              <a:t>Article 220/6 of TPC </a:t>
            </a:r>
            <a:r>
              <a:rPr lang="en-US" sz="2000" dirty="0">
                <a:effectLst/>
                <a:latin typeface="+mj-lt"/>
              </a:rPr>
              <a:t>is being </a:t>
            </a:r>
            <a:r>
              <a:rPr lang="en-US" sz="2000" b="1" dirty="0">
                <a:effectLst/>
                <a:latin typeface="+mj-lt"/>
              </a:rPr>
              <a:t>reinstated</a:t>
            </a:r>
            <a:r>
              <a:rPr lang="en-US" sz="2000" dirty="0">
                <a:effectLst/>
                <a:latin typeface="+mj-lt"/>
              </a:rPr>
              <a:t> and circumvented by </a:t>
            </a:r>
            <a:r>
              <a:rPr lang="en-US" sz="2000" b="1" dirty="0">
                <a:effectLst/>
                <a:latin typeface="+mj-lt"/>
              </a:rPr>
              <a:t>Article 220/7.</a:t>
            </a:r>
            <a:br>
              <a:rPr lang="en-US" sz="2000" b="1" dirty="0">
                <a:effectLst/>
                <a:latin typeface="+mj-lt"/>
              </a:rPr>
            </a:br>
            <a:endParaRPr lang="en-US" sz="2000" b="1" dirty="0">
              <a:effectLst/>
              <a:latin typeface="+mj-lt"/>
            </a:endParaRPr>
          </a:p>
          <a:p>
            <a:pPr marL="342900" lvl="0" indent="-228600">
              <a:lnSpc>
                <a:spcPct val="90000"/>
              </a:lnSpc>
              <a:spcAft>
                <a:spcPts val="600"/>
              </a:spcAft>
              <a:buFont typeface="Arial" panose="020B0604020202020204" pitchFamily="34" charset="0"/>
              <a:buChar char="•"/>
            </a:pPr>
            <a:r>
              <a:rPr lang="en-US" sz="2000" b="1" dirty="0">
                <a:effectLst/>
                <a:highlight>
                  <a:srgbClr val="FFFF00"/>
                </a:highlight>
                <a:latin typeface="+mj-lt"/>
              </a:rPr>
              <a:t>Nedim Şener v. </a:t>
            </a:r>
            <a:r>
              <a:rPr lang="en-GB" sz="2000" b="1" i="0" dirty="0">
                <a:solidFill>
                  <a:srgbClr val="000000"/>
                </a:solidFill>
                <a:effectLst/>
                <a:highlight>
                  <a:srgbClr val="FFFF00"/>
                </a:highlight>
                <a:latin typeface="+mj-lt"/>
              </a:rPr>
              <a:t>Türkiye</a:t>
            </a:r>
            <a:r>
              <a:rPr lang="en-US" sz="2000" dirty="0">
                <a:effectLst/>
                <a:latin typeface="+mj-lt"/>
              </a:rPr>
              <a:t>: </a:t>
            </a:r>
            <a:r>
              <a:rPr lang="en-US" sz="2000" b="1" dirty="0">
                <a:effectLst/>
                <a:latin typeface="+mj-lt"/>
              </a:rPr>
              <a:t>Detention</a:t>
            </a:r>
            <a:r>
              <a:rPr lang="en-US" sz="2000" dirty="0">
                <a:effectLst/>
                <a:latin typeface="+mj-lt"/>
              </a:rPr>
              <a:t> is used as a </a:t>
            </a:r>
            <a:r>
              <a:rPr lang="en-US" sz="2000" b="1" dirty="0">
                <a:effectLst/>
                <a:latin typeface="+mj-lt"/>
              </a:rPr>
              <a:t>punishment mechanism </a:t>
            </a:r>
            <a:r>
              <a:rPr lang="en-US" sz="2000" dirty="0">
                <a:latin typeface="+mj-lt"/>
              </a:rPr>
              <a:t>in freedom of expression cases.</a:t>
            </a:r>
          </a:p>
        </p:txBody>
      </p:sp>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o 3">
            <a:extLst>
              <a:ext uri="{FF2B5EF4-FFF2-40B4-BE49-F238E27FC236}">
                <a16:creationId xmlns:a16="http://schemas.microsoft.com/office/drawing/2014/main" id="{4605B226-4C08-0487-4466-208348E772C3}"/>
              </a:ext>
            </a:extLst>
          </p:cNvPr>
          <p:cNvGraphicFramePr>
            <a:graphicFrameLocks noGrp="1"/>
          </p:cNvGraphicFramePr>
          <p:nvPr>
            <p:extLst>
              <p:ext uri="{D42A27DB-BD31-4B8C-83A1-F6EECF244321}">
                <p14:modId xmlns:p14="http://schemas.microsoft.com/office/powerpoint/2010/main" val="677084569"/>
              </p:ext>
            </p:extLst>
          </p:nvPr>
        </p:nvGraphicFramePr>
        <p:xfrm>
          <a:off x="7812300" y="3983237"/>
          <a:ext cx="1348740" cy="716280"/>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372541750"/>
                    </a:ext>
                  </a:extLst>
                </a:gridCol>
              </a:tblGrid>
              <a:tr h="716280">
                <a:tc>
                  <a:txBody>
                    <a:bodyPr/>
                    <a:lstStyle/>
                    <a:p>
                      <a:pPr rtl="0">
                        <a:lnSpc>
                          <a:spcPct val="150000"/>
                        </a:lnSpc>
                      </a:pPr>
                      <a:endParaRPr lang="en-US" sz="3300" b="0" i="0">
                        <a:effectLst/>
                        <a:latin typeface="Arial" pitchFamily="34" charset="0"/>
                        <a:cs typeface="Arial" pitchFamily="34" charset="0"/>
                      </a:endParaRPr>
                    </a:p>
                  </a:txBody>
                  <a:tcPr marL="45720" marR="45720" marT="22860" marB="22860"/>
                </a:tc>
                <a:extLst>
                  <a:ext uri="{0D108BD9-81ED-4DB2-BD59-A6C34878D82A}">
                    <a16:rowId xmlns:a16="http://schemas.microsoft.com/office/drawing/2014/main" val="1917138021"/>
                  </a:ext>
                </a:extLst>
              </a:tr>
            </a:tbl>
          </a:graphicData>
        </a:graphic>
      </p:graphicFrame>
    </p:spTree>
    <p:extLst>
      <p:ext uri="{BB962C8B-B14F-4D97-AF65-F5344CB8AC3E}">
        <p14:creationId xmlns:p14="http://schemas.microsoft.com/office/powerpoint/2010/main" val="4092504879"/>
      </p:ext>
    </p:extLst>
  </p:cSld>
  <p:clrMapOvr>
    <a:masterClrMapping/>
  </p:clrMapOvr>
  <mc:AlternateContent xmlns:mc="http://schemas.openxmlformats.org/markup-compatibility/2006" xmlns:p14="http://schemas.microsoft.com/office/powerpoint/2010/main">
    <mc:Choice Requires="p14">
      <p:transition spd="slow" p14:dur="2000" advTm="48511"/>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485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5EF50959-FF20-D986-40AE-DE8470570B96}"/>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800" b="1" kern="1200" dirty="0">
                <a:solidFill>
                  <a:schemeClr val="tx1"/>
                </a:solidFill>
                <a:latin typeface="+mj-lt"/>
                <a:ea typeface="+mj-ea"/>
                <a:cs typeface="+mj-cs"/>
              </a:rPr>
              <a:t>ÖNER AND TÜRK </a:t>
            </a:r>
            <a:r>
              <a:rPr lang="en-US" sz="4800" b="1" dirty="0">
                <a:latin typeface="+mj-lt"/>
                <a:ea typeface="+mj-ea"/>
                <a:cs typeface="+mj-cs"/>
              </a:rPr>
              <a:t>GROUP</a:t>
            </a: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3F194E13-5ECA-2BE9-20FA-C680602DB92E}"/>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200" dirty="0">
                <a:effectLst/>
                <a:highlight>
                  <a:srgbClr val="FFFF00"/>
                </a:highlight>
                <a:latin typeface="+mj-lt"/>
              </a:rPr>
              <a:t>Terror charges are </a:t>
            </a:r>
            <a:r>
              <a:rPr lang="en-US" sz="2200" b="1" dirty="0">
                <a:effectLst/>
                <a:highlight>
                  <a:srgbClr val="FFFF00"/>
                </a:highlight>
                <a:latin typeface="+mj-lt"/>
              </a:rPr>
              <a:t>the most frequent </a:t>
            </a:r>
            <a:r>
              <a:rPr lang="en-US" sz="2200" b="1" dirty="0">
                <a:effectLst/>
                <a:latin typeface="+mj-lt"/>
              </a:rPr>
              <a:t>charge in freedom of expression </a:t>
            </a:r>
            <a:r>
              <a:rPr lang="en-US" sz="2200" dirty="0">
                <a:effectLst/>
                <a:latin typeface="+mj-lt"/>
              </a:rPr>
              <a:t>cases by making up for almost half of all the charges - </a:t>
            </a:r>
            <a:r>
              <a:rPr lang="en-US" sz="2200" b="1" dirty="0">
                <a:effectLst/>
                <a:latin typeface="+mj-lt"/>
              </a:rPr>
              <a:t>103 cases</a:t>
            </a:r>
            <a:r>
              <a:rPr lang="en-US" sz="2200" dirty="0">
                <a:effectLst/>
                <a:latin typeface="+mj-lt"/>
              </a:rPr>
              <a:t>.</a:t>
            </a:r>
          </a:p>
          <a:p>
            <a:pPr indent="-228600">
              <a:lnSpc>
                <a:spcPct val="90000"/>
              </a:lnSpc>
              <a:spcAft>
                <a:spcPts val="600"/>
              </a:spcAft>
              <a:buFont typeface="Arial" panose="020B0604020202020204" pitchFamily="34" charset="0"/>
              <a:buChar char="•"/>
            </a:pPr>
            <a:endParaRPr lang="en-US" sz="2200" b="1" dirty="0">
              <a:effectLst/>
              <a:latin typeface="+mj-lt"/>
            </a:endParaRPr>
          </a:p>
          <a:p>
            <a:pPr indent="-228600">
              <a:lnSpc>
                <a:spcPct val="90000"/>
              </a:lnSpc>
              <a:spcAft>
                <a:spcPts val="600"/>
              </a:spcAft>
              <a:buFont typeface="Arial" panose="020B0604020202020204" pitchFamily="34" charset="0"/>
              <a:buChar char="•"/>
            </a:pPr>
            <a:r>
              <a:rPr lang="en-US" sz="2200" b="1" dirty="0">
                <a:effectLst/>
                <a:highlight>
                  <a:srgbClr val="FFFF00"/>
                </a:highlight>
                <a:latin typeface="+mj-lt"/>
              </a:rPr>
              <a:t>Terrorist propaganda </a:t>
            </a:r>
            <a:r>
              <a:rPr lang="en-US" sz="2200" dirty="0">
                <a:effectLst/>
                <a:latin typeface="+mj-lt"/>
              </a:rPr>
              <a:t>(Anti Terror Law – 7§2) is the </a:t>
            </a:r>
            <a:r>
              <a:rPr lang="en-US" sz="2200" b="1" dirty="0">
                <a:latin typeface="+mj-lt"/>
              </a:rPr>
              <a:t>second </a:t>
            </a:r>
            <a:r>
              <a:rPr lang="en-US" sz="2200" b="1" dirty="0">
                <a:effectLst/>
                <a:latin typeface="+mj-lt"/>
              </a:rPr>
              <a:t>crime most often prosecuted</a:t>
            </a:r>
            <a:r>
              <a:rPr lang="en-US" sz="2200" dirty="0">
                <a:effectLst/>
                <a:latin typeface="+mj-lt"/>
              </a:rPr>
              <a:t> in the report </a:t>
            </a:r>
            <a:r>
              <a:rPr lang="en-US" sz="2200" b="1" dirty="0">
                <a:effectLst/>
                <a:latin typeface="+mj-lt"/>
              </a:rPr>
              <a:t>– 46 cases (%15). </a:t>
            </a:r>
          </a:p>
          <a:p>
            <a:pPr indent="-228600">
              <a:lnSpc>
                <a:spcPct val="90000"/>
              </a:lnSpc>
              <a:spcAft>
                <a:spcPts val="600"/>
              </a:spcAft>
              <a:buFont typeface="Arial" panose="020B0604020202020204" pitchFamily="34" charset="0"/>
              <a:buChar char="•"/>
            </a:pPr>
            <a:endParaRPr lang="en-US" sz="2200" b="1" dirty="0">
              <a:latin typeface="+mj-lt"/>
            </a:endParaRPr>
          </a:p>
          <a:p>
            <a:pPr indent="-228600">
              <a:lnSpc>
                <a:spcPct val="90000"/>
              </a:lnSpc>
              <a:spcAft>
                <a:spcPts val="600"/>
              </a:spcAft>
              <a:buFont typeface="Arial" panose="020B0604020202020204" pitchFamily="34" charset="0"/>
              <a:buChar char="•"/>
            </a:pPr>
            <a:r>
              <a:rPr lang="en-US" sz="2200" dirty="0">
                <a:effectLst/>
                <a:latin typeface="+mj-lt"/>
              </a:rPr>
              <a:t>The government introduced </a:t>
            </a:r>
            <a:r>
              <a:rPr lang="en-US" sz="2200" b="1" dirty="0">
                <a:effectLst/>
                <a:highlight>
                  <a:srgbClr val="FFFF00"/>
                </a:highlight>
                <a:latin typeface="+mj-lt"/>
              </a:rPr>
              <a:t>amendments in 2019 </a:t>
            </a:r>
            <a:r>
              <a:rPr lang="en-US" sz="2200" dirty="0">
                <a:effectLst/>
                <a:latin typeface="+mj-lt"/>
              </a:rPr>
              <a:t>to the article but courts are still failing to differentiate between terrorist </a:t>
            </a:r>
            <a:r>
              <a:rPr lang="en-US" sz="2200" b="1" dirty="0">
                <a:effectLst/>
                <a:latin typeface="+mj-lt"/>
              </a:rPr>
              <a:t>propaganda and news content.</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006734"/>
      </p:ext>
    </p:extLst>
  </p:cSld>
  <p:clrMapOvr>
    <a:masterClrMapping/>
  </p:clrMapOvr>
  <mc:AlternateContent xmlns:mc="http://schemas.openxmlformats.org/markup-compatibility/2006" xmlns:p14="http://schemas.microsoft.com/office/powerpoint/2010/main">
    <mc:Choice Requires="p14">
      <p:transition spd="slow" p14:dur="2000" advTm="101616"/>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1016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5EF50959-FF20-D986-40AE-DE8470570B96}"/>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800" b="1" kern="1200" dirty="0">
                <a:solidFill>
                  <a:schemeClr val="tx1"/>
                </a:solidFill>
                <a:latin typeface="+mj-lt"/>
                <a:ea typeface="+mj-ea"/>
                <a:cs typeface="+mj-cs"/>
              </a:rPr>
              <a:t>ÖNER AND TÜRK GROUP</a:t>
            </a:r>
          </a:p>
        </p:txBody>
      </p:sp>
      <p:sp>
        <p:nvSpPr>
          <p:cNvPr id="7" name="Metin kutusu 6">
            <a:extLst>
              <a:ext uri="{FF2B5EF4-FFF2-40B4-BE49-F238E27FC236}">
                <a16:creationId xmlns:a16="http://schemas.microsoft.com/office/drawing/2014/main" id="{3F194E13-5ECA-2BE9-20FA-C680602DB92E}"/>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400" b="1" dirty="0">
                <a:highlight>
                  <a:srgbClr val="FFFF00"/>
                </a:highlight>
                <a:latin typeface="+mj-lt"/>
              </a:rPr>
              <a:t>Terrorist </a:t>
            </a:r>
            <a:r>
              <a:rPr lang="en-US" sz="2400" b="1" dirty="0" err="1">
                <a:highlight>
                  <a:srgbClr val="FFFF00"/>
                </a:highlight>
                <a:latin typeface="+mj-lt"/>
              </a:rPr>
              <a:t>organisation</a:t>
            </a:r>
            <a:r>
              <a:rPr lang="en-US" sz="2400" b="1" dirty="0">
                <a:highlight>
                  <a:srgbClr val="FFFF00"/>
                </a:highlight>
                <a:latin typeface="+mj-lt"/>
              </a:rPr>
              <a:t> membership (7§1)</a:t>
            </a:r>
          </a:p>
          <a:p>
            <a:pPr marL="800100" lvl="1" indent="-228600">
              <a:lnSpc>
                <a:spcPct val="90000"/>
              </a:lnSpc>
              <a:spcAft>
                <a:spcPts val="600"/>
              </a:spcAft>
              <a:buFont typeface="Arial" panose="020B0604020202020204" pitchFamily="34" charset="0"/>
              <a:buChar char="•"/>
            </a:pPr>
            <a:r>
              <a:rPr lang="en-US" sz="2400" dirty="0">
                <a:latin typeface="+mj-lt"/>
              </a:rPr>
              <a:t>Main charge in </a:t>
            </a:r>
            <a:r>
              <a:rPr lang="en-US" sz="2400" b="1" dirty="0">
                <a:latin typeface="+mj-lt"/>
              </a:rPr>
              <a:t>10% </a:t>
            </a:r>
            <a:r>
              <a:rPr lang="en-US" sz="2400" dirty="0">
                <a:latin typeface="+mj-lt"/>
              </a:rPr>
              <a:t>of all cases</a:t>
            </a:r>
          </a:p>
          <a:p>
            <a:pPr indent="-228600">
              <a:lnSpc>
                <a:spcPct val="90000"/>
              </a:lnSpc>
              <a:spcAft>
                <a:spcPts val="600"/>
              </a:spcAft>
              <a:buFont typeface="Arial" panose="020B0604020202020204" pitchFamily="34" charset="0"/>
              <a:buChar char="•"/>
            </a:pPr>
            <a:endParaRPr lang="en-US" sz="2400" b="1" dirty="0">
              <a:latin typeface="+mj-lt"/>
            </a:endParaRPr>
          </a:p>
          <a:p>
            <a:pPr indent="-228600">
              <a:lnSpc>
                <a:spcPct val="90000"/>
              </a:lnSpc>
              <a:spcAft>
                <a:spcPts val="600"/>
              </a:spcAft>
              <a:buFont typeface="Arial" panose="020B0604020202020204" pitchFamily="34" charset="0"/>
              <a:buChar char="•"/>
            </a:pPr>
            <a:r>
              <a:rPr lang="en-US" sz="2400" b="1" dirty="0">
                <a:highlight>
                  <a:srgbClr val="FFFF00"/>
                </a:highlight>
                <a:latin typeface="+mj-lt"/>
              </a:rPr>
              <a:t>Targeting those involved in counter-terrorism efforts (6§1)</a:t>
            </a:r>
          </a:p>
          <a:p>
            <a:pPr marL="800100" lvl="1" indent="-228600">
              <a:lnSpc>
                <a:spcPct val="90000"/>
              </a:lnSpc>
              <a:spcAft>
                <a:spcPts val="600"/>
              </a:spcAft>
              <a:buFont typeface="Arial" panose="020B0604020202020204" pitchFamily="34" charset="0"/>
              <a:buChar char="•"/>
            </a:pPr>
            <a:r>
              <a:rPr lang="en-US" sz="2400" b="1" dirty="0">
                <a:latin typeface="+mj-lt"/>
              </a:rPr>
              <a:t>First detention </a:t>
            </a:r>
            <a:r>
              <a:rPr lang="en-US" sz="2400" dirty="0">
                <a:latin typeface="+mj-lt"/>
              </a:rPr>
              <a:t>of a journalist under this article: </a:t>
            </a:r>
            <a:r>
              <a:rPr lang="en-US" sz="2400" b="1" dirty="0" err="1">
                <a:latin typeface="+mj-lt"/>
              </a:rPr>
              <a:t>Fırat</a:t>
            </a:r>
            <a:r>
              <a:rPr lang="en-US" sz="2400" b="1" dirty="0">
                <a:latin typeface="+mj-lt"/>
              </a:rPr>
              <a:t> Can Arslan</a:t>
            </a:r>
          </a:p>
          <a:p>
            <a:pPr marL="800100" lvl="1" indent="-228600">
              <a:lnSpc>
                <a:spcPct val="90000"/>
              </a:lnSpc>
              <a:spcAft>
                <a:spcPts val="600"/>
              </a:spcAft>
              <a:buFont typeface="Arial" panose="020B0604020202020204" pitchFamily="34" charset="0"/>
              <a:buChar char="•"/>
            </a:pPr>
            <a:r>
              <a:rPr lang="en-US" sz="2400" b="1" dirty="0">
                <a:latin typeface="+mj-lt"/>
              </a:rPr>
              <a:t>12 cases </a:t>
            </a:r>
            <a:r>
              <a:rPr lang="en-US" sz="2400" dirty="0">
                <a:latin typeface="+mj-lt"/>
              </a:rPr>
              <a:t>filed under this provision</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55856"/>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76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03A0FB-C1EF-173F-35AA-708A6ABEC16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A3DCD1-EC7A-EB0E-60A3-610EC754E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B1C9A10-5606-A02D-520E-0B1692C0B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4AABCC4-FBBD-FCD3-3DFE-C292D1D38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42DB6B-E823-D616-7E13-94D0521A9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72FC17-9325-BE49-CD5D-CDF4FA72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BF1732D-77A9-A000-A7E4-0BDABBEED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CC60C8BA-A3E9-20EB-AEE6-BBC33CFC5F32}"/>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800" b="1" kern="1200" dirty="0">
                <a:solidFill>
                  <a:schemeClr val="tx1"/>
                </a:solidFill>
                <a:latin typeface="+mj-lt"/>
                <a:ea typeface="+mj-ea"/>
                <a:cs typeface="+mj-cs"/>
              </a:rPr>
              <a:t>ÖNER AND TÜRK GROUP</a:t>
            </a:r>
          </a:p>
          <a:p>
            <a:pPr>
              <a:lnSpc>
                <a:spcPct val="90000"/>
              </a:lnSpc>
              <a:spcBef>
                <a:spcPct val="0"/>
              </a:spcBef>
              <a:spcAft>
                <a:spcPts val="600"/>
              </a:spcAft>
            </a:pPr>
            <a:r>
              <a:rPr lang="en-US" sz="2800" dirty="0">
                <a:latin typeface="+mj-lt"/>
                <a:ea typeface="+mj-ea"/>
                <a:cs typeface="+mj-cs"/>
              </a:rPr>
              <a:t>Circumventing implementation</a:t>
            </a:r>
            <a:endParaRPr lang="en-US" sz="2800"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01E6DF1F-DE3D-C48C-E759-24D88510904C}"/>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kern="100" dirty="0">
                <a:effectLst/>
                <a:highlight>
                  <a:srgbClr val="FFFF00"/>
                </a:highlight>
                <a:latin typeface="+mj-lt"/>
                <a:ea typeface="Calibri" panose="020F0502020204030204" pitchFamily="34" charset="0"/>
                <a:cs typeface="Arial" pitchFamily="34" charset="0"/>
              </a:rPr>
              <a:t>Targeting the individuals involved in counterterrorism </a:t>
            </a:r>
          </a:p>
          <a:p>
            <a:pPr algn="ctr"/>
            <a:r>
              <a:rPr lang="en-US" sz="2000" i="1" kern="100" dirty="0">
                <a:effectLst/>
                <a:latin typeface="+mj-lt"/>
                <a:ea typeface="Calibri" panose="020F0502020204030204" pitchFamily="34" charset="0"/>
                <a:cs typeface="Arial" pitchFamily="34" charset="0"/>
              </a:rPr>
              <a:t>(Anti Terrorism Law – </a:t>
            </a:r>
            <a:r>
              <a:rPr lang="en-US" sz="2000" b="1" i="1" kern="100" dirty="0">
                <a:effectLst/>
                <a:latin typeface="+mj-lt"/>
                <a:ea typeface="Calibri" panose="020F0502020204030204" pitchFamily="34" charset="0"/>
                <a:cs typeface="Arial" pitchFamily="34" charset="0"/>
              </a:rPr>
              <a:t>6§1</a:t>
            </a:r>
            <a:r>
              <a:rPr lang="en-US" sz="2000" i="1" kern="100" dirty="0">
                <a:effectLst/>
                <a:latin typeface="+mj-lt"/>
                <a:ea typeface="Calibri" panose="020F0502020204030204" pitchFamily="34" charset="0"/>
                <a:cs typeface="Arial" pitchFamily="34" charset="0"/>
              </a:rPr>
              <a:t>) </a:t>
            </a:r>
          </a:p>
          <a:p>
            <a:pPr algn="ctr"/>
            <a:endParaRPr lang="en-US" sz="2000" i="1" kern="100" dirty="0">
              <a:effectLst/>
              <a:latin typeface="+mj-lt"/>
              <a:ea typeface="Calibri" panose="020F0502020204030204" pitchFamily="34" charset="0"/>
              <a:cs typeface="Arial" pitchFamily="34" charset="0"/>
            </a:endParaRPr>
          </a:p>
          <a:p>
            <a:pPr algn="ctr"/>
            <a:r>
              <a:rPr lang="en-US" sz="2000" kern="100" dirty="0">
                <a:effectLst/>
                <a:latin typeface="+mj-lt"/>
                <a:ea typeface="Calibri" panose="020F0502020204030204" pitchFamily="34" charset="0"/>
                <a:cs typeface="Arial" pitchFamily="34" charset="0"/>
              </a:rPr>
              <a:t>is being used to </a:t>
            </a:r>
            <a:r>
              <a:rPr lang="en-US" sz="2000" b="1" kern="100" dirty="0">
                <a:effectLst/>
                <a:latin typeface="+mj-lt"/>
                <a:ea typeface="Calibri" panose="020F0502020204030204" pitchFamily="34" charset="0"/>
                <a:cs typeface="Arial" pitchFamily="34" charset="0"/>
              </a:rPr>
              <a:t>circumvent</a:t>
            </a:r>
            <a:r>
              <a:rPr lang="en-US" sz="2000" kern="100" dirty="0">
                <a:effectLst/>
                <a:latin typeface="+mj-lt"/>
                <a:ea typeface="Calibri" panose="020F0502020204030204" pitchFamily="34" charset="0"/>
                <a:cs typeface="Arial" pitchFamily="34" charset="0"/>
              </a:rPr>
              <a:t> the other provisions reviewed by the committee. </a:t>
            </a:r>
          </a:p>
          <a:p>
            <a:pPr algn="ctr"/>
            <a:endParaRPr lang="en-US" sz="2000" kern="100" dirty="0">
              <a:latin typeface="+mj-lt"/>
              <a:ea typeface="Calibri" panose="020F0502020204030204" pitchFamily="34" charset="0"/>
              <a:cs typeface="Arial" pitchFamily="34" charset="0"/>
            </a:endParaRPr>
          </a:p>
          <a:p>
            <a:pPr algn="ctr"/>
            <a:r>
              <a:rPr lang="en-US" sz="2000" kern="100" dirty="0">
                <a:effectLst/>
                <a:latin typeface="+mj-lt"/>
                <a:ea typeface="Calibri" panose="020F0502020204030204" pitchFamily="34" charset="0"/>
                <a:cs typeface="Arial" pitchFamily="34" charset="0"/>
              </a:rPr>
              <a:t>It was charged </a:t>
            </a:r>
            <a:r>
              <a:rPr lang="en-US" sz="2000" b="1" kern="100" dirty="0">
                <a:effectLst/>
                <a:latin typeface="+mj-lt"/>
                <a:ea typeface="Calibri" panose="020F0502020204030204" pitchFamily="34" charset="0"/>
                <a:cs typeface="Arial" pitchFamily="34" charset="0"/>
              </a:rPr>
              <a:t>12 times </a:t>
            </a:r>
            <a:r>
              <a:rPr lang="en-US" sz="2000" kern="100" dirty="0">
                <a:effectLst/>
                <a:latin typeface="+mj-lt"/>
                <a:ea typeface="Calibri" panose="020F0502020204030204" pitchFamily="34" charset="0"/>
                <a:cs typeface="Arial" pitchFamily="34" charset="0"/>
              </a:rPr>
              <a:t>in last period.</a:t>
            </a:r>
          </a:p>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7BE7782C-0780-9292-42DC-A2611B0E69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57699"/>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F87DE-F4D4-98C1-0FA6-CEAF17752F2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398968C-4937-B181-D13C-BE0FF71A6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B96C360-57F1-CF29-37B4-AF99A5A90A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581FB42C-BAC4-88D5-EE3E-3B5B92837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B735ED-762C-FBBC-5734-92A0FD6E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823273-CD7D-6CCA-5E9F-B2B7EC2A2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687C732A-A86B-387F-2DE2-41B61D6CB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B9D8D213-1C4E-F662-7E48-1DF72EE1AE35}"/>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34E19011-47B6-7EB4-AD8C-7BB1BC15F37A}"/>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45EA9C2A-D524-B7A1-8948-1D0CA81D8A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Tutuklu gazeteci Fırat Can Arslan ilk duruşmada beraat etti">
            <a:extLst>
              <a:ext uri="{FF2B5EF4-FFF2-40B4-BE49-F238E27FC236}">
                <a16:creationId xmlns:a16="http://schemas.microsoft.com/office/drawing/2014/main" id="{C8204E3E-0469-3067-61D0-F50C08773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545" t="794" r="34292" b="17335"/>
          <a:stretch>
            <a:fillRect/>
          </a:stretch>
        </p:blipFill>
        <p:spPr bwMode="auto">
          <a:xfrm>
            <a:off x="8158857" y="732668"/>
            <a:ext cx="3389676" cy="53926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A01EBD-5D0F-B270-F755-24A9EF9116A8}"/>
              </a:ext>
            </a:extLst>
          </p:cNvPr>
          <p:cNvSpPr txBox="1"/>
          <p:nvPr/>
        </p:nvSpPr>
        <p:spPr>
          <a:xfrm>
            <a:off x="867244" y="1189729"/>
            <a:ext cx="7162256" cy="830997"/>
          </a:xfrm>
          <a:prstGeom prst="rect">
            <a:avLst/>
          </a:prstGeom>
          <a:noFill/>
        </p:spPr>
        <p:txBody>
          <a:bodyPr wrap="square">
            <a:spAutoFit/>
          </a:bodyPr>
          <a:lstStyle/>
          <a:p>
            <a:pPr algn="just" defTabSz="711037">
              <a:spcAft>
                <a:spcPts val="576"/>
              </a:spcAft>
            </a:pPr>
            <a:r>
              <a:rPr lang="en-US" sz="4800" b="1" kern="100" dirty="0">
                <a:solidFill>
                  <a:schemeClr val="tx1"/>
                </a:solidFill>
                <a:latin typeface="+mj-lt"/>
                <a:ea typeface="+mn-ea"/>
                <a:cs typeface="Arial" pitchFamily="34" charset="0"/>
              </a:rPr>
              <a:t>CASE </a:t>
            </a:r>
            <a:r>
              <a:rPr lang="en-US" sz="4800" b="1" kern="100" dirty="0">
                <a:latin typeface="+mj-lt"/>
                <a:cs typeface="Arial" pitchFamily="34" charset="0"/>
              </a:rPr>
              <a:t>OF </a:t>
            </a:r>
            <a:r>
              <a:rPr lang="en-US" sz="4800" b="1" kern="100" dirty="0">
                <a:solidFill>
                  <a:schemeClr val="tx1"/>
                </a:solidFill>
                <a:latin typeface="+mj-lt"/>
                <a:ea typeface="+mn-ea"/>
                <a:cs typeface="Arial" pitchFamily="34" charset="0"/>
              </a:rPr>
              <a:t>FIRAT CAN ARSLAN</a:t>
            </a:r>
          </a:p>
        </p:txBody>
      </p:sp>
      <p:sp>
        <p:nvSpPr>
          <p:cNvPr id="8" name="TextBox 7">
            <a:extLst>
              <a:ext uri="{FF2B5EF4-FFF2-40B4-BE49-F238E27FC236}">
                <a16:creationId xmlns:a16="http://schemas.microsoft.com/office/drawing/2014/main" id="{1A693531-1FA1-DED3-5C9F-6B751A5938A6}"/>
              </a:ext>
            </a:extLst>
          </p:cNvPr>
          <p:cNvSpPr txBox="1"/>
          <p:nvPr/>
        </p:nvSpPr>
        <p:spPr>
          <a:xfrm>
            <a:off x="788784" y="2846977"/>
            <a:ext cx="6094562" cy="3247043"/>
          </a:xfrm>
          <a:prstGeom prst="rect">
            <a:avLst/>
          </a:prstGeom>
          <a:noFill/>
        </p:spPr>
        <p:txBody>
          <a:bodyPr wrap="square">
            <a:spAutoFit/>
          </a:bodyPr>
          <a:lstStyle/>
          <a:p>
            <a:pPr marL="222200" indent="-222200" algn="just" defTabSz="711037">
              <a:spcAft>
                <a:spcPts val="576"/>
              </a:spcAft>
              <a:buFont typeface="Arial" pitchFamily="34" charset="0"/>
              <a:buChar char="•"/>
            </a:pPr>
            <a:r>
              <a:rPr lang="en-US" sz="1800" b="1" kern="100" dirty="0">
                <a:solidFill>
                  <a:schemeClr val="tx1"/>
                </a:solidFill>
                <a:highlight>
                  <a:srgbClr val="FFFF00"/>
                </a:highlight>
                <a:latin typeface="+mj-lt"/>
                <a:ea typeface="+mn-ea"/>
                <a:cs typeface="Arial" pitchFamily="34" charset="0"/>
              </a:rPr>
              <a:t>First journalist </a:t>
            </a:r>
            <a:r>
              <a:rPr lang="en-US" sz="1800" kern="100" dirty="0">
                <a:solidFill>
                  <a:schemeClr val="tx1"/>
                </a:solidFill>
                <a:highlight>
                  <a:srgbClr val="FFFF00"/>
                </a:highlight>
                <a:latin typeface="+mj-lt"/>
                <a:ea typeface="+mn-ea"/>
                <a:cs typeface="Arial" pitchFamily="34" charset="0"/>
              </a:rPr>
              <a:t>ever </a:t>
            </a:r>
            <a:r>
              <a:rPr lang="en-US" sz="1800" b="1" kern="100" dirty="0">
                <a:solidFill>
                  <a:schemeClr val="tx1"/>
                </a:solidFill>
                <a:highlight>
                  <a:srgbClr val="FFFF00"/>
                </a:highlight>
                <a:latin typeface="+mj-lt"/>
                <a:ea typeface="+mn-ea"/>
                <a:cs typeface="Arial" pitchFamily="34" charset="0"/>
              </a:rPr>
              <a:t>detained</a:t>
            </a:r>
            <a:r>
              <a:rPr lang="en-US" sz="1800" kern="100" dirty="0">
                <a:solidFill>
                  <a:schemeClr val="tx1"/>
                </a:solidFill>
                <a:highlight>
                  <a:srgbClr val="FFFF00"/>
                </a:highlight>
                <a:latin typeface="+mj-lt"/>
                <a:ea typeface="+mn-ea"/>
                <a:cs typeface="Arial" pitchFamily="34" charset="0"/>
              </a:rPr>
              <a:t> under this charge</a:t>
            </a:r>
            <a:r>
              <a:rPr lang="en-US" sz="1800" kern="100" dirty="0">
                <a:solidFill>
                  <a:schemeClr val="tx1"/>
                </a:solidFill>
                <a:latin typeface="+mj-lt"/>
                <a:ea typeface="+mn-ea"/>
                <a:cs typeface="Arial" pitchFamily="34" charset="0"/>
              </a:rPr>
              <a:t>.</a:t>
            </a:r>
          </a:p>
          <a:p>
            <a:pPr marL="222200" indent="-222200" algn="just" defTabSz="711037">
              <a:spcAft>
                <a:spcPts val="576"/>
              </a:spcAft>
              <a:buFont typeface="Arial" pitchFamily="34" charset="0"/>
              <a:buChar char="•"/>
            </a:pPr>
            <a:r>
              <a:rPr lang="en-US" kern="100" dirty="0">
                <a:latin typeface="+mj-lt"/>
                <a:cs typeface="Arial" pitchFamily="34" charset="0"/>
              </a:rPr>
              <a:t>Against</a:t>
            </a:r>
            <a:r>
              <a:rPr lang="en-US" sz="1800" kern="100" dirty="0">
                <a:solidFill>
                  <a:schemeClr val="tx1"/>
                </a:solidFill>
                <a:latin typeface="+mj-lt"/>
                <a:ea typeface="+mn-ea"/>
                <a:cs typeface="Arial" pitchFamily="34" charset="0"/>
              </a:rPr>
              <a:t> the </a:t>
            </a:r>
            <a:r>
              <a:rPr lang="en-US" sz="1800" b="1" kern="100" dirty="0">
                <a:solidFill>
                  <a:schemeClr val="tx1"/>
                </a:solidFill>
                <a:latin typeface="+mj-lt"/>
                <a:ea typeface="+mn-ea"/>
                <a:cs typeface="Arial" pitchFamily="34" charset="0"/>
              </a:rPr>
              <a:t>Criminal Procedure Code</a:t>
            </a:r>
            <a:r>
              <a:rPr lang="en-US" sz="1800" kern="100" dirty="0">
                <a:solidFill>
                  <a:schemeClr val="tx1"/>
                </a:solidFill>
                <a:latin typeface="+mj-lt"/>
                <a:ea typeface="+mn-ea"/>
                <a:cs typeface="Arial" pitchFamily="34" charset="0"/>
              </a:rPr>
              <a:t>, the judge and the prosecutor in </a:t>
            </a:r>
            <a:r>
              <a:rPr lang="en-US" sz="1800" b="1" kern="100" dirty="0">
                <a:solidFill>
                  <a:schemeClr val="tx1"/>
                </a:solidFill>
                <a:latin typeface="+mj-lt"/>
                <a:ea typeface="+mn-ea"/>
                <a:cs typeface="Arial" pitchFamily="34" charset="0"/>
              </a:rPr>
              <a:t>Diyarbakır 18 Journalists Trial </a:t>
            </a:r>
            <a:r>
              <a:rPr lang="en-US" sz="1800" kern="100" dirty="0">
                <a:solidFill>
                  <a:schemeClr val="tx1"/>
                </a:solidFill>
                <a:latin typeface="+mj-lt"/>
                <a:ea typeface="+mn-ea"/>
                <a:cs typeface="Arial" pitchFamily="34" charset="0"/>
              </a:rPr>
              <a:t>were married and appointed to another city. </a:t>
            </a:r>
          </a:p>
          <a:p>
            <a:pPr marL="222200" indent="-222200" algn="just" defTabSz="711037">
              <a:spcAft>
                <a:spcPts val="576"/>
              </a:spcAft>
              <a:buFont typeface="Arial" pitchFamily="34" charset="0"/>
              <a:buChar char="•"/>
            </a:pPr>
            <a:endParaRPr lang="en-US" sz="1800" kern="100" dirty="0">
              <a:solidFill>
                <a:schemeClr val="tx1"/>
              </a:solidFill>
              <a:latin typeface="+mj-lt"/>
              <a:ea typeface="+mn-ea"/>
              <a:cs typeface="Arial" pitchFamily="34" charset="0"/>
            </a:endParaRPr>
          </a:p>
          <a:p>
            <a:pPr marL="222200" indent="-222200" algn="just" defTabSz="711037">
              <a:spcAft>
                <a:spcPts val="576"/>
              </a:spcAft>
              <a:buFont typeface="Arial" pitchFamily="34" charset="0"/>
              <a:buChar char="•"/>
            </a:pPr>
            <a:r>
              <a:rPr lang="en-US" sz="1800" kern="100" dirty="0">
                <a:solidFill>
                  <a:schemeClr val="tx1"/>
                </a:solidFill>
                <a:latin typeface="+mj-lt"/>
                <a:ea typeface="+mn-ea"/>
                <a:cs typeface="Arial" pitchFamily="34" charset="0"/>
              </a:rPr>
              <a:t>When </a:t>
            </a:r>
            <a:r>
              <a:rPr lang="en-US" sz="1800" kern="100" dirty="0" err="1">
                <a:solidFill>
                  <a:schemeClr val="tx1"/>
                </a:solidFill>
                <a:latin typeface="+mj-lt"/>
                <a:ea typeface="+mn-ea"/>
                <a:cs typeface="Arial" pitchFamily="34" charset="0"/>
              </a:rPr>
              <a:t>Fırat</a:t>
            </a:r>
            <a:r>
              <a:rPr lang="en-US" sz="1800" kern="100" dirty="0">
                <a:solidFill>
                  <a:schemeClr val="tx1"/>
                </a:solidFill>
                <a:latin typeface="+mj-lt"/>
                <a:ea typeface="+mn-ea"/>
                <a:cs typeface="Arial" pitchFamily="34" charset="0"/>
              </a:rPr>
              <a:t> Can Arslan shared the news by </a:t>
            </a:r>
            <a:r>
              <a:rPr lang="en-US" sz="1800" b="1" kern="100" dirty="0">
                <a:solidFill>
                  <a:schemeClr val="tx1"/>
                </a:solidFill>
                <a:latin typeface="+mj-lt"/>
                <a:ea typeface="+mn-ea"/>
                <a:cs typeface="Arial" pitchFamily="34" charset="0"/>
              </a:rPr>
              <a:t>posting the Official Gazette’s appointment section </a:t>
            </a:r>
            <a:r>
              <a:rPr lang="en-US" sz="1800" kern="100" dirty="0">
                <a:solidFill>
                  <a:schemeClr val="tx1"/>
                </a:solidFill>
                <a:latin typeface="+mj-lt"/>
                <a:ea typeface="+mn-ea"/>
                <a:cs typeface="Arial" pitchFamily="34" charset="0"/>
              </a:rPr>
              <a:t>on twitter, he was charged with targeting and </a:t>
            </a:r>
            <a:r>
              <a:rPr lang="en-US" sz="1800" b="1" kern="100" dirty="0">
                <a:solidFill>
                  <a:schemeClr val="tx1"/>
                </a:solidFill>
                <a:latin typeface="+mj-lt"/>
                <a:ea typeface="+mn-ea"/>
                <a:cs typeface="Arial" pitchFamily="34" charset="0"/>
              </a:rPr>
              <a:t>detained for 100 days</a:t>
            </a:r>
            <a:r>
              <a:rPr lang="en-US" sz="1800" kern="100" dirty="0">
                <a:solidFill>
                  <a:schemeClr val="tx1"/>
                </a:solidFill>
                <a:latin typeface="+mj-lt"/>
                <a:ea typeface="+mn-ea"/>
                <a:cs typeface="Arial" pitchFamily="34" charset="0"/>
              </a:rPr>
              <a:t>. </a:t>
            </a:r>
          </a:p>
          <a:p>
            <a:pPr marL="222200" indent="-222200" algn="just" defTabSz="711037">
              <a:spcAft>
                <a:spcPts val="576"/>
              </a:spcAft>
              <a:buFont typeface="Arial" pitchFamily="34" charset="0"/>
              <a:buChar char="•"/>
            </a:pPr>
            <a:endParaRPr lang="en-US" sz="1800" kern="100" dirty="0">
              <a:solidFill>
                <a:schemeClr val="tx1"/>
              </a:solidFill>
              <a:latin typeface="+mj-lt"/>
              <a:ea typeface="+mn-ea"/>
              <a:cs typeface="Arial" pitchFamily="34" charset="0"/>
            </a:endParaRPr>
          </a:p>
          <a:p>
            <a:pPr marL="222200" indent="-222200" algn="just" defTabSz="711037">
              <a:spcAft>
                <a:spcPts val="576"/>
              </a:spcAft>
              <a:buFont typeface="Arial" pitchFamily="34" charset="0"/>
              <a:buChar char="•"/>
            </a:pPr>
            <a:r>
              <a:rPr lang="en-US" sz="1800" kern="100" dirty="0">
                <a:solidFill>
                  <a:schemeClr val="tx1"/>
                </a:solidFill>
                <a:latin typeface="+mj-lt"/>
                <a:ea typeface="+mn-ea"/>
                <a:cs typeface="Arial" pitchFamily="34" charset="0"/>
              </a:rPr>
              <a:t>Subsequently </a:t>
            </a:r>
            <a:r>
              <a:rPr lang="en-US" sz="1800" b="1" kern="100" dirty="0">
                <a:solidFill>
                  <a:schemeClr val="tx1"/>
                </a:solidFill>
                <a:latin typeface="+mj-lt"/>
                <a:ea typeface="+mn-ea"/>
                <a:cs typeface="Arial" pitchFamily="34" charset="0"/>
              </a:rPr>
              <a:t>acquitted</a:t>
            </a:r>
            <a:r>
              <a:rPr lang="en-US" sz="1800" kern="100" dirty="0">
                <a:solidFill>
                  <a:schemeClr val="tx1"/>
                </a:solidFill>
                <a:latin typeface="+mj-lt"/>
                <a:ea typeface="+mn-ea"/>
                <a:cs typeface="Arial" pitchFamily="34" charset="0"/>
              </a:rPr>
              <a:t> in the first hearing.</a:t>
            </a:r>
            <a:endParaRPr lang="en-US" sz="2400" kern="100" dirty="0">
              <a:latin typeface="+mj-lt"/>
              <a:ea typeface="Calibri" panose="020F0502020204030204" pitchFamily="34" charset="0"/>
              <a:cs typeface="Arial" pitchFamily="34" charset="0"/>
            </a:endParaRPr>
          </a:p>
        </p:txBody>
      </p:sp>
    </p:spTree>
    <p:extLst>
      <p:ext uri="{BB962C8B-B14F-4D97-AF65-F5344CB8AC3E}">
        <p14:creationId xmlns:p14="http://schemas.microsoft.com/office/powerpoint/2010/main" val="211078834"/>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B05AA2-4DD0-E25F-5350-423246B7C2E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BED2D3-B251-9D1A-EF0F-68C7E97AF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EB4A76C-981E-84F3-ED99-B9CDA45340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957F4316-763F-17F1-C5AE-851457D4B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6DA25D-8880-B225-1641-D2AFEAFD2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28E3EA-BFD2-A48A-AFE7-DC25DA221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170E42D1-1D54-5F9F-2A14-1E5226698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15946441-5F54-6C41-FADC-9E69DD7FE98F}"/>
              </a:ext>
            </a:extLst>
          </p:cNvPr>
          <p:cNvSpPr txBox="1"/>
          <p:nvPr/>
        </p:nvSpPr>
        <p:spPr>
          <a:xfrm>
            <a:off x="835934" y="1125157"/>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800" b="1" kern="1200" dirty="0">
                <a:solidFill>
                  <a:schemeClr val="tx1"/>
                </a:solidFill>
                <a:latin typeface="+mj-lt"/>
                <a:ea typeface="+mj-ea"/>
                <a:cs typeface="+mj-cs"/>
              </a:rPr>
              <a:t>ÖNER AND TÜRK GROUP</a:t>
            </a:r>
          </a:p>
          <a:p>
            <a:pPr>
              <a:lnSpc>
                <a:spcPct val="90000"/>
              </a:lnSpc>
              <a:spcBef>
                <a:spcPct val="0"/>
              </a:spcBef>
              <a:spcAft>
                <a:spcPts val="600"/>
              </a:spcAft>
            </a:pPr>
            <a:r>
              <a:rPr lang="en-US" sz="3200" dirty="0">
                <a:latin typeface="+mj-lt"/>
                <a:ea typeface="+mj-ea"/>
                <a:cs typeface="+mj-cs"/>
              </a:rPr>
              <a:t>Circumventing implementation</a:t>
            </a:r>
            <a:endParaRPr lang="en-US" sz="3200" kern="1200" dirty="0">
              <a:solidFill>
                <a:schemeClr val="tx1"/>
              </a:solidFill>
              <a:latin typeface="+mj-lt"/>
              <a:ea typeface="+mj-ea"/>
              <a:cs typeface="+mj-cs"/>
            </a:endParaRPr>
          </a:p>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C7416CB6-2FE3-CFA8-BA8C-90633B70D262}"/>
              </a:ext>
            </a:extLst>
          </p:cNvPr>
          <p:cNvSpPr txBox="1"/>
          <p:nvPr/>
        </p:nvSpPr>
        <p:spPr>
          <a:xfrm>
            <a:off x="1045028" y="2780932"/>
            <a:ext cx="9941319" cy="3361248"/>
          </a:xfrm>
          <a:prstGeom prst="rect">
            <a:avLst/>
          </a:prstGeom>
        </p:spPr>
        <p:txBody>
          <a:bodyPr vert="horz" lIns="91440" tIns="45720" rIns="91440" bIns="45720" rtlCol="0" anchor="ctr">
            <a:normAutofit fontScale="70000" lnSpcReduction="20000"/>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0" dirty="0">
                <a:highlight>
                  <a:srgbClr val="FFFF00"/>
                </a:highlight>
                <a:latin typeface="+mj-lt"/>
                <a:ea typeface="Calibri" panose="020F0502020204030204" pitchFamily="34" charset="0"/>
                <a:cs typeface="Arial" panose="020B0604020202020204" pitchFamily="34" charset="0"/>
              </a:rPr>
              <a:t>Terrorist organization membership</a:t>
            </a:r>
            <a:endParaRPr lang="en-US" sz="3600" b="1" kern="100" dirty="0">
              <a:effectLst/>
              <a:highlight>
                <a:srgbClr val="FFFF00"/>
              </a:highlight>
              <a:latin typeface="+mj-lt"/>
              <a:ea typeface="Calibri" panose="020F0502020204030204" pitchFamily="34" charset="0"/>
              <a:cs typeface="Arial" panose="020B0604020202020204" pitchFamily="34" charset="0"/>
            </a:endParaRPr>
          </a:p>
          <a:p>
            <a:pPr algn="ctr"/>
            <a:r>
              <a:rPr lang="en-US" sz="2800" i="1" kern="100" dirty="0">
                <a:effectLst/>
                <a:latin typeface="+mj-lt"/>
                <a:ea typeface="Calibri" panose="020F0502020204030204" pitchFamily="34" charset="0"/>
                <a:cs typeface="Arial" panose="020B0604020202020204" pitchFamily="34" charset="0"/>
              </a:rPr>
              <a:t>(Anti Terrorism Law – 7§1) </a:t>
            </a:r>
          </a:p>
          <a:p>
            <a:pPr algn="just"/>
            <a:endParaRPr lang="en-US" sz="2800" i="1" kern="100" dirty="0">
              <a:effectLst/>
              <a:latin typeface="+mj-lt"/>
              <a:ea typeface="Calibri" panose="020F0502020204030204" pitchFamily="34" charset="0"/>
              <a:cs typeface="Arial" panose="020B0604020202020204" pitchFamily="34" charset="0"/>
            </a:endParaRPr>
          </a:p>
          <a:p>
            <a:pPr algn="just"/>
            <a:r>
              <a:rPr lang="en-US" sz="2800" kern="100" dirty="0">
                <a:effectLst/>
                <a:latin typeface="+mj-lt"/>
                <a:ea typeface="Calibri" panose="020F0502020204030204" pitchFamily="34" charset="0"/>
                <a:cs typeface="Arial" panose="020B0604020202020204" pitchFamily="34" charset="0"/>
              </a:rPr>
              <a:t>is being used to </a:t>
            </a:r>
            <a:r>
              <a:rPr lang="en-US" sz="2800" b="1" kern="100" dirty="0">
                <a:effectLst/>
                <a:latin typeface="+mj-lt"/>
                <a:ea typeface="Calibri" panose="020F0502020204030204" pitchFamily="34" charset="0"/>
                <a:cs typeface="Arial" panose="020B0604020202020204" pitchFamily="34" charset="0"/>
              </a:rPr>
              <a:t>circumvent</a:t>
            </a:r>
            <a:r>
              <a:rPr lang="en-US" sz="2800" kern="100" dirty="0">
                <a:effectLst/>
                <a:latin typeface="+mj-lt"/>
                <a:ea typeface="Calibri" panose="020F0502020204030204" pitchFamily="34" charset="0"/>
                <a:cs typeface="Arial" panose="020B0604020202020204" pitchFamily="34" charset="0"/>
              </a:rPr>
              <a:t> the other provisions reviewed by the committee. </a:t>
            </a:r>
          </a:p>
          <a:p>
            <a:pPr algn="just"/>
            <a:endParaRPr lang="en-US" sz="2800" kern="100" dirty="0">
              <a:latin typeface="+mj-lt"/>
              <a:ea typeface="Calibri" panose="020F0502020204030204" pitchFamily="34" charset="0"/>
              <a:cs typeface="Arial" panose="020B0604020202020204" pitchFamily="34" charset="0"/>
            </a:endParaRPr>
          </a:p>
          <a:p>
            <a:pPr algn="just"/>
            <a:r>
              <a:rPr lang="en-US" sz="2800" kern="100" dirty="0">
                <a:effectLst/>
                <a:latin typeface="+mj-lt"/>
                <a:ea typeface="Calibri" panose="020F0502020204030204" pitchFamily="34" charset="0"/>
                <a:cs typeface="Arial" panose="020B0604020202020204" pitchFamily="34" charset="0"/>
              </a:rPr>
              <a:t>Evidence used in connection </a:t>
            </a:r>
            <a:r>
              <a:rPr lang="en-US" sz="2800" kern="100" dirty="0">
                <a:latin typeface="+mj-lt"/>
                <a:ea typeface="Calibri" panose="020F0502020204030204" pitchFamily="34" charset="0"/>
                <a:cs typeface="Arial" panose="020B0604020202020204" pitchFamily="34" charset="0"/>
              </a:rPr>
              <a:t>to </a:t>
            </a:r>
            <a:r>
              <a:rPr lang="en-US" sz="2800" kern="100" dirty="0">
                <a:effectLst/>
                <a:latin typeface="+mj-lt"/>
                <a:ea typeface="Calibri" panose="020F0502020204030204" pitchFamily="34" charset="0"/>
                <a:cs typeface="Arial" panose="020B0604020202020204" pitchFamily="34" charset="0"/>
              </a:rPr>
              <a:t>these charges are mostly </a:t>
            </a:r>
            <a:r>
              <a:rPr lang="en-US" sz="2800" b="1" kern="100" dirty="0">
                <a:effectLst/>
                <a:highlight>
                  <a:srgbClr val="FFFF00"/>
                </a:highlight>
                <a:latin typeface="+mj-lt"/>
                <a:ea typeface="Calibri" panose="020F0502020204030204" pitchFamily="34" charset="0"/>
                <a:cs typeface="Arial" panose="020B0604020202020204" pitchFamily="34" charset="0"/>
              </a:rPr>
              <a:t>composed of news articles and social media posts</a:t>
            </a:r>
            <a:r>
              <a:rPr lang="en-US" sz="2800" kern="100" dirty="0">
                <a:effectLst/>
                <a:highlight>
                  <a:srgbClr val="FFFF00"/>
                </a:highlight>
                <a:latin typeface="+mj-lt"/>
                <a:ea typeface="Calibri" panose="020F0502020204030204" pitchFamily="34" charset="0"/>
                <a:cs typeface="Arial" panose="020B0604020202020204" pitchFamily="34" charset="0"/>
              </a:rPr>
              <a:t>.</a:t>
            </a:r>
          </a:p>
          <a:p>
            <a:pPr algn="just"/>
            <a:endParaRPr lang="en-US" sz="2800" kern="100" dirty="0">
              <a:effectLst/>
              <a:latin typeface="+mj-lt"/>
              <a:ea typeface="Calibri" panose="020F0502020204030204" pitchFamily="34" charset="0"/>
              <a:cs typeface="Arial" panose="020B0604020202020204" pitchFamily="34" charset="0"/>
            </a:endParaRPr>
          </a:p>
          <a:p>
            <a:pPr algn="just"/>
            <a:r>
              <a:rPr lang="en-US" sz="2800" kern="100" dirty="0">
                <a:effectLst/>
                <a:latin typeface="+mj-lt"/>
                <a:ea typeface="Calibri" panose="020F0502020204030204" pitchFamily="34" charset="0"/>
                <a:cs typeface="Arial" panose="020B0604020202020204" pitchFamily="34" charset="0"/>
              </a:rPr>
              <a:t>It was used in </a:t>
            </a:r>
            <a:r>
              <a:rPr lang="en-US" sz="2800" b="1" kern="100" dirty="0">
                <a:effectLst/>
                <a:highlight>
                  <a:srgbClr val="FFFF00"/>
                </a:highlight>
                <a:latin typeface="+mj-lt"/>
                <a:ea typeface="Calibri" panose="020F0502020204030204" pitchFamily="34" charset="0"/>
                <a:cs typeface="Arial" panose="020B0604020202020204" pitchFamily="34" charset="0"/>
              </a:rPr>
              <a:t>almost 10 % </a:t>
            </a:r>
            <a:r>
              <a:rPr lang="en-US" sz="2800" kern="100" dirty="0">
                <a:effectLst/>
                <a:latin typeface="+mj-lt"/>
                <a:ea typeface="Calibri" panose="020F0502020204030204" pitchFamily="34" charset="0"/>
                <a:cs typeface="Arial" panose="020B0604020202020204" pitchFamily="34" charset="0"/>
              </a:rPr>
              <a:t>of all freedom of expression cases.</a:t>
            </a:r>
          </a:p>
          <a:p>
            <a:pPr algn="just"/>
            <a:endParaRPr lang="en-US" sz="2800" kern="100" dirty="0">
              <a:effectLst/>
              <a:latin typeface="+mj-lt"/>
              <a:ea typeface="Calibri" panose="020F0502020204030204" pitchFamily="34" charset="0"/>
              <a:cs typeface="Arial" panose="020B0604020202020204" pitchFamily="34" charset="0"/>
            </a:endParaRPr>
          </a:p>
          <a:p>
            <a:pPr algn="just"/>
            <a:r>
              <a:rPr lang="en-US" sz="2800" kern="100" dirty="0">
                <a:effectLst/>
                <a:latin typeface="+mj-lt"/>
                <a:ea typeface="Calibri" panose="020F0502020204030204" pitchFamily="34" charset="0"/>
                <a:cs typeface="Arial" panose="020B0604020202020204" pitchFamily="34" charset="0"/>
              </a:rPr>
              <a:t>In total, in </a:t>
            </a:r>
            <a:r>
              <a:rPr lang="en-US" sz="2800" b="1" kern="100" dirty="0">
                <a:effectLst/>
                <a:latin typeface="+mj-lt"/>
                <a:ea typeface="Calibri" panose="020F0502020204030204" pitchFamily="34" charset="0"/>
                <a:cs typeface="Arial" panose="020B0604020202020204" pitchFamily="34" charset="0"/>
              </a:rPr>
              <a:t>3 cases, 5 defendants</a:t>
            </a:r>
            <a:r>
              <a:rPr lang="en-US" sz="2800" kern="100" dirty="0">
                <a:effectLst/>
                <a:latin typeface="+mj-lt"/>
                <a:ea typeface="Calibri" panose="020F0502020204030204" pitchFamily="34" charset="0"/>
                <a:cs typeface="Arial" panose="020B0604020202020204" pitchFamily="34" charset="0"/>
              </a:rPr>
              <a:t> were sentenced to </a:t>
            </a:r>
            <a:r>
              <a:rPr lang="en-US" sz="2800" b="1" kern="100" dirty="0">
                <a:effectLst/>
                <a:latin typeface="+mj-lt"/>
                <a:ea typeface="Calibri" panose="020F0502020204030204" pitchFamily="34" charset="0"/>
                <a:cs typeface="Arial" panose="020B0604020202020204" pitchFamily="34" charset="0"/>
              </a:rPr>
              <a:t>31 years, 3 months and 9 </a:t>
            </a:r>
            <a:r>
              <a:rPr lang="en-US" sz="2800" kern="100" dirty="0">
                <a:effectLst/>
                <a:latin typeface="+mj-lt"/>
                <a:ea typeface="Calibri" panose="020F0502020204030204" pitchFamily="34" charset="0"/>
                <a:cs typeface="Arial" panose="020B0604020202020204" pitchFamily="34" charset="0"/>
              </a:rPr>
              <a:t>days in total.</a:t>
            </a:r>
            <a:endParaRPr lang="en-US" sz="2800" b="1" kern="100" dirty="0">
              <a:effectLst/>
              <a:latin typeface="+mj-lt"/>
              <a:ea typeface="Calibri" panose="020F0502020204030204" pitchFamily="34" charset="0"/>
              <a:cs typeface="Arial" panose="020B0604020202020204" pitchFamily="34" charset="0"/>
            </a:endParaRPr>
          </a:p>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E3A6B991-6C70-5F97-AFF1-99013FE6B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606377"/>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8272C3-87F3-B67C-CBBC-8D41513E9895}"/>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Group of cases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128;p2">
            <a:extLst>
              <a:ext uri="{FF2B5EF4-FFF2-40B4-BE49-F238E27FC236}">
                <a16:creationId xmlns:a16="http://schemas.microsoft.com/office/drawing/2014/main" id="{E0623310-3DAA-E340-6B79-4F8689B090A7}"/>
              </a:ext>
            </a:extLst>
          </p:cNvPr>
          <p:cNvSpPr txBox="1"/>
          <p:nvPr/>
        </p:nvSpPr>
        <p:spPr>
          <a:xfrm>
            <a:off x="371094" y="2718054"/>
            <a:ext cx="3438906" cy="3207258"/>
          </a:xfrm>
          <a:prstGeom prst="rect">
            <a:avLst/>
          </a:prstGeom>
        </p:spPr>
        <p:txBody>
          <a:bodyPr spcFirstLastPara="1" vert="horz" lIns="91440" tIns="45720" rIns="91440" bIns="45720" rtlCol="0" anchor="t" anchorCtr="0">
            <a:normAutofit/>
          </a:bodyPr>
          <a:ls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228600">
              <a:lnSpc>
                <a:spcPct val="90000"/>
              </a:lnSpc>
              <a:spcBef>
                <a:spcPct val="0"/>
              </a:spcBef>
              <a:spcAft>
                <a:spcPts val="600"/>
              </a:spcAft>
              <a:buFont typeface="Arial" panose="020B0604020202020204" pitchFamily="34" charset="0"/>
              <a:buChar char="•"/>
            </a:pPr>
            <a:r>
              <a:rPr lang="en-US" sz="1600" b="0" i="0" u="none" strike="noStrike" cap="none" dirty="0">
                <a:sym typeface="Arial"/>
              </a:rPr>
              <a:t>TCC = Turkish Criminal Code</a:t>
            </a:r>
            <a:endParaRPr lang="en-US" sz="1600" dirty="0"/>
          </a:p>
          <a:p>
            <a:pPr marL="0" marR="0" lvl="0" indent="-228600">
              <a:lnSpc>
                <a:spcPct val="90000"/>
              </a:lnSpc>
              <a:spcBef>
                <a:spcPct val="0"/>
              </a:spcBef>
              <a:spcAft>
                <a:spcPts val="600"/>
              </a:spcAft>
              <a:buFont typeface="Arial" panose="020B0604020202020204" pitchFamily="34" charset="0"/>
              <a:buChar char="•"/>
            </a:pPr>
            <a:r>
              <a:rPr lang="en-US" sz="1600" b="0" i="0" u="none" strike="noStrike" cap="none" dirty="0">
                <a:sym typeface="Arial"/>
              </a:rPr>
              <a:t>ATL= Anti-Terrorism Law</a:t>
            </a:r>
            <a:endParaRPr lang="en-US" sz="1600" dirty="0"/>
          </a:p>
          <a:p>
            <a:pPr marL="0" marR="0" lvl="0" indent="-228600">
              <a:lnSpc>
                <a:spcPct val="90000"/>
              </a:lnSpc>
              <a:spcBef>
                <a:spcPct val="0"/>
              </a:spcBef>
              <a:spcAft>
                <a:spcPts val="600"/>
              </a:spcAft>
              <a:buFont typeface="Arial" panose="020B0604020202020204" pitchFamily="34" charset="0"/>
              <a:buChar char="•"/>
            </a:pPr>
            <a:r>
              <a:rPr lang="en-US" sz="1600" b="0" i="0" u="none" strike="noStrike" cap="none" dirty="0">
                <a:sym typeface="Arial"/>
              </a:rPr>
              <a:t>CCP= Code on Criminal Procedure</a:t>
            </a:r>
          </a:p>
        </p:txBody>
      </p:sp>
      <p:graphicFrame>
        <p:nvGraphicFramePr>
          <p:cNvPr id="4" name="Google Shape;127;p2">
            <a:extLst>
              <a:ext uri="{FF2B5EF4-FFF2-40B4-BE49-F238E27FC236}">
                <a16:creationId xmlns:a16="http://schemas.microsoft.com/office/drawing/2014/main" id="{159AD918-C2D9-8A50-D789-2FC37A2E50F9}"/>
              </a:ext>
            </a:extLst>
          </p:cNvPr>
          <p:cNvGraphicFramePr>
            <a:graphicFrameLocks noGrp="1"/>
          </p:cNvGraphicFramePr>
          <p:nvPr>
            <p:extLst>
              <p:ext uri="{D42A27DB-BD31-4B8C-83A1-F6EECF244321}">
                <p14:modId xmlns:p14="http://schemas.microsoft.com/office/powerpoint/2010/main" val="1497933398"/>
              </p:ext>
            </p:extLst>
          </p:nvPr>
        </p:nvGraphicFramePr>
        <p:xfrm>
          <a:off x="4901184" y="1589286"/>
          <a:ext cx="6922011" cy="3780018"/>
        </p:xfrm>
        <a:graphic>
          <a:graphicData uri="http://schemas.openxmlformats.org/drawingml/2006/table">
            <a:tbl>
              <a:tblPr firstRow="1" bandRow="1">
                <a:solidFill>
                  <a:schemeClr val="bg1">
                    <a:lumMod val="95000"/>
                  </a:schemeClr>
                </a:solidFill>
              </a:tblPr>
              <a:tblGrid>
                <a:gridCol w="1267262">
                  <a:extLst>
                    <a:ext uri="{9D8B030D-6E8A-4147-A177-3AD203B41FA5}">
                      <a16:colId xmlns:a16="http://schemas.microsoft.com/office/drawing/2014/main" val="20000"/>
                    </a:ext>
                  </a:extLst>
                </a:gridCol>
                <a:gridCol w="1200575">
                  <a:extLst>
                    <a:ext uri="{9D8B030D-6E8A-4147-A177-3AD203B41FA5}">
                      <a16:colId xmlns:a16="http://schemas.microsoft.com/office/drawing/2014/main" val="20001"/>
                    </a:ext>
                  </a:extLst>
                </a:gridCol>
                <a:gridCol w="1142585">
                  <a:extLst>
                    <a:ext uri="{9D8B030D-6E8A-4147-A177-3AD203B41FA5}">
                      <a16:colId xmlns:a16="http://schemas.microsoft.com/office/drawing/2014/main" val="20002"/>
                    </a:ext>
                  </a:extLst>
                </a:gridCol>
                <a:gridCol w="1278860">
                  <a:extLst>
                    <a:ext uri="{9D8B030D-6E8A-4147-A177-3AD203B41FA5}">
                      <a16:colId xmlns:a16="http://schemas.microsoft.com/office/drawing/2014/main" val="20003"/>
                    </a:ext>
                  </a:extLst>
                </a:gridCol>
                <a:gridCol w="2032729">
                  <a:extLst>
                    <a:ext uri="{9D8B030D-6E8A-4147-A177-3AD203B41FA5}">
                      <a16:colId xmlns:a16="http://schemas.microsoft.com/office/drawing/2014/main" val="20004"/>
                    </a:ext>
                  </a:extLst>
                </a:gridCol>
              </a:tblGrid>
              <a:tr h="1066087">
                <a:tc>
                  <a:txBody>
                    <a:bodyPr/>
                    <a:lstStyle/>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Application no.</a:t>
                      </a:r>
                    </a:p>
                  </a:txBody>
                  <a:tcPr marL="58454" marR="83515" marT="16701" marB="12525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Group of cases</a:t>
                      </a:r>
                    </a:p>
                  </a:txBody>
                  <a:tcPr marL="58454" marR="83515" marT="16701" marB="12525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Judgment Date </a:t>
                      </a:r>
                    </a:p>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(leading case)</a:t>
                      </a:r>
                    </a:p>
                  </a:txBody>
                  <a:tcPr marL="58454" marR="83515" marT="16701" marB="12525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Finalization date </a:t>
                      </a:r>
                    </a:p>
                    <a:p>
                      <a:pPr marL="0" marR="0" lvl="0" indent="0" algn="ctr" rtl="0">
                        <a:lnSpc>
                          <a:spcPct val="100000"/>
                        </a:lnSpc>
                        <a:spcBef>
                          <a:spcPct val="0"/>
                        </a:spcBef>
                        <a:spcAft>
                          <a:spcPct val="0"/>
                        </a:spcAft>
                        <a:buClr>
                          <a:srgbClr val="000000"/>
                        </a:buClr>
                        <a:buSzPts val="1400"/>
                        <a:buFont typeface="Arial"/>
                        <a:buNone/>
                      </a:pPr>
                      <a:r>
                        <a:rPr lang="en-US" sz="1500" b="1" u="none" strike="noStrike" cap="none" spc="0">
                          <a:solidFill>
                            <a:schemeClr val="tx1"/>
                          </a:solidFill>
                          <a:latin typeface="Arial" pitchFamily="34" charset="0"/>
                          <a:cs typeface="Arial" pitchFamily="34" charset="0"/>
                        </a:rPr>
                        <a:t>(leading case)</a:t>
                      </a:r>
                    </a:p>
                  </a:txBody>
                  <a:tcPr marL="58454" marR="83515" marT="16701" marB="12525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en-GB" sz="1500" b="1" u="none" strike="noStrike" cap="none" spc="0">
                          <a:solidFill>
                            <a:schemeClr val="tx1"/>
                          </a:solidFill>
                          <a:latin typeface="Arial" pitchFamily="34" charset="0"/>
                          <a:cs typeface="Arial" pitchFamily="34" charset="0"/>
                        </a:rPr>
                        <a:t>Source of violation / the violation</a:t>
                      </a:r>
                    </a:p>
                  </a:txBody>
                  <a:tcPr marL="58454" marR="83515" marT="16701" marB="125258"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0000"/>
                  </a:ext>
                </a:extLst>
              </a:tr>
              <a:tr h="676395">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51962/12</a:t>
                      </a:r>
                    </a:p>
                  </a:txBody>
                  <a:tcPr marL="58454" marR="83515" marT="16701" marB="125258">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Öner and Türk Group</a:t>
                      </a:r>
                      <a:endParaRPr lang="en-US" sz="1100" i="1" u="none" strike="noStrike" cap="none" spc="0">
                        <a:solidFill>
                          <a:schemeClr val="tx1"/>
                        </a:solidFill>
                        <a:latin typeface="Arial" pitchFamily="34" charset="0"/>
                        <a:cs typeface="Arial" pitchFamily="34" charset="0"/>
                      </a:endParaRPr>
                    </a:p>
                  </a:txBody>
                  <a:tcPr marL="58454" marR="83515" marT="16701" marB="12525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31/03/2015</a:t>
                      </a:r>
                    </a:p>
                  </a:txBody>
                  <a:tcPr marL="58454" marR="83515" marT="16701" marB="12525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30/06/2015</a:t>
                      </a:r>
                    </a:p>
                  </a:txBody>
                  <a:tcPr marL="58454" marR="83515" marT="16701" marB="12525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chemeClr val="accent6"/>
                        </a:buClr>
                        <a:buSzPts val="1400"/>
                        <a:buFont typeface="Libre Franklin"/>
                        <a:buNone/>
                      </a:pPr>
                      <a:r>
                        <a:rPr lang="en-GB" sz="1100" u="none" strike="noStrike" cap="none" spc="0">
                          <a:solidFill>
                            <a:schemeClr val="tx1"/>
                          </a:solidFill>
                          <a:latin typeface="Arial" pitchFamily="34" charset="0"/>
                          <a:cs typeface="Arial" pitchFamily="34" charset="0"/>
                        </a:rPr>
                        <a:t>ATL Articles 6-2, 7-2 &amp; TCC Articles 215, 216 / (Article 10 of the ECHR)</a:t>
                      </a:r>
                    </a:p>
                  </a:txBody>
                  <a:tcPr marL="58454" marR="83515" marT="16701" marB="12525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520460589"/>
                  </a:ext>
                </a:extLst>
              </a:tr>
              <a:tr h="509384">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41226/09</a:t>
                      </a:r>
                    </a:p>
                  </a:txBody>
                  <a:tcPr marL="58454" marR="83515" marT="16701" marB="125258">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dirty="0">
                          <a:solidFill>
                            <a:schemeClr val="tx1"/>
                          </a:solidFill>
                          <a:latin typeface="Arial" pitchFamily="34" charset="0"/>
                          <a:cs typeface="Arial" pitchFamily="34" charset="0"/>
                        </a:rPr>
                        <a:t>Işıkırık Group</a:t>
                      </a:r>
                      <a:endParaRPr lang="en-US" sz="1100" i="1" u="none" strike="noStrike" cap="none" spc="0" dirty="0">
                        <a:solidFill>
                          <a:schemeClr val="tx1"/>
                        </a:solidFill>
                        <a:latin typeface="Arial" pitchFamily="34" charset="0"/>
                        <a:cs typeface="Arial" pitchFamily="34" charset="0"/>
                      </a:endParaRP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14/11/2017</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09/04/2018</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chemeClr val="accent6"/>
                        </a:buClr>
                        <a:buSzPts val="1400"/>
                        <a:buFont typeface="Libre Franklin"/>
                        <a:buNone/>
                      </a:pPr>
                      <a:r>
                        <a:rPr lang="en-GB" sz="1100" u="none" strike="noStrike" cap="none" spc="0">
                          <a:solidFill>
                            <a:schemeClr val="tx1"/>
                          </a:solidFill>
                          <a:latin typeface="Arial" pitchFamily="34" charset="0"/>
                          <a:cs typeface="Arial" pitchFamily="34" charset="0"/>
                        </a:rPr>
                        <a:t>TCC Article 220/6- 7 / (Articles 10 and 11 of the ECHR)</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671370249"/>
                  </a:ext>
                </a:extLst>
              </a:tr>
              <a:tr h="509384">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27520/07</a:t>
                      </a:r>
                    </a:p>
                  </a:txBody>
                  <a:tcPr marL="58454" marR="83515" marT="16701" marB="125258">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b="0" u="none" strike="noStrike" cap="none" spc="0">
                          <a:solidFill>
                            <a:schemeClr val="tx1"/>
                          </a:solidFill>
                          <a:latin typeface="Arial" pitchFamily="34" charset="0"/>
                          <a:cs typeface="Arial" pitchFamily="34" charset="0"/>
                        </a:rPr>
                        <a:t>Altuğ Taner Akçam Group</a:t>
                      </a:r>
                      <a:endParaRPr lang="en-US" sz="1100" u="none" strike="noStrike" cap="none" spc="0">
                        <a:solidFill>
                          <a:schemeClr val="tx1"/>
                        </a:solidFill>
                        <a:latin typeface="Arial" pitchFamily="34" charset="0"/>
                        <a:cs typeface="Arial" pitchFamily="34" charset="0"/>
                      </a:endParaRPr>
                    </a:p>
                  </a:txBody>
                  <a:tcPr marL="58454" marR="83515" marT="16701" marB="12525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25/10/2011</a:t>
                      </a:r>
                    </a:p>
                  </a:txBody>
                  <a:tcPr marL="58454" marR="83515" marT="16701" marB="12525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25/01/2012</a:t>
                      </a:r>
                    </a:p>
                  </a:txBody>
                  <a:tcPr marL="58454" marR="83515" marT="16701" marB="12525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GB" sz="1100" u="none" strike="noStrike" cap="none" spc="0">
                          <a:solidFill>
                            <a:schemeClr val="tx1"/>
                          </a:solidFill>
                          <a:latin typeface="Arial" pitchFamily="34" charset="0"/>
                          <a:cs typeface="Arial" pitchFamily="34" charset="0"/>
                        </a:rPr>
                        <a:t>TCC Article 301 / (Article 10 of the ECHR)</a:t>
                      </a:r>
                    </a:p>
                  </a:txBody>
                  <a:tcPr marL="58454" marR="83515" marT="16701" marB="12525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001"/>
                  </a:ext>
                </a:extLst>
              </a:tr>
              <a:tr h="509384">
                <a:tc>
                  <a:txBody>
                    <a:bodyPr/>
                    <a:lstStyle/>
                    <a:p>
                      <a:pPr marL="0" marR="0" lvl="0" indent="0" algn="l" rtl="0">
                        <a:lnSpc>
                          <a:spcPct val="100000"/>
                        </a:lnSpc>
                        <a:spcBef>
                          <a:spcPct val="0"/>
                        </a:spcBef>
                        <a:spcAft>
                          <a:spcPct val="0"/>
                        </a:spcAft>
                        <a:buClr>
                          <a:srgbClr val="000000"/>
                        </a:buClr>
                        <a:buSzPts val="1400"/>
                        <a:buFont typeface="Arial"/>
                        <a:buNone/>
                      </a:pPr>
                      <a:r>
                        <a:rPr lang="en-US" sz="1100" b="0" u="none" strike="noStrike" cap="none" spc="0">
                          <a:solidFill>
                            <a:schemeClr val="tx1"/>
                          </a:solidFill>
                          <a:latin typeface="Arial" pitchFamily="34" charset="0"/>
                          <a:cs typeface="Arial" pitchFamily="34" charset="0"/>
                        </a:rPr>
                        <a:t>75510/01</a:t>
                      </a:r>
                      <a:endParaRPr lang="en-US" sz="1100" i="0" u="none" strike="noStrike" cap="none" spc="0">
                        <a:solidFill>
                          <a:schemeClr val="tx1"/>
                        </a:solidFill>
                        <a:latin typeface="Arial" pitchFamily="34" charset="0"/>
                        <a:cs typeface="Arial" pitchFamily="34" charset="0"/>
                      </a:endParaRPr>
                    </a:p>
                  </a:txBody>
                  <a:tcPr marL="58454" marR="83515" marT="16701" marB="125258">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b="0" u="none" strike="noStrike" cap="none" spc="0">
                          <a:solidFill>
                            <a:schemeClr val="tx1"/>
                          </a:solidFill>
                          <a:latin typeface="Arial" pitchFamily="34" charset="0"/>
                          <a:cs typeface="Arial" pitchFamily="34" charset="0"/>
                        </a:rPr>
                        <a:t>Artun and Güvener Group</a:t>
                      </a:r>
                      <a:endParaRPr lang="en-US" sz="1100" u="none" strike="noStrike" cap="none" spc="0">
                        <a:solidFill>
                          <a:schemeClr val="tx1"/>
                        </a:solidFill>
                        <a:latin typeface="Arial" pitchFamily="34" charset="0"/>
                        <a:cs typeface="Arial" pitchFamily="34" charset="0"/>
                      </a:endParaRP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26/06/2007</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26/09/2007</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GB" sz="1100" u="none" strike="noStrike" cap="none" spc="0">
                          <a:solidFill>
                            <a:schemeClr val="tx1"/>
                          </a:solidFill>
                          <a:latin typeface="Arial" pitchFamily="34" charset="0"/>
                          <a:cs typeface="Arial" pitchFamily="34" charset="0"/>
                        </a:rPr>
                        <a:t>TCC Articles 125 and 299 / (Article 10 of the ECHR)</a:t>
                      </a:r>
                    </a:p>
                  </a:txBody>
                  <a:tcPr marL="58454" marR="83515" marT="16701" marB="12525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509384">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38270/11</a:t>
                      </a:r>
                    </a:p>
                  </a:txBody>
                  <a:tcPr marL="58454" marR="83515" marT="16701" marB="125258">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dirty="0">
                          <a:solidFill>
                            <a:schemeClr val="tx1"/>
                          </a:solidFill>
                          <a:latin typeface="Arial" pitchFamily="34" charset="0"/>
                          <a:cs typeface="Arial" pitchFamily="34" charset="0"/>
                        </a:rPr>
                        <a:t>Nedim Şener Group</a:t>
                      </a:r>
                      <a:endParaRPr lang="en-US" sz="1100" i="1" u="none" strike="noStrike" cap="none" spc="0" dirty="0">
                        <a:solidFill>
                          <a:schemeClr val="tx1"/>
                        </a:solidFill>
                        <a:latin typeface="Arial" pitchFamily="34" charset="0"/>
                        <a:cs typeface="Arial" pitchFamily="34" charset="0"/>
                      </a:endParaRPr>
                    </a:p>
                  </a:txBody>
                  <a:tcPr marL="58454" marR="83515" marT="16701" marB="12525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08/07/2014</a:t>
                      </a:r>
                    </a:p>
                  </a:txBody>
                  <a:tcPr marL="58454" marR="83515" marT="16701" marB="12525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en-US" sz="1100" u="none" strike="noStrike" cap="none" spc="0">
                          <a:solidFill>
                            <a:schemeClr val="tx1"/>
                          </a:solidFill>
                          <a:latin typeface="Arial" pitchFamily="34" charset="0"/>
                          <a:cs typeface="Arial" pitchFamily="34" charset="0"/>
                        </a:rPr>
                        <a:t>08/10/2014</a:t>
                      </a:r>
                    </a:p>
                  </a:txBody>
                  <a:tcPr marL="58454" marR="83515" marT="16701" marB="12525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rtl="0">
                        <a:lnSpc>
                          <a:spcPct val="100000"/>
                        </a:lnSpc>
                        <a:spcBef>
                          <a:spcPct val="0"/>
                        </a:spcBef>
                        <a:spcAft>
                          <a:spcPct val="0"/>
                        </a:spcAft>
                        <a:buClr>
                          <a:schemeClr val="accent6"/>
                        </a:buClr>
                        <a:buSzPts val="1400"/>
                        <a:buFont typeface="Libre Franklin"/>
                        <a:buNone/>
                      </a:pPr>
                      <a:r>
                        <a:rPr lang="en-GB" sz="1100" u="none" strike="noStrike" cap="none" spc="0">
                          <a:solidFill>
                            <a:schemeClr val="tx1"/>
                          </a:solidFill>
                          <a:latin typeface="Arial" pitchFamily="34" charset="0"/>
                          <a:cs typeface="Arial" pitchFamily="34" charset="0"/>
                        </a:rPr>
                        <a:t>CCP Article 100 / (Articles 5 and 10 of the ECHR)</a:t>
                      </a:r>
                    </a:p>
                  </a:txBody>
                  <a:tcPr marL="58454" marR="83515" marT="16701" marB="12525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175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2F4F0C-FD96-8C12-3ED1-E697FDEE14F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FC2675-A4A3-1289-40EE-04D6AFCEF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62587F-F11C-78CF-B80B-3D8A54EB49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4EE28B89-FF39-2C03-1BF6-4D946C25E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838DB2-477A-0306-AF9C-913F73CE2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B9D294-8B03-1F9F-918B-6F96EBC7E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4884193D-F0E8-15E8-8012-C67DF7C84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F0D28743-A914-C7D4-2304-8A8CB7455B50}"/>
              </a:ext>
            </a:extLst>
          </p:cNvPr>
          <p:cNvSpPr txBox="1"/>
          <p:nvPr/>
        </p:nvSpPr>
        <p:spPr>
          <a:xfrm>
            <a:off x="1271464" y="685144"/>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800" b="1" kern="1200" dirty="0">
              <a:solidFill>
                <a:schemeClr val="tx1"/>
              </a:solidFill>
              <a:latin typeface="+mj-lt"/>
              <a:ea typeface="+mj-ea"/>
              <a:cs typeface="+mj-cs"/>
            </a:endParaRPr>
          </a:p>
        </p:txBody>
      </p:sp>
      <p:cxnSp>
        <p:nvCxnSpPr>
          <p:cNvPr id="21" name="Straight Connector 20">
            <a:extLst>
              <a:ext uri="{FF2B5EF4-FFF2-40B4-BE49-F238E27FC236}">
                <a16:creationId xmlns:a16="http://schemas.microsoft.com/office/drawing/2014/main" id="{EC7D926D-80D1-E3C3-263A-EC402C8368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 name="Tablo 1">
            <a:extLst>
              <a:ext uri="{FF2B5EF4-FFF2-40B4-BE49-F238E27FC236}">
                <a16:creationId xmlns:a16="http://schemas.microsoft.com/office/drawing/2014/main" id="{7FA68D14-E42A-EEB9-853B-FE7A9FD84168}"/>
              </a:ext>
            </a:extLst>
          </p:cNvPr>
          <p:cNvGraphicFramePr>
            <a:graphicFrameLocks noGrp="1"/>
          </p:cNvGraphicFramePr>
          <p:nvPr>
            <p:extLst>
              <p:ext uri="{D42A27DB-BD31-4B8C-83A1-F6EECF244321}">
                <p14:modId xmlns:p14="http://schemas.microsoft.com/office/powerpoint/2010/main" val="2375680114"/>
              </p:ext>
            </p:extLst>
          </p:nvPr>
        </p:nvGraphicFramePr>
        <p:xfrm>
          <a:off x="860255" y="1974941"/>
          <a:ext cx="10493545" cy="4500880"/>
        </p:xfrm>
        <a:graphic>
          <a:graphicData uri="http://schemas.openxmlformats.org/drawingml/2006/table">
            <a:tbl>
              <a:tblPr/>
              <a:tblGrid>
                <a:gridCol w="9384631">
                  <a:extLst>
                    <a:ext uri="{9D8B030D-6E8A-4147-A177-3AD203B41FA5}">
                      <a16:colId xmlns:a16="http://schemas.microsoft.com/office/drawing/2014/main" val="523402109"/>
                    </a:ext>
                  </a:extLst>
                </a:gridCol>
                <a:gridCol w="1108914">
                  <a:extLst>
                    <a:ext uri="{9D8B030D-6E8A-4147-A177-3AD203B41FA5}">
                      <a16:colId xmlns:a16="http://schemas.microsoft.com/office/drawing/2014/main" val="285122775"/>
                    </a:ext>
                  </a:extLst>
                </a:gridCol>
              </a:tblGrid>
              <a:tr h="106128">
                <a:tc>
                  <a:txBody>
                    <a:bodyPr/>
                    <a:lstStyle/>
                    <a:p>
                      <a:pPr algn="just" rtl="0" fontAlgn="b">
                        <a:spcBef>
                          <a:spcPct val="0"/>
                        </a:spcBef>
                        <a:spcAft>
                          <a:spcPct val="0"/>
                        </a:spcAft>
                      </a:pPr>
                      <a:r>
                        <a:rPr lang="en-US" sz="1600" b="1" i="0" u="none" strike="noStrike" noProof="0" dirty="0">
                          <a:solidFill>
                            <a:srgbClr val="000000"/>
                          </a:solidFill>
                          <a:effectLst/>
                          <a:highlight>
                            <a:srgbClr val="FFFF00"/>
                          </a:highlight>
                          <a:latin typeface="Arial" pitchFamily="34" charset="0"/>
                          <a:cs typeface="Arial" pitchFamily="34" charset="0"/>
                        </a:rPr>
                        <a:t>News articles/articles/publications/photographs</a:t>
                      </a:r>
                      <a:endParaRPr lang="en-US" sz="1600" b="1" i="0" noProof="0" dirty="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2400" b="1" i="0" u="none" strike="noStrike" noProof="0">
                          <a:solidFill>
                            <a:srgbClr val="000000"/>
                          </a:solidFill>
                          <a:effectLst/>
                          <a:highlight>
                            <a:srgbClr val="FFFF00"/>
                          </a:highlight>
                          <a:latin typeface="Arial" pitchFamily="34" charset="0"/>
                          <a:cs typeface="Arial" pitchFamily="34" charset="0"/>
                        </a:rPr>
                        <a:t>20</a:t>
                      </a:r>
                      <a:endParaRPr lang="en-US" sz="4800" b="1" i="0" noProof="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972777"/>
                  </a:ext>
                </a:extLst>
              </a:tr>
              <a:tr h="285241">
                <a:tc>
                  <a:txBody>
                    <a:bodyPr/>
                    <a:lstStyle/>
                    <a:p>
                      <a:pPr algn="just" rtl="0" fontAlgn="b">
                        <a:spcBef>
                          <a:spcPct val="0"/>
                        </a:spcBef>
                        <a:spcAft>
                          <a:spcPct val="0"/>
                        </a:spcAft>
                      </a:pPr>
                      <a:r>
                        <a:rPr lang="en-US" sz="1600" b="1" i="0" u="none" strike="noStrike" noProof="0" dirty="0">
                          <a:solidFill>
                            <a:srgbClr val="000000"/>
                          </a:solidFill>
                          <a:effectLst/>
                          <a:highlight>
                            <a:srgbClr val="FFFF00"/>
                          </a:highlight>
                          <a:latin typeface="Arial" pitchFamily="34" charset="0"/>
                          <a:cs typeface="Arial" pitchFamily="34" charset="0"/>
                        </a:rPr>
                        <a:t>Social media posts</a:t>
                      </a:r>
                      <a:endParaRPr lang="en-US" sz="1600" b="1" i="0" noProof="0" dirty="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2400" b="1" i="0" u="none" strike="noStrike" noProof="0">
                          <a:solidFill>
                            <a:srgbClr val="000000"/>
                          </a:solidFill>
                          <a:effectLst/>
                          <a:highlight>
                            <a:srgbClr val="FFFF00"/>
                          </a:highlight>
                          <a:latin typeface="Arial" pitchFamily="34" charset="0"/>
                          <a:cs typeface="Arial" pitchFamily="34" charset="0"/>
                        </a:rPr>
                        <a:t>11</a:t>
                      </a:r>
                      <a:endParaRPr lang="en-US" sz="4800" b="1" i="0" noProof="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3139031659"/>
                  </a:ext>
                </a:extLst>
              </a:tr>
              <a:tr h="220392">
                <a:tc>
                  <a:txBody>
                    <a:bodyPr/>
                    <a:lstStyle/>
                    <a:p>
                      <a:pPr algn="just" rtl="0" fontAlgn="b">
                        <a:spcBef>
                          <a:spcPct val="0"/>
                        </a:spcBef>
                        <a:spcAft>
                          <a:spcPct val="0"/>
                        </a:spcAft>
                      </a:pPr>
                      <a:r>
                        <a:rPr lang="en-US" sz="1600" b="1" i="0" u="none" strike="noStrike" noProof="0">
                          <a:solidFill>
                            <a:srgbClr val="000000"/>
                          </a:solidFill>
                          <a:effectLst/>
                          <a:highlight>
                            <a:srgbClr val="FFFF00"/>
                          </a:highlight>
                          <a:latin typeface="Arial" pitchFamily="34" charset="0"/>
                          <a:cs typeface="Arial" pitchFamily="34" charset="0"/>
                        </a:rPr>
                        <a:t>Membership of association/political party/ organization, institution where he/she works</a:t>
                      </a:r>
                      <a:endParaRPr lang="en-US" sz="1600" b="1" i="0" noProof="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2400" b="1" i="0" u="none" strike="noStrike" noProof="0">
                          <a:solidFill>
                            <a:srgbClr val="000000"/>
                          </a:solidFill>
                          <a:effectLst/>
                          <a:highlight>
                            <a:srgbClr val="FFFF00"/>
                          </a:highlight>
                          <a:latin typeface="Arial" pitchFamily="34" charset="0"/>
                          <a:cs typeface="Arial" pitchFamily="34" charset="0"/>
                        </a:rPr>
                        <a:t>9</a:t>
                      </a:r>
                      <a:endParaRPr lang="en-US" sz="4800" b="1" i="0" noProof="0">
                        <a:effectLst/>
                        <a:highlight>
                          <a:srgbClr val="FFFF00"/>
                        </a:highligh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60241"/>
                  </a:ext>
                </a:extLst>
              </a:tr>
              <a:tr h="285241">
                <a:tc>
                  <a:txBody>
                    <a:bodyPr/>
                    <a:lstStyle/>
                    <a:p>
                      <a:pPr algn="just" rtl="0" fontAlgn="b">
                        <a:spcBef>
                          <a:spcPct val="0"/>
                        </a:spcBef>
                        <a:spcAft>
                          <a:spcPct val="0"/>
                        </a:spcAft>
                      </a:pPr>
                      <a:r>
                        <a:rPr lang="en-US" sz="1600" b="0" i="0" u="none" strike="noStrike" noProof="0" dirty="0">
                          <a:solidFill>
                            <a:srgbClr val="000000"/>
                          </a:solidFill>
                          <a:effectLst/>
                          <a:latin typeface="Arial" pitchFamily="34" charset="0"/>
                          <a:cs typeface="Arial" pitchFamily="34" charset="0"/>
                        </a:rPr>
                        <a:t>Crime scene/detention reports</a:t>
                      </a:r>
                      <a:endParaRPr lang="en-US" sz="16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9</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2353106866"/>
                  </a:ext>
                </a:extLst>
              </a:tr>
              <a:tr h="285241">
                <a:tc>
                  <a:txBody>
                    <a:bodyPr/>
                    <a:lstStyle/>
                    <a:p>
                      <a:pPr algn="just" rtl="0" fontAlgn="b">
                        <a:spcBef>
                          <a:spcPct val="0"/>
                        </a:spcBef>
                        <a:spcAft>
                          <a:spcPct val="0"/>
                        </a:spcAft>
                      </a:pPr>
                      <a:r>
                        <a:rPr lang="en-US" sz="1600" b="0" i="0" u="none" strike="noStrike" noProof="0" dirty="0">
                          <a:solidFill>
                            <a:srgbClr val="000000"/>
                          </a:solidFill>
                          <a:effectLst/>
                          <a:latin typeface="Arial" pitchFamily="34" charset="0"/>
                          <a:cs typeface="Arial" pitchFamily="34" charset="0"/>
                        </a:rPr>
                        <a:t>Attended meeting/demonstration/march/press release</a:t>
                      </a:r>
                      <a:endParaRPr lang="en-US" sz="16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8</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96068"/>
                  </a:ext>
                </a:extLst>
              </a:tr>
              <a:tr h="285241">
                <a:tc>
                  <a:txBody>
                    <a:bodyPr/>
                    <a:lstStyle/>
                    <a:p>
                      <a:pPr algn="just" rtl="0" fontAlgn="b">
                        <a:spcBef>
                          <a:spcPct val="0"/>
                        </a:spcBef>
                        <a:spcAft>
                          <a:spcPct val="0"/>
                        </a:spcAft>
                      </a:pPr>
                      <a:r>
                        <a:rPr lang="en-US" sz="1600" b="0" i="0" u="none" strike="noStrike" noProof="0" dirty="0">
                          <a:solidFill>
                            <a:srgbClr val="000000"/>
                          </a:solidFill>
                          <a:effectLst/>
                          <a:latin typeface="Arial" pitchFamily="34" charset="0"/>
                          <a:cs typeface="Arial" pitchFamily="34" charset="0"/>
                        </a:rPr>
                        <a:t>Technical-physical surveillance reports</a:t>
                      </a:r>
                      <a:endParaRPr lang="en-US" sz="16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8</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2064268934"/>
                  </a:ext>
                </a:extLst>
              </a:tr>
              <a:tr h="285241">
                <a:tc>
                  <a:txBody>
                    <a:bodyPr/>
                    <a:lstStyle/>
                    <a:p>
                      <a:pPr algn="just" rtl="0" fontAlgn="b">
                        <a:spcBef>
                          <a:spcPct val="0"/>
                        </a:spcBef>
                        <a:spcAft>
                          <a:spcPct val="0"/>
                        </a:spcAft>
                      </a:pPr>
                      <a:r>
                        <a:rPr lang="en-US" sz="1600" b="0" i="0" u="none" strike="noStrike" noProof="0">
                          <a:solidFill>
                            <a:srgbClr val="000000"/>
                          </a:solidFill>
                          <a:effectLst/>
                          <a:latin typeface="Arial" pitchFamily="34" charset="0"/>
                          <a:cs typeface="Arial" pitchFamily="34" charset="0"/>
                        </a:rPr>
                        <a:t>Statements</a:t>
                      </a:r>
                      <a:endParaRPr lang="en-US" sz="16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6</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618797"/>
                  </a:ext>
                </a:extLst>
              </a:tr>
              <a:tr h="285241">
                <a:tc>
                  <a:txBody>
                    <a:bodyPr/>
                    <a:lstStyle/>
                    <a:p>
                      <a:pPr algn="just" rtl="0" fontAlgn="b">
                        <a:spcBef>
                          <a:spcPct val="0"/>
                        </a:spcBef>
                        <a:spcAft>
                          <a:spcPct val="0"/>
                        </a:spcAft>
                      </a:pPr>
                      <a:r>
                        <a:rPr lang="en-US" sz="1600" b="0" i="0" u="none" strike="noStrike" noProof="0">
                          <a:solidFill>
                            <a:srgbClr val="000000"/>
                          </a:solidFill>
                          <a:effectLst/>
                          <a:latin typeface="Arial" pitchFamily="34" charset="0"/>
                          <a:cs typeface="Arial" pitchFamily="34" charset="0"/>
                        </a:rPr>
                        <a:t>Secret witness statement</a:t>
                      </a:r>
                      <a:endParaRPr lang="en-US" sz="16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5</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1732564642"/>
                  </a:ext>
                </a:extLst>
              </a:tr>
              <a:tr h="285241">
                <a:tc>
                  <a:txBody>
                    <a:bodyPr/>
                    <a:lstStyle/>
                    <a:p>
                      <a:pPr algn="just" rtl="0" fontAlgn="b">
                        <a:spcBef>
                          <a:spcPct val="0"/>
                        </a:spcBef>
                        <a:spcAft>
                          <a:spcPct val="0"/>
                        </a:spcAft>
                      </a:pPr>
                      <a:r>
                        <a:rPr lang="en-US" sz="1600" b="0" i="0" u="none" strike="noStrike" noProof="0">
                          <a:solidFill>
                            <a:srgbClr val="000000"/>
                          </a:solidFill>
                          <a:effectLst/>
                          <a:latin typeface="Arial" pitchFamily="34" charset="0"/>
                          <a:cs typeface="Arial" pitchFamily="34" charset="0"/>
                        </a:rPr>
                        <a:t>Telephone interviews with news sources</a:t>
                      </a:r>
                      <a:endParaRPr lang="en-US" sz="16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5</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184353"/>
                  </a:ext>
                </a:extLst>
              </a:tr>
              <a:tr h="285241">
                <a:tc>
                  <a:txBody>
                    <a:bodyPr/>
                    <a:lstStyle/>
                    <a:p>
                      <a:pPr algn="just" rtl="0" fontAlgn="b">
                        <a:spcBef>
                          <a:spcPct val="0"/>
                        </a:spcBef>
                        <a:spcAft>
                          <a:spcPct val="0"/>
                        </a:spcAft>
                      </a:pPr>
                      <a:r>
                        <a:rPr lang="en-US" sz="1600" b="0" i="0" u="none" strike="noStrike" noProof="0" dirty="0">
                          <a:solidFill>
                            <a:srgbClr val="000000"/>
                          </a:solidFill>
                          <a:effectLst/>
                          <a:latin typeface="Arial" pitchFamily="34" charset="0"/>
                          <a:cs typeface="Arial" pitchFamily="34" charset="0"/>
                        </a:rPr>
                        <a:t>Witness statements</a:t>
                      </a:r>
                      <a:endParaRPr lang="en-US" sz="16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5</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2275312393"/>
                  </a:ext>
                </a:extLst>
              </a:tr>
              <a:tr h="285241">
                <a:tc>
                  <a:txBody>
                    <a:bodyPr/>
                    <a:lstStyle/>
                    <a:p>
                      <a:pPr algn="just" rtl="0" fontAlgn="b">
                        <a:spcBef>
                          <a:spcPct val="0"/>
                        </a:spcBef>
                        <a:spcAft>
                          <a:spcPct val="0"/>
                        </a:spcAft>
                      </a:pPr>
                      <a:r>
                        <a:rPr lang="en-US" sz="1600" b="0" i="0" u="none" strike="noStrike" noProof="0">
                          <a:solidFill>
                            <a:srgbClr val="000000"/>
                          </a:solidFill>
                          <a:effectLst/>
                          <a:latin typeface="Arial" pitchFamily="34" charset="0"/>
                          <a:cs typeface="Arial" pitchFamily="34" charset="0"/>
                        </a:rPr>
                        <a:t>Mobese/camera footage</a:t>
                      </a:r>
                      <a:endParaRPr lang="en-US" sz="16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4</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676760"/>
                  </a:ext>
                </a:extLst>
              </a:tr>
              <a:tr h="285241">
                <a:tc>
                  <a:txBody>
                    <a:bodyPr/>
                    <a:lstStyle/>
                    <a:p>
                      <a:pPr algn="just" rtl="0" fontAlgn="b">
                        <a:spcBef>
                          <a:spcPct val="0"/>
                        </a:spcBef>
                        <a:spcAft>
                          <a:spcPct val="0"/>
                        </a:spcAft>
                      </a:pPr>
                      <a:r>
                        <a:rPr lang="en-US" sz="1600" b="0" i="0" u="none" strike="noStrike" noProof="0">
                          <a:solidFill>
                            <a:srgbClr val="000000"/>
                          </a:solidFill>
                          <a:effectLst/>
                          <a:latin typeface="Arial" pitchFamily="34" charset="0"/>
                          <a:cs typeface="Arial" pitchFamily="34" charset="0"/>
                        </a:rPr>
                        <a:t>Denunciation/criminal complaint against the defendant</a:t>
                      </a:r>
                      <a:endParaRPr lang="en-US" sz="16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tc>
                  <a:txBody>
                    <a:bodyPr/>
                    <a:lstStyle/>
                    <a:p>
                      <a:pPr algn="ctr" rtl="0" fontAlgn="b">
                        <a:spcBef>
                          <a:spcPct val="0"/>
                        </a:spcBef>
                        <a:spcAft>
                          <a:spcPct val="0"/>
                        </a:spcAft>
                      </a:pPr>
                      <a:r>
                        <a:rPr lang="en-US" sz="1800" b="0" i="0" u="none" strike="noStrike" noProof="0">
                          <a:solidFill>
                            <a:srgbClr val="000000"/>
                          </a:solidFill>
                          <a:effectLst/>
                          <a:latin typeface="Arial" pitchFamily="34" charset="0"/>
                          <a:cs typeface="Arial" pitchFamily="34" charset="0"/>
                        </a:rPr>
                        <a:t>3</a:t>
                      </a:r>
                      <a:endParaRPr lang="en-US" sz="4000" b="0" i="0" noProof="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49F"/>
                    </a:solidFill>
                  </a:tcPr>
                </a:tc>
                <a:extLst>
                  <a:ext uri="{0D108BD9-81ED-4DB2-BD59-A6C34878D82A}">
                    <a16:rowId xmlns:a16="http://schemas.microsoft.com/office/drawing/2014/main" val="646692222"/>
                  </a:ext>
                </a:extLst>
              </a:tr>
              <a:tr h="285241">
                <a:tc>
                  <a:txBody>
                    <a:bodyPr/>
                    <a:lstStyle/>
                    <a:p>
                      <a:pPr algn="just" rtl="0" fontAlgn="b">
                        <a:spcBef>
                          <a:spcPct val="0"/>
                        </a:spcBef>
                        <a:spcAft>
                          <a:spcPct val="0"/>
                        </a:spcAft>
                      </a:pPr>
                      <a:r>
                        <a:rPr lang="en-US" sz="1600" b="0" i="0" u="none" strike="noStrike" noProof="0" dirty="0">
                          <a:solidFill>
                            <a:srgbClr val="000000"/>
                          </a:solidFill>
                          <a:effectLst/>
                          <a:latin typeface="Arial" pitchFamily="34" charset="0"/>
                          <a:cs typeface="Arial" pitchFamily="34" charset="0"/>
                        </a:rPr>
                        <a:t>Financial transactions</a:t>
                      </a:r>
                      <a:endParaRPr lang="en-US" sz="16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b">
                        <a:spcBef>
                          <a:spcPct val="0"/>
                        </a:spcBef>
                        <a:spcAft>
                          <a:spcPct val="0"/>
                        </a:spcAft>
                      </a:pPr>
                      <a:r>
                        <a:rPr lang="en-US" sz="1800" b="0" i="0" u="none" strike="noStrike" noProof="0" dirty="0">
                          <a:solidFill>
                            <a:srgbClr val="000000"/>
                          </a:solidFill>
                          <a:effectLst/>
                          <a:latin typeface="Arial" pitchFamily="34" charset="0"/>
                          <a:cs typeface="Arial" pitchFamily="34" charset="0"/>
                        </a:rPr>
                        <a:t>1</a:t>
                      </a:r>
                      <a:endParaRPr lang="en-US" sz="4000" b="0" i="0" noProof="0" dirty="0">
                        <a:effectLst/>
                        <a:latin typeface="Arial" pitchFamily="34" charset="0"/>
                        <a:cs typeface="Arial" pitchFamily="34" charset="0"/>
                      </a:endParaRPr>
                    </a:p>
                  </a:txBody>
                  <a:tcPr marL="25400" marR="25400" marT="25400" marB="254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795640"/>
                  </a:ext>
                </a:extLst>
              </a:tr>
            </a:tbl>
          </a:graphicData>
        </a:graphic>
      </p:graphicFrame>
      <p:sp>
        <p:nvSpPr>
          <p:cNvPr id="5" name="TextBox 4">
            <a:extLst>
              <a:ext uri="{FF2B5EF4-FFF2-40B4-BE49-F238E27FC236}">
                <a16:creationId xmlns:a16="http://schemas.microsoft.com/office/drawing/2014/main" id="{2D965616-DC09-AE5E-62B3-82EEEEB79D7F}"/>
              </a:ext>
            </a:extLst>
          </p:cNvPr>
          <p:cNvSpPr txBox="1"/>
          <p:nvPr/>
        </p:nvSpPr>
        <p:spPr>
          <a:xfrm>
            <a:off x="907912" y="898523"/>
            <a:ext cx="9078620" cy="769441"/>
          </a:xfrm>
          <a:prstGeom prst="rect">
            <a:avLst/>
          </a:prstGeom>
          <a:noFill/>
        </p:spPr>
        <p:txBody>
          <a:bodyPr wrap="square">
            <a:spAutoFit/>
          </a:bodyPr>
          <a:lstStyle/>
          <a:p>
            <a:pPr algn="l"/>
            <a:r>
              <a:rPr lang="en-US" sz="4400" b="1" dirty="0">
                <a:highlight>
                  <a:srgbClr val="FFFF00"/>
                </a:highlight>
                <a:latin typeface="+mj-lt"/>
                <a:cs typeface="Times New Roman" panose="02020603050405020304" pitchFamily="18" charset="0"/>
              </a:rPr>
              <a:t>Evidence of terrorist membership</a:t>
            </a:r>
          </a:p>
        </p:txBody>
      </p:sp>
      <p:pic>
        <p:nvPicPr>
          <p:cNvPr id="6" name="Resim 6">
            <a:extLst>
              <a:ext uri="{FF2B5EF4-FFF2-40B4-BE49-F238E27FC236}">
                <a16:creationId xmlns:a16="http://schemas.microsoft.com/office/drawing/2014/main" id="{56DC826D-C91D-2408-1ED1-35F2D62976D1}"/>
              </a:ext>
            </a:extLst>
          </p:cNvPr>
          <p:cNvPicPr>
            <a:picLocks noChangeAspect="1"/>
          </p:cNvPicPr>
          <p:nvPr/>
        </p:nvPicPr>
        <p:blipFill>
          <a:blip r:embed="rId2"/>
          <a:stretch>
            <a:fillRect/>
          </a:stretch>
        </p:blipFill>
        <p:spPr>
          <a:xfrm>
            <a:off x="8870294" y="527372"/>
            <a:ext cx="2798160" cy="594991"/>
          </a:xfrm>
          <a:prstGeom prst="rect">
            <a:avLst/>
          </a:prstGeom>
        </p:spPr>
      </p:pic>
    </p:spTree>
    <p:extLst>
      <p:ext uri="{BB962C8B-B14F-4D97-AF65-F5344CB8AC3E}">
        <p14:creationId xmlns:p14="http://schemas.microsoft.com/office/powerpoint/2010/main" val="1721537589"/>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0EF69E-EE89-37AC-7226-49D3D4412D6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B71D27-24DE-2E38-A7DC-AAAFC8A49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BAA5DF-0AF4-DF37-1857-0BFA68B3C0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7C82AE43-176E-A3DC-F4B2-5CC5B5DF2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216DD2-9781-2830-94BF-186F37A23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FBC8756-31EF-36CB-B062-A411D13CB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AD83581-EC17-80BA-C2BA-419A53BEB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E949504E-DD88-F949-7C07-387C715E5579}"/>
              </a:ext>
            </a:extLst>
          </p:cNvPr>
          <p:cNvSpPr txBox="1"/>
          <p:nvPr/>
        </p:nvSpPr>
        <p:spPr>
          <a:xfrm>
            <a:off x="949057" y="886821"/>
            <a:ext cx="9942716" cy="1894111"/>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sz="4800" b="1" kern="100" dirty="0">
                <a:effectLst/>
                <a:latin typeface="+mj-lt"/>
                <a:ea typeface="Calibri" panose="020F0502020204030204" pitchFamily="34" charset="0"/>
                <a:cs typeface="Arial" pitchFamily="34" charset="0"/>
              </a:rPr>
              <a:t>Işıkırık v. </a:t>
            </a:r>
            <a:r>
              <a:rPr lang="en-GB" sz="4800" b="1" i="0" dirty="0">
                <a:solidFill>
                  <a:srgbClr val="000000"/>
                </a:solidFill>
                <a:effectLst/>
                <a:latin typeface="+mj-lt"/>
              </a:rPr>
              <a:t>Türkiye</a:t>
            </a:r>
            <a:r>
              <a:rPr lang="en-US" sz="4800" b="1" kern="100" dirty="0">
                <a:effectLst/>
                <a:latin typeface="+mj-lt"/>
                <a:ea typeface="Calibri" panose="020F0502020204030204" pitchFamily="34" charset="0"/>
                <a:cs typeface="Arial" pitchFamily="34" charset="0"/>
              </a:rPr>
              <a:t> Group</a:t>
            </a:r>
            <a:endParaRPr lang="tr-TR" sz="4800" b="1" kern="100" dirty="0">
              <a:effectLst/>
              <a:latin typeface="+mj-lt"/>
              <a:ea typeface="Calibri" panose="020F0502020204030204" pitchFamily="34" charset="0"/>
              <a:cs typeface="Arial" pitchFamily="34" charset="0"/>
            </a:endParaRPr>
          </a:p>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39E4857B-A05A-4AB0-BED9-6DA66743245B}"/>
              </a:ext>
            </a:extLst>
          </p:cNvPr>
          <p:cNvSpPr txBox="1"/>
          <p:nvPr/>
        </p:nvSpPr>
        <p:spPr>
          <a:xfrm>
            <a:off x="1045028" y="2780932"/>
            <a:ext cx="9941319" cy="336124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A61D1DA0-C59D-E153-980F-9A268714B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410E05B-DD38-86B5-BD4D-5B7E88B0722F}"/>
              </a:ext>
            </a:extLst>
          </p:cNvPr>
          <p:cNvSpPr txBox="1"/>
          <p:nvPr/>
        </p:nvSpPr>
        <p:spPr>
          <a:xfrm>
            <a:off x="835933" y="2616403"/>
            <a:ext cx="10711633" cy="2954655"/>
          </a:xfrm>
          <a:prstGeom prst="rect">
            <a:avLst/>
          </a:prstGeom>
          <a:noFill/>
        </p:spPr>
        <p:txBody>
          <a:bodyPr wrap="square" rtlCol="0">
            <a:spAutoFit/>
          </a:bodyPr>
          <a:lstStyle/>
          <a:p>
            <a:pPr algn="just"/>
            <a:r>
              <a:rPr lang="en-US" sz="2400" b="1" kern="100" dirty="0">
                <a:effectLst/>
                <a:highlight>
                  <a:srgbClr val="FFFF00"/>
                </a:highlight>
                <a:latin typeface="+mj-lt"/>
                <a:ea typeface="Calibri" panose="020F0502020204030204" pitchFamily="34" charset="0"/>
                <a:cs typeface="Arial" pitchFamily="34" charset="0"/>
              </a:rPr>
              <a:t>Article 220/6 of TPC: </a:t>
            </a:r>
            <a:r>
              <a:rPr lang="en-US" sz="2400" b="1" i="1" kern="100" dirty="0">
                <a:effectLst/>
                <a:highlight>
                  <a:srgbClr val="FFFF00"/>
                </a:highlight>
                <a:latin typeface="+mj-lt"/>
                <a:ea typeface="Calibri" panose="020F0502020204030204" pitchFamily="34" charset="0"/>
                <a:cs typeface="Arial" pitchFamily="34" charset="0"/>
              </a:rPr>
              <a:t>committing a crime on behalf of a criminal organization</a:t>
            </a:r>
            <a:r>
              <a:rPr lang="en-US" sz="2400" b="1" i="1" kern="100" dirty="0">
                <a:effectLst/>
                <a:latin typeface="+mj-lt"/>
                <a:ea typeface="Calibri" panose="020F0502020204030204" pitchFamily="34" charset="0"/>
                <a:cs typeface="Arial" pitchFamily="34" charset="0"/>
              </a:rPr>
              <a:t> without being a member</a:t>
            </a:r>
          </a:p>
          <a:p>
            <a:pPr marL="342900" indent="-342900" algn="just">
              <a:buFont typeface="Arial" panose="020B0604020202020204" pitchFamily="34" charset="0"/>
              <a:buChar char="•"/>
            </a:pPr>
            <a:r>
              <a:rPr lang="en-US" sz="2400" kern="100" dirty="0">
                <a:effectLst/>
                <a:latin typeface="+mj-lt"/>
                <a:ea typeface="Calibri" panose="020F0502020204030204" pitchFamily="34" charset="0"/>
                <a:cs typeface="Arial" pitchFamily="34" charset="0"/>
              </a:rPr>
              <a:t>In one case, </a:t>
            </a:r>
            <a:r>
              <a:rPr lang="en-US" sz="2400" b="1" kern="100" dirty="0">
                <a:effectLst/>
                <a:highlight>
                  <a:srgbClr val="FFFF00"/>
                </a:highlight>
                <a:latin typeface="+mj-lt"/>
                <a:ea typeface="Calibri" panose="020F0502020204030204" pitchFamily="34" charset="0"/>
                <a:cs typeface="Arial" pitchFamily="34" charset="0"/>
              </a:rPr>
              <a:t>four journalists </a:t>
            </a:r>
            <a:r>
              <a:rPr lang="en-US" sz="2400" kern="100" dirty="0">
                <a:effectLst/>
                <a:highlight>
                  <a:srgbClr val="FFFF00"/>
                </a:highlight>
                <a:latin typeface="+mj-lt"/>
                <a:ea typeface="Calibri" panose="020F0502020204030204" pitchFamily="34" charset="0"/>
                <a:cs typeface="Arial" pitchFamily="34" charset="0"/>
              </a:rPr>
              <a:t>were sentenced to </a:t>
            </a:r>
            <a:r>
              <a:rPr lang="en-US" sz="2400" b="1" kern="100" dirty="0">
                <a:effectLst/>
                <a:highlight>
                  <a:srgbClr val="FFFF00"/>
                </a:highlight>
                <a:latin typeface="+mj-lt"/>
                <a:ea typeface="Calibri" panose="020F0502020204030204" pitchFamily="34" charset="0"/>
                <a:cs typeface="Arial" pitchFamily="34" charset="0"/>
              </a:rPr>
              <a:t>11 years</a:t>
            </a:r>
            <a:r>
              <a:rPr lang="en-US" sz="2400" kern="100" dirty="0">
                <a:effectLst/>
                <a:highlight>
                  <a:srgbClr val="FFFF00"/>
                </a:highlight>
                <a:latin typeface="+mj-lt"/>
                <a:ea typeface="Calibri" panose="020F0502020204030204" pitchFamily="34" charset="0"/>
                <a:cs typeface="Arial" pitchFamily="34" charset="0"/>
              </a:rPr>
              <a:t> </a:t>
            </a:r>
            <a:r>
              <a:rPr lang="en-US" sz="2400" kern="100" dirty="0">
                <a:effectLst/>
                <a:latin typeface="+mj-lt"/>
                <a:ea typeface="Calibri" panose="020F0502020204030204" pitchFamily="34" charset="0"/>
                <a:cs typeface="Arial" pitchFamily="34" charset="0"/>
              </a:rPr>
              <a:t>due to this charge</a:t>
            </a:r>
          </a:p>
          <a:p>
            <a:pPr marL="342900" indent="-342900" algn="just">
              <a:buFont typeface="Arial" panose="020B0604020202020204" pitchFamily="34" charset="0"/>
              <a:buChar char="•"/>
            </a:pPr>
            <a:endParaRPr lang="en-US" sz="2400" kern="100" dirty="0">
              <a:effectLst/>
              <a:latin typeface="+mj-lt"/>
              <a:ea typeface="Calibri" panose="020F0502020204030204" pitchFamily="34" charset="0"/>
              <a:cs typeface="Arial" pitchFamily="34" charset="0"/>
            </a:endParaRPr>
          </a:p>
          <a:p>
            <a:pPr algn="just"/>
            <a:r>
              <a:rPr lang="en-US" sz="2400" b="1" kern="100" dirty="0">
                <a:effectLst/>
                <a:highlight>
                  <a:srgbClr val="FFFF00"/>
                </a:highlight>
                <a:latin typeface="+mj-lt"/>
                <a:ea typeface="Calibri" panose="020F0502020204030204" pitchFamily="34" charset="0"/>
                <a:cs typeface="Arial" pitchFamily="34" charset="0"/>
              </a:rPr>
              <a:t>Article 220/7 of TPC: </a:t>
            </a:r>
            <a:r>
              <a:rPr lang="en-US" sz="2400" b="1" i="1" kern="100" dirty="0">
                <a:effectLst/>
                <a:highlight>
                  <a:srgbClr val="FFFF00"/>
                </a:highlight>
                <a:latin typeface="+mj-lt"/>
                <a:ea typeface="Calibri" panose="020F0502020204030204" pitchFamily="34" charset="0"/>
                <a:cs typeface="Arial" pitchFamily="34" charset="0"/>
              </a:rPr>
              <a:t>willingly aiding a criminal organization</a:t>
            </a:r>
          </a:p>
          <a:p>
            <a:pPr marL="342900" indent="-342900">
              <a:buFont typeface="Arial" panose="020B0604020202020204" pitchFamily="34" charset="0"/>
              <a:buChar char="•"/>
            </a:pPr>
            <a:r>
              <a:rPr lang="en-US" sz="2400" kern="100" dirty="0">
                <a:effectLst/>
                <a:latin typeface="+mj-lt"/>
                <a:ea typeface="Calibri" panose="020F0502020204030204" pitchFamily="34" charset="0"/>
                <a:cs typeface="Arial" pitchFamily="34" charset="0"/>
              </a:rPr>
              <a:t>In </a:t>
            </a:r>
            <a:r>
              <a:rPr lang="en-US" sz="2400" b="1" kern="100" dirty="0">
                <a:latin typeface="+mj-lt"/>
                <a:ea typeface="Calibri" panose="020F0502020204030204" pitchFamily="34" charset="0"/>
                <a:cs typeface="Arial" pitchFamily="34" charset="0"/>
              </a:rPr>
              <a:t>two</a:t>
            </a:r>
            <a:r>
              <a:rPr lang="en-US" sz="2400" b="1" kern="100" dirty="0">
                <a:effectLst/>
                <a:latin typeface="+mj-lt"/>
                <a:ea typeface="Calibri" panose="020F0502020204030204" pitchFamily="34" charset="0"/>
                <a:cs typeface="Arial" pitchFamily="34" charset="0"/>
              </a:rPr>
              <a:t> freedom of expression cases, </a:t>
            </a:r>
            <a:r>
              <a:rPr lang="en-US" sz="2400" b="1" kern="100" dirty="0">
                <a:effectLst/>
                <a:highlight>
                  <a:srgbClr val="FFFF00"/>
                </a:highlight>
                <a:latin typeface="+mj-lt"/>
                <a:ea typeface="Calibri" panose="020F0502020204030204" pitchFamily="34" charset="0"/>
                <a:cs typeface="Arial" pitchFamily="34" charset="0"/>
              </a:rPr>
              <a:t>32 defendants</a:t>
            </a:r>
            <a:r>
              <a:rPr lang="en-US" sz="2400" kern="100" dirty="0">
                <a:effectLst/>
                <a:highlight>
                  <a:srgbClr val="FFFF00"/>
                </a:highlight>
                <a:latin typeface="+mj-lt"/>
                <a:ea typeface="Calibri" panose="020F0502020204030204" pitchFamily="34" charset="0"/>
                <a:cs typeface="Arial" pitchFamily="34" charset="0"/>
              </a:rPr>
              <a:t> were sentenced to almost </a:t>
            </a:r>
            <a:r>
              <a:rPr lang="en-US" sz="2400" b="1" kern="100" dirty="0">
                <a:effectLst/>
                <a:highlight>
                  <a:srgbClr val="FFFF00"/>
                </a:highlight>
                <a:latin typeface="+mj-lt"/>
                <a:ea typeface="Calibri" panose="020F0502020204030204" pitchFamily="34" charset="0"/>
                <a:cs typeface="Arial" pitchFamily="34" charset="0"/>
              </a:rPr>
              <a:t>103 years </a:t>
            </a:r>
            <a:r>
              <a:rPr lang="en-US" sz="2400" b="1" kern="100" dirty="0">
                <a:effectLst/>
                <a:latin typeface="+mj-lt"/>
                <a:ea typeface="Calibri" panose="020F0502020204030204" pitchFamily="34" charset="0"/>
                <a:cs typeface="Arial" pitchFamily="34" charset="0"/>
              </a:rPr>
              <a:t>imprisonment </a:t>
            </a:r>
            <a:r>
              <a:rPr lang="en-US" sz="2400" kern="100" dirty="0">
                <a:effectLst/>
                <a:latin typeface="+mj-lt"/>
                <a:ea typeface="Calibri" panose="020F0502020204030204" pitchFamily="34" charset="0"/>
                <a:cs typeface="Arial" pitchFamily="34" charset="0"/>
              </a:rPr>
              <a:t>on this charge. </a:t>
            </a:r>
            <a:endParaRPr lang="tr-TR" sz="2400" kern="100" dirty="0">
              <a:effectLst/>
              <a:latin typeface="+mj-lt"/>
              <a:ea typeface="Calibri" panose="020F0502020204030204" pitchFamily="34" charset="0"/>
              <a:cs typeface="Arial" pitchFamily="34" charset="0"/>
            </a:endParaRPr>
          </a:p>
          <a:p>
            <a:endParaRPr lang="en-GB" dirty="0"/>
          </a:p>
        </p:txBody>
      </p:sp>
    </p:spTree>
    <p:extLst>
      <p:ext uri="{BB962C8B-B14F-4D97-AF65-F5344CB8AC3E}">
        <p14:creationId xmlns:p14="http://schemas.microsoft.com/office/powerpoint/2010/main" val="2452452484"/>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49A759-2C83-15A0-C751-EC4530345B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A4CC6E-D36C-E8BE-D2BF-94414E0B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006E04F-4633-4A4F-20C9-A1678FCE0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80D01B5-E75F-5B65-1418-2E3C39862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8C5A85-B325-A944-0016-EE0920FA5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93DBC4-54F9-1158-2AB5-16C299442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9EBAE02C-2228-5601-2D5E-31BEEEC37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091A60F8-F04B-5A4B-E491-7F56633074B7}"/>
              </a:ext>
            </a:extLst>
          </p:cNvPr>
          <p:cNvSpPr txBox="1"/>
          <p:nvPr/>
        </p:nvSpPr>
        <p:spPr>
          <a:xfrm>
            <a:off x="949057" y="886821"/>
            <a:ext cx="9942716" cy="1894111"/>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4800" b="1" kern="100" dirty="0">
                <a:effectLst/>
                <a:latin typeface="+mj-lt"/>
                <a:ea typeface="Calibri" panose="020F0502020204030204" pitchFamily="34" charset="0"/>
                <a:cs typeface="Arial" pitchFamily="34" charset="0"/>
              </a:rPr>
              <a:t>Nedim Şener v. </a:t>
            </a:r>
            <a:r>
              <a:rPr lang="en-GB" sz="4800" b="1" i="0" dirty="0">
                <a:solidFill>
                  <a:srgbClr val="000000"/>
                </a:solidFill>
                <a:effectLst/>
                <a:latin typeface="+mj-lt"/>
              </a:rPr>
              <a:t>Türkiye</a:t>
            </a:r>
            <a:r>
              <a:rPr lang="en-US" sz="4800" b="1" kern="100" dirty="0">
                <a:effectLst/>
                <a:latin typeface="+mj-lt"/>
                <a:ea typeface="Calibri" panose="020F0502020204030204" pitchFamily="34" charset="0"/>
                <a:cs typeface="Arial" pitchFamily="34" charset="0"/>
              </a:rPr>
              <a:t> Group</a:t>
            </a:r>
            <a:endParaRPr lang="tr-TR" sz="4800" b="1" kern="100" dirty="0">
              <a:effectLst/>
              <a:latin typeface="+mj-lt"/>
              <a:ea typeface="Calibri" panose="020F0502020204030204" pitchFamily="34" charset="0"/>
              <a:cs typeface="Arial" pitchFamily="34" charset="0"/>
            </a:endParaRPr>
          </a:p>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8F1C0D24-9410-AFFC-6560-CAC5DB2A629E}"/>
              </a:ext>
            </a:extLst>
          </p:cNvPr>
          <p:cNvSpPr txBox="1"/>
          <p:nvPr/>
        </p:nvSpPr>
        <p:spPr>
          <a:xfrm>
            <a:off x="1045028" y="2780932"/>
            <a:ext cx="9941319" cy="336124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0A959FDF-34B8-1698-4BB5-BBFA33E077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82AEC9-CFA2-5489-AC5E-334180489788}"/>
              </a:ext>
            </a:extLst>
          </p:cNvPr>
          <p:cNvSpPr txBox="1"/>
          <p:nvPr/>
        </p:nvSpPr>
        <p:spPr>
          <a:xfrm>
            <a:off x="835933" y="2616403"/>
            <a:ext cx="10711633" cy="2585323"/>
          </a:xfrm>
          <a:prstGeom prst="rect">
            <a:avLst/>
          </a:prstGeom>
          <a:noFill/>
        </p:spPr>
        <p:txBody>
          <a:bodyPr wrap="square" rtlCol="0">
            <a:spAutoFit/>
          </a:bodyPr>
          <a:lstStyle/>
          <a:p>
            <a:pPr marL="342900" indent="-342900" algn="just">
              <a:buFont typeface="Arial" panose="020B0604020202020204" pitchFamily="34" charset="0"/>
              <a:buChar char="•"/>
            </a:pPr>
            <a:r>
              <a:rPr lang="en-US" sz="2400" kern="100" dirty="0">
                <a:effectLst/>
                <a:latin typeface="Arial" pitchFamily="34" charset="0"/>
                <a:ea typeface="Calibri" panose="020F0502020204030204" pitchFamily="34" charset="0"/>
                <a:cs typeface="Arial" pitchFamily="34" charset="0"/>
              </a:rPr>
              <a:t>Number of </a:t>
            </a:r>
            <a:r>
              <a:rPr lang="en-US" sz="2400" b="1" kern="100" dirty="0">
                <a:effectLst/>
                <a:latin typeface="Arial" pitchFamily="34" charset="0"/>
                <a:ea typeface="Calibri" panose="020F0502020204030204" pitchFamily="34" charset="0"/>
                <a:cs typeface="Arial" pitchFamily="34" charset="0"/>
              </a:rPr>
              <a:t>detained journalists</a:t>
            </a:r>
            <a:r>
              <a:rPr lang="en-US" sz="2400" kern="100" dirty="0">
                <a:effectLst/>
                <a:latin typeface="Arial" pitchFamily="34" charset="0"/>
                <a:ea typeface="Calibri" panose="020F0502020204030204" pitchFamily="34" charset="0"/>
                <a:cs typeface="Arial" pitchFamily="34" charset="0"/>
              </a:rPr>
              <a:t> is misleading without context</a:t>
            </a:r>
            <a:endParaRPr lang="tr-TR" sz="2400" kern="100" dirty="0">
              <a:effectLst/>
              <a:latin typeface="Arial" pitchFamily="34" charset="0"/>
              <a:ea typeface="Calibri" panose="020F0502020204030204" pitchFamily="34" charset="0"/>
              <a:cs typeface="Arial" pitchFamily="34" charset="0"/>
            </a:endParaRPr>
          </a:p>
          <a:p>
            <a:pPr marL="342900" indent="-342900" algn="just">
              <a:buFont typeface="Arial" panose="020B0604020202020204" pitchFamily="34" charset="0"/>
              <a:buChar char="•"/>
            </a:pPr>
            <a:endParaRPr lang="en-US" sz="2400" kern="100" dirty="0">
              <a:effectLst/>
              <a:latin typeface="Arial" pitchFamily="34" charset="0"/>
              <a:ea typeface="Calibri" panose="020F0502020204030204" pitchFamily="34" charset="0"/>
              <a:cs typeface="Arial" pitchFamily="34" charset="0"/>
            </a:endParaRPr>
          </a:p>
          <a:p>
            <a:pPr marL="342900" indent="-342900" algn="just">
              <a:buFont typeface="Arial" panose="020B0604020202020204" pitchFamily="34" charset="0"/>
              <a:buChar char="•"/>
            </a:pPr>
            <a:r>
              <a:rPr lang="en-US" sz="2400" kern="100" dirty="0">
                <a:effectLst/>
                <a:latin typeface="Arial" pitchFamily="34" charset="0"/>
                <a:ea typeface="Calibri" panose="020F0502020204030204" pitchFamily="34" charset="0"/>
                <a:cs typeface="Arial" pitchFamily="34" charset="0"/>
              </a:rPr>
              <a:t>Compared to last year the </a:t>
            </a:r>
            <a:r>
              <a:rPr lang="en-US" sz="2400" b="1" kern="100" dirty="0">
                <a:effectLst/>
                <a:highlight>
                  <a:srgbClr val="FFFF00"/>
                </a:highlight>
                <a:latin typeface="Arial" pitchFamily="34" charset="0"/>
                <a:ea typeface="Calibri" panose="020F0502020204030204" pitchFamily="34" charset="0"/>
                <a:cs typeface="Arial" pitchFamily="34" charset="0"/>
              </a:rPr>
              <a:t>detained defendants increased by 150%</a:t>
            </a:r>
            <a:endParaRPr lang="tr-TR" sz="2400" kern="100" dirty="0">
              <a:effectLst/>
              <a:highlight>
                <a:srgbClr val="FFFF00"/>
              </a:highlight>
              <a:latin typeface="Arial" pitchFamily="34" charset="0"/>
              <a:ea typeface="Calibri" panose="020F0502020204030204" pitchFamily="34" charset="0"/>
              <a:cs typeface="Arial" pitchFamily="34" charset="0"/>
            </a:endParaRPr>
          </a:p>
          <a:p>
            <a:pPr marL="342900" indent="-342900" algn="just">
              <a:buFont typeface="Arial" panose="020B0604020202020204" pitchFamily="34" charset="0"/>
              <a:buChar char="•"/>
            </a:pPr>
            <a:endParaRPr lang="en-US" sz="2400" b="1" kern="100" dirty="0">
              <a:effectLst/>
              <a:latin typeface="Arial" pitchFamily="34" charset="0"/>
              <a:ea typeface="Calibri" panose="020F0502020204030204" pitchFamily="34" charset="0"/>
              <a:cs typeface="Arial" pitchFamily="34" charset="0"/>
            </a:endParaRPr>
          </a:p>
          <a:p>
            <a:pPr marL="342900" indent="-342900" algn="just">
              <a:buFont typeface="Arial" panose="020B0604020202020204" pitchFamily="34" charset="0"/>
              <a:buChar char="•"/>
            </a:pPr>
            <a:r>
              <a:rPr lang="en-US" sz="2400" b="1" kern="100" dirty="0">
                <a:effectLst/>
                <a:latin typeface="Arial" pitchFamily="34" charset="0"/>
                <a:ea typeface="Calibri" panose="020F0502020204030204" pitchFamily="34" charset="0"/>
                <a:cs typeface="Arial" pitchFamily="34" charset="0"/>
              </a:rPr>
              <a:t>Dicle </a:t>
            </a:r>
            <a:r>
              <a:rPr lang="en-US" sz="2400" b="1" kern="100" dirty="0" err="1">
                <a:effectLst/>
                <a:latin typeface="Arial" pitchFamily="34" charset="0"/>
                <a:ea typeface="Calibri" panose="020F0502020204030204" pitchFamily="34" charset="0"/>
                <a:cs typeface="Arial" pitchFamily="34" charset="0"/>
              </a:rPr>
              <a:t>Müftüoğlu</a:t>
            </a:r>
            <a:r>
              <a:rPr lang="en-US" sz="2400" kern="100" dirty="0">
                <a:effectLst/>
                <a:latin typeface="Arial" pitchFamily="34" charset="0"/>
                <a:ea typeface="Calibri" panose="020F0502020204030204" pitchFamily="34" charset="0"/>
                <a:cs typeface="Arial" pitchFamily="34" charset="0"/>
              </a:rPr>
              <a:t> was imprisoned without her lawyer being allowed to make a defense statement in the first hearing.</a:t>
            </a:r>
            <a:endParaRPr lang="tr-TR" sz="2400" kern="100" dirty="0">
              <a:effectLst/>
              <a:latin typeface="Arial" pitchFamily="34" charset="0"/>
              <a:ea typeface="Calibri" panose="020F0502020204030204" pitchFamily="34" charset="0"/>
              <a:cs typeface="Arial" pitchFamily="34" charset="0"/>
            </a:endParaRPr>
          </a:p>
          <a:p>
            <a:endParaRPr lang="en-GB" dirty="0"/>
          </a:p>
        </p:txBody>
      </p:sp>
    </p:spTree>
    <p:extLst>
      <p:ext uri="{BB962C8B-B14F-4D97-AF65-F5344CB8AC3E}">
        <p14:creationId xmlns:p14="http://schemas.microsoft.com/office/powerpoint/2010/main" val="189550525"/>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A1731-745C-562B-8A03-E9A90508B7C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37BB9F-D762-316F-C51A-E47DD309C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847C9D1-F5F4-6938-4FC4-4145BD53EE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765CD5F2-E56F-F633-58F3-1E12EB21D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B7A95C-F47C-58D2-69DA-7DCE06A35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81B8DE-BF9B-FADF-88CA-64690EB1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057F891-DD90-EED3-B4B4-F9017EC84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0CB2CFF1-76CA-B605-3962-9D5C059C14E7}"/>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D093DFCD-1927-2E31-A4C8-C518F5B0440F}"/>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7309A040-1BBC-E054-0D48-373957FA1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58EE4B-AF19-EF43-CB82-551DFD0356D7}"/>
              </a:ext>
            </a:extLst>
          </p:cNvPr>
          <p:cNvSpPr txBox="1"/>
          <p:nvPr/>
        </p:nvSpPr>
        <p:spPr>
          <a:xfrm>
            <a:off x="867244" y="1189729"/>
            <a:ext cx="7162256" cy="830997"/>
          </a:xfrm>
          <a:prstGeom prst="rect">
            <a:avLst/>
          </a:prstGeom>
          <a:noFill/>
        </p:spPr>
        <p:txBody>
          <a:bodyPr wrap="square">
            <a:spAutoFit/>
          </a:bodyPr>
          <a:lstStyle/>
          <a:p>
            <a:pPr algn="just" defTabSz="711037">
              <a:spcAft>
                <a:spcPts val="576"/>
              </a:spcAft>
            </a:pPr>
            <a:r>
              <a:rPr lang="en-US" sz="4800" b="1" kern="100" dirty="0">
                <a:solidFill>
                  <a:schemeClr val="tx1"/>
                </a:solidFill>
                <a:latin typeface="+mj-lt"/>
                <a:ea typeface="+mn-ea"/>
                <a:cs typeface="Arial" pitchFamily="34" charset="0"/>
              </a:rPr>
              <a:t>Case </a:t>
            </a:r>
            <a:r>
              <a:rPr lang="en-US" sz="4800" b="1" kern="100" dirty="0">
                <a:latin typeface="+mj-lt"/>
                <a:cs typeface="Arial" pitchFamily="34" charset="0"/>
              </a:rPr>
              <a:t>of </a:t>
            </a:r>
            <a:r>
              <a:rPr lang="en-US" sz="4800" b="1" kern="100" dirty="0">
                <a:effectLst/>
                <a:latin typeface="+mj-lt"/>
                <a:ea typeface="Calibri" panose="020F0502020204030204" pitchFamily="34" charset="0"/>
                <a:cs typeface="Arial" pitchFamily="34" charset="0"/>
              </a:rPr>
              <a:t>Dicle </a:t>
            </a:r>
            <a:r>
              <a:rPr lang="en-US" sz="4800" b="1" kern="100" dirty="0" err="1">
                <a:effectLst/>
                <a:latin typeface="+mj-lt"/>
                <a:ea typeface="Calibri" panose="020F0502020204030204" pitchFamily="34" charset="0"/>
                <a:cs typeface="Arial" pitchFamily="34" charset="0"/>
              </a:rPr>
              <a:t>Müftüoğlu</a:t>
            </a:r>
            <a:endParaRPr lang="en-US" sz="4800" b="1" kern="100" dirty="0">
              <a:solidFill>
                <a:schemeClr val="tx1"/>
              </a:solidFill>
              <a:latin typeface="+mj-lt"/>
              <a:ea typeface="+mn-ea"/>
              <a:cs typeface="Arial" pitchFamily="34" charset="0"/>
            </a:endParaRPr>
          </a:p>
        </p:txBody>
      </p:sp>
      <p:sp>
        <p:nvSpPr>
          <p:cNvPr id="8" name="TextBox 7">
            <a:extLst>
              <a:ext uri="{FF2B5EF4-FFF2-40B4-BE49-F238E27FC236}">
                <a16:creationId xmlns:a16="http://schemas.microsoft.com/office/drawing/2014/main" id="{0B254429-FC72-E101-060D-33A4CF9D2C68}"/>
              </a:ext>
            </a:extLst>
          </p:cNvPr>
          <p:cNvSpPr txBox="1"/>
          <p:nvPr/>
        </p:nvSpPr>
        <p:spPr>
          <a:xfrm>
            <a:off x="788784" y="2846977"/>
            <a:ext cx="6094562" cy="2862322"/>
          </a:xfrm>
          <a:prstGeom prst="rect">
            <a:avLst/>
          </a:prstGeom>
          <a:noFill/>
        </p:spPr>
        <p:txBody>
          <a:bodyPr wrap="square">
            <a:spAutoFit/>
          </a:bodyPr>
          <a:lstStyle/>
          <a:p>
            <a:pPr marL="285750" indent="-285750" algn="just">
              <a:buFont typeface="Arial" pitchFamily="34" charset="0"/>
              <a:buChar char="•"/>
            </a:pPr>
            <a:r>
              <a:rPr lang="en-US" sz="1800" kern="100" dirty="0">
                <a:latin typeface="+mj-lt"/>
                <a:ea typeface="Calibri" panose="020F0502020204030204" pitchFamily="34" charset="0"/>
                <a:cs typeface="Arial" pitchFamily="34" charset="0"/>
              </a:rPr>
              <a:t>Imprisoned since </a:t>
            </a:r>
            <a:r>
              <a:rPr lang="en-US" sz="1800" b="1" kern="100" dirty="0">
                <a:latin typeface="+mj-lt"/>
                <a:ea typeface="Calibri" panose="020F0502020204030204" pitchFamily="34" charset="0"/>
                <a:cs typeface="Arial" pitchFamily="34" charset="0"/>
              </a:rPr>
              <a:t>April 2023</a:t>
            </a:r>
          </a:p>
          <a:p>
            <a:pPr algn="just"/>
            <a:endParaRPr lang="en-US" sz="1800" kern="100" dirty="0">
              <a:highlight>
                <a:srgbClr val="FFFF00"/>
              </a:highlight>
              <a:latin typeface="+mj-lt"/>
              <a:ea typeface="Calibri" panose="020F0502020204030204" pitchFamily="34" charset="0"/>
              <a:cs typeface="Arial" pitchFamily="34" charset="0"/>
            </a:endParaRPr>
          </a:p>
          <a:p>
            <a:pPr marL="285750" indent="-285750" algn="just">
              <a:buFont typeface="Arial" pitchFamily="34" charset="0"/>
              <a:buChar char="•"/>
            </a:pPr>
            <a:r>
              <a:rPr lang="en-US" sz="1800" b="1" kern="100" dirty="0">
                <a:highlight>
                  <a:srgbClr val="FFFF00"/>
                </a:highlight>
                <a:latin typeface="+mj-lt"/>
                <a:ea typeface="Calibri" panose="020F0502020204030204" pitchFamily="34" charset="0"/>
                <a:cs typeface="Arial" pitchFamily="34" charset="0"/>
              </a:rPr>
              <a:t>Her case is only composed of her journalistic activities.</a:t>
            </a:r>
          </a:p>
          <a:p>
            <a:pPr marL="285750" indent="-285750" algn="just">
              <a:buFont typeface="Arial" pitchFamily="34" charset="0"/>
              <a:buChar char="•"/>
            </a:pPr>
            <a:endParaRPr lang="en-US" sz="1800" kern="100" dirty="0">
              <a:effectLst/>
              <a:highlight>
                <a:srgbClr val="FFFF00"/>
              </a:highlight>
              <a:latin typeface="+mj-lt"/>
              <a:ea typeface="Calibri" panose="020F0502020204030204" pitchFamily="34" charset="0"/>
              <a:cs typeface="Arial" pitchFamily="34" charset="0"/>
            </a:endParaRPr>
          </a:p>
          <a:p>
            <a:pPr marL="285750" indent="-285750" algn="just">
              <a:buFont typeface="Arial" pitchFamily="34" charset="0"/>
              <a:buChar char="•"/>
            </a:pPr>
            <a:r>
              <a:rPr lang="en-US" sz="1800" b="1" kern="100" dirty="0">
                <a:effectLst/>
                <a:latin typeface="+mj-lt"/>
                <a:ea typeface="Calibri" panose="020F0502020204030204" pitchFamily="34" charset="0"/>
                <a:cs typeface="Arial" pitchFamily="34" charset="0"/>
              </a:rPr>
              <a:t>No evidence </a:t>
            </a:r>
            <a:r>
              <a:rPr lang="en-US" sz="1800" kern="100" dirty="0">
                <a:effectLst/>
                <a:latin typeface="+mj-lt"/>
                <a:ea typeface="Calibri" panose="020F0502020204030204" pitchFamily="34" charset="0"/>
                <a:cs typeface="Arial" pitchFamily="34" charset="0"/>
              </a:rPr>
              <a:t>was produced during her detention. </a:t>
            </a:r>
          </a:p>
          <a:p>
            <a:pPr marL="285750" indent="-285750" algn="just">
              <a:buFont typeface="Arial" pitchFamily="34" charset="0"/>
              <a:buChar char="•"/>
            </a:pPr>
            <a:endParaRPr lang="en-US" sz="1800" kern="100" dirty="0">
              <a:latin typeface="+mj-lt"/>
              <a:ea typeface="Calibri" panose="020F0502020204030204" pitchFamily="34" charset="0"/>
              <a:cs typeface="Arial" pitchFamily="34" charset="0"/>
            </a:endParaRPr>
          </a:p>
          <a:p>
            <a:pPr marL="285750" indent="-285750" algn="just">
              <a:buFont typeface="Arial" pitchFamily="34" charset="0"/>
              <a:buChar char="•"/>
            </a:pPr>
            <a:r>
              <a:rPr lang="en-US" sz="1800" kern="100" dirty="0">
                <a:latin typeface="+mj-lt"/>
                <a:ea typeface="Calibri" panose="020F0502020204030204" pitchFamily="34" charset="0"/>
                <a:cs typeface="Arial" pitchFamily="34" charset="0"/>
              </a:rPr>
              <a:t>The Court ordered the </a:t>
            </a:r>
            <a:r>
              <a:rPr lang="en-US" sz="1800" b="1" kern="100" dirty="0">
                <a:latin typeface="+mj-lt"/>
                <a:ea typeface="Calibri" panose="020F0502020204030204" pitchFamily="34" charset="0"/>
                <a:cs typeface="Arial" pitchFamily="34" charset="0"/>
              </a:rPr>
              <a:t>continuation of her detention without obtaining her lawyers’ defense</a:t>
            </a:r>
            <a:r>
              <a:rPr lang="en-US" sz="1800" kern="100" dirty="0">
                <a:latin typeface="+mj-lt"/>
                <a:ea typeface="Calibri" panose="020F0502020204030204" pitchFamily="34" charset="0"/>
                <a:cs typeface="Arial" pitchFamily="34" charset="0"/>
              </a:rPr>
              <a:t>.</a:t>
            </a:r>
          </a:p>
          <a:p>
            <a:pPr algn="just"/>
            <a:endParaRPr lang="en-US" sz="1800" kern="100" dirty="0">
              <a:latin typeface="+mj-lt"/>
              <a:ea typeface="Calibri" panose="020F0502020204030204" pitchFamily="34" charset="0"/>
              <a:cs typeface="Arial" pitchFamily="34" charset="0"/>
            </a:endParaRPr>
          </a:p>
          <a:p>
            <a:pPr marL="285750" indent="-285750" algn="just">
              <a:buFont typeface="Arial" pitchFamily="34" charset="0"/>
              <a:buChar char="•"/>
            </a:pPr>
            <a:r>
              <a:rPr lang="en-US" sz="1800" b="1" kern="100" dirty="0">
                <a:latin typeface="+mj-lt"/>
                <a:ea typeface="Calibri" panose="020F0502020204030204" pitchFamily="34" charset="0"/>
                <a:cs typeface="Arial" pitchFamily="34" charset="0"/>
              </a:rPr>
              <a:t>She was released yesterday.</a:t>
            </a:r>
          </a:p>
        </p:txBody>
      </p:sp>
      <p:pic>
        <p:nvPicPr>
          <p:cNvPr id="4" name="Picture 2" descr="Gazeteci Dicle Müftüoğlu Yine Serbest Bırakılmadı - AJANS65 TV">
            <a:extLst>
              <a:ext uri="{FF2B5EF4-FFF2-40B4-BE49-F238E27FC236}">
                <a16:creationId xmlns:a16="http://schemas.microsoft.com/office/drawing/2014/main" id="{BBC14A88-6EDD-95B1-7310-D2B638DA0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774" r="31679"/>
          <a:stretch>
            <a:fillRect/>
          </a:stretch>
        </p:blipFill>
        <p:spPr bwMode="auto">
          <a:xfrm>
            <a:off x="7520785" y="727461"/>
            <a:ext cx="4026781" cy="558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13598"/>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7CD66-1F44-5393-413D-6EDD36D8A43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B612E6-1CE6-12C5-4710-D8B0B03E1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3E82766-7EBC-63D6-F0FA-683AB797C3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05B1D51F-BD67-DFC8-AF1B-52DDB65B3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D47EF9-9B8C-9BD2-C4BA-2D6B8BBFE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62DC1F-CF40-3AC2-E486-CBAB9D9B2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7D3236F6-C547-5159-854E-DCD47E744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2F1E0070-907C-3272-906A-1EE8107C1060}"/>
              </a:ext>
            </a:extLst>
          </p:cNvPr>
          <p:cNvSpPr txBox="1"/>
          <p:nvPr/>
        </p:nvSpPr>
        <p:spPr>
          <a:xfrm>
            <a:off x="1043631" y="809898"/>
            <a:ext cx="9942716" cy="1554480"/>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4800" b="1"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5CE4996C-5AAF-F732-AEE3-BEBD623A7228}"/>
              </a:ext>
            </a:extLst>
          </p:cNvPr>
          <p:cNvSpPr txBox="1"/>
          <p:nvPr/>
        </p:nvSpPr>
        <p:spPr>
          <a:xfrm>
            <a:off x="1045028" y="3017522"/>
            <a:ext cx="9941319" cy="3124658"/>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i="1" kern="100" dirty="0">
              <a:effectLst/>
              <a:latin typeface="Arial" pitchFamily="34" charset="0"/>
              <a:ea typeface="Calibri" panose="020F0502020204030204" pitchFamily="34" charset="0"/>
              <a:cs typeface="Arial" pitchFamily="34" charset="0"/>
            </a:endParaRPr>
          </a:p>
        </p:txBody>
      </p:sp>
      <p:cxnSp>
        <p:nvCxnSpPr>
          <p:cNvPr id="21" name="Straight Connector 20">
            <a:extLst>
              <a:ext uri="{FF2B5EF4-FFF2-40B4-BE49-F238E27FC236}">
                <a16:creationId xmlns:a16="http://schemas.microsoft.com/office/drawing/2014/main" id="{4009E94D-D9E7-4472-F3F5-A6D2833A65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A64C3AD-5942-442D-8C39-FE47CB2567C3}"/>
              </a:ext>
            </a:extLst>
          </p:cNvPr>
          <p:cNvSpPr txBox="1"/>
          <p:nvPr/>
        </p:nvSpPr>
        <p:spPr>
          <a:xfrm>
            <a:off x="867244" y="1189729"/>
            <a:ext cx="7162256" cy="1461939"/>
          </a:xfrm>
          <a:prstGeom prst="rect">
            <a:avLst/>
          </a:prstGeom>
          <a:noFill/>
        </p:spPr>
        <p:txBody>
          <a:bodyPr wrap="square">
            <a:spAutoFit/>
          </a:bodyPr>
          <a:lstStyle/>
          <a:p>
            <a:pPr algn="just" defTabSz="711037">
              <a:spcAft>
                <a:spcPts val="576"/>
              </a:spcAft>
            </a:pPr>
            <a:r>
              <a:rPr lang="en-US" sz="3600" b="1" kern="100" dirty="0">
                <a:solidFill>
                  <a:schemeClr val="tx1"/>
                </a:solidFill>
                <a:latin typeface="+mj-lt"/>
                <a:ea typeface="+mn-ea"/>
                <a:cs typeface="Arial" pitchFamily="34" charset="0"/>
              </a:rPr>
              <a:t>Case </a:t>
            </a:r>
            <a:r>
              <a:rPr lang="en-US" sz="3600" b="1" kern="100" dirty="0">
                <a:latin typeface="+mj-lt"/>
                <a:cs typeface="Arial" pitchFamily="34" charset="0"/>
              </a:rPr>
              <a:t>of </a:t>
            </a:r>
            <a:r>
              <a:rPr lang="en-US" sz="3600" b="1" kern="100" dirty="0">
                <a:effectLst/>
                <a:latin typeface="+mj-lt"/>
                <a:ea typeface="Calibri" panose="020F0502020204030204" pitchFamily="34" charset="0"/>
                <a:cs typeface="Arial" pitchFamily="34" charset="0"/>
              </a:rPr>
              <a:t>Diyarbakır 18 Journalists</a:t>
            </a:r>
          </a:p>
          <a:p>
            <a:pPr algn="just" defTabSz="711037">
              <a:spcAft>
                <a:spcPts val="576"/>
              </a:spcAft>
            </a:pPr>
            <a:endParaRPr lang="en-US" sz="4800" b="1" kern="100" dirty="0">
              <a:solidFill>
                <a:schemeClr val="tx1"/>
              </a:solidFill>
              <a:latin typeface="+mj-lt"/>
              <a:ea typeface="+mn-ea"/>
              <a:cs typeface="Arial" pitchFamily="34" charset="0"/>
            </a:endParaRPr>
          </a:p>
        </p:txBody>
      </p:sp>
      <p:pic>
        <p:nvPicPr>
          <p:cNvPr id="3" name="Picture 2" descr="Diyarbakır'da tutuklu 15 gazeteci tahliye edildi | Rudaw.net">
            <a:extLst>
              <a:ext uri="{FF2B5EF4-FFF2-40B4-BE49-F238E27FC236}">
                <a16:creationId xmlns:a16="http://schemas.microsoft.com/office/drawing/2014/main" id="{8A5EA784-D650-40D7-E7C0-886276636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12" r="12936"/>
          <a:stretch>
            <a:fillRect/>
          </a:stretch>
        </p:blipFill>
        <p:spPr bwMode="auto">
          <a:xfrm>
            <a:off x="6735943" y="2242030"/>
            <a:ext cx="4853230" cy="4101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A248F0-B880-5D6C-D4BA-6036AEA461C5}"/>
              </a:ext>
            </a:extLst>
          </p:cNvPr>
          <p:cNvSpPr txBox="1"/>
          <p:nvPr/>
        </p:nvSpPr>
        <p:spPr>
          <a:xfrm>
            <a:off x="640079" y="2508070"/>
            <a:ext cx="5959977" cy="3693319"/>
          </a:xfrm>
          <a:prstGeom prst="rect">
            <a:avLst/>
          </a:prstGeom>
          <a:noFill/>
        </p:spPr>
        <p:txBody>
          <a:bodyPr wrap="square" rtlCol="0">
            <a:spAutoFit/>
          </a:bodyPr>
          <a:lstStyle/>
          <a:p>
            <a:pPr marL="285750" indent="-285750" algn="just">
              <a:buFont typeface="Arial" pitchFamily="34" charset="0"/>
              <a:buChar char="•"/>
            </a:pPr>
            <a:r>
              <a:rPr lang="en-US" sz="2400" kern="100" dirty="0">
                <a:latin typeface="+mj-lt"/>
                <a:ea typeface="Calibri" panose="020F0502020204030204" pitchFamily="34" charset="0"/>
                <a:cs typeface="Arial" pitchFamily="34" charset="0"/>
              </a:rPr>
              <a:t>Detained in </a:t>
            </a:r>
            <a:r>
              <a:rPr lang="en-US" sz="2400" b="1" kern="100" dirty="0">
                <a:latin typeface="+mj-lt"/>
                <a:ea typeface="Calibri" panose="020F0502020204030204" pitchFamily="34" charset="0"/>
                <a:cs typeface="Arial" pitchFamily="34" charset="0"/>
              </a:rPr>
              <a:t>June 2022</a:t>
            </a:r>
          </a:p>
          <a:p>
            <a:pPr algn="just"/>
            <a:endParaRPr lang="en-US" sz="2400" kern="100" dirty="0">
              <a:highlight>
                <a:srgbClr val="FFFF00"/>
              </a:highlight>
              <a:latin typeface="+mj-lt"/>
              <a:ea typeface="Calibri" panose="020F0502020204030204" pitchFamily="34" charset="0"/>
              <a:cs typeface="Arial" pitchFamily="34" charset="0"/>
            </a:endParaRPr>
          </a:p>
          <a:p>
            <a:pPr marL="285750" indent="-285750" algn="just">
              <a:buFont typeface="Arial" pitchFamily="34" charset="0"/>
              <a:buChar char="•"/>
            </a:pPr>
            <a:r>
              <a:rPr lang="en-US" sz="2400" b="1" kern="100" dirty="0">
                <a:highlight>
                  <a:srgbClr val="FFFF00"/>
                </a:highlight>
                <a:latin typeface="+mj-lt"/>
                <a:ea typeface="Calibri" panose="020F0502020204030204" pitchFamily="34" charset="0"/>
                <a:cs typeface="Arial" pitchFamily="34" charset="0"/>
              </a:rPr>
              <a:t>No indictment was filed for 9 months</a:t>
            </a:r>
          </a:p>
          <a:p>
            <a:pPr marL="285750" indent="-285750" algn="just">
              <a:buFont typeface="Arial" pitchFamily="34" charset="0"/>
              <a:buChar char="•"/>
            </a:pPr>
            <a:endParaRPr lang="en-US" sz="2400" kern="100" dirty="0">
              <a:effectLst/>
              <a:highlight>
                <a:srgbClr val="FFFF00"/>
              </a:highlight>
              <a:latin typeface="+mj-lt"/>
              <a:ea typeface="Calibri" panose="020F0502020204030204" pitchFamily="34" charset="0"/>
              <a:cs typeface="Arial" pitchFamily="34" charset="0"/>
            </a:endParaRPr>
          </a:p>
          <a:p>
            <a:pPr marL="285750" indent="-285750" algn="just">
              <a:buFont typeface="Arial" pitchFamily="34" charset="0"/>
              <a:buChar char="•"/>
            </a:pPr>
            <a:r>
              <a:rPr lang="en-US" sz="2400" kern="100" dirty="0">
                <a:latin typeface="+mj-lt"/>
                <a:ea typeface="Calibri" panose="020F0502020204030204" pitchFamily="34" charset="0"/>
                <a:cs typeface="Arial" pitchFamily="34" charset="0"/>
              </a:rPr>
              <a:t>First hearing after </a:t>
            </a:r>
            <a:r>
              <a:rPr lang="en-US" sz="2400" b="1" kern="100" dirty="0">
                <a:latin typeface="+mj-lt"/>
                <a:ea typeface="Calibri" panose="020F0502020204030204" pitchFamily="34" charset="0"/>
                <a:cs typeface="Arial" pitchFamily="34" charset="0"/>
              </a:rPr>
              <a:t>13 months</a:t>
            </a:r>
          </a:p>
          <a:p>
            <a:pPr marL="285750" indent="-285750" algn="just">
              <a:buFont typeface="Arial" pitchFamily="34" charset="0"/>
              <a:buChar char="•"/>
            </a:pPr>
            <a:endParaRPr lang="en-US" sz="2400" kern="100" dirty="0">
              <a:latin typeface="+mj-lt"/>
              <a:ea typeface="Calibri" panose="020F0502020204030204" pitchFamily="34" charset="0"/>
              <a:cs typeface="Arial" pitchFamily="34" charset="0"/>
            </a:endParaRPr>
          </a:p>
          <a:p>
            <a:pPr marL="285750" indent="-285750" algn="just">
              <a:buFont typeface="Arial" pitchFamily="34" charset="0"/>
              <a:buChar char="•"/>
            </a:pPr>
            <a:r>
              <a:rPr lang="en-US" sz="2400" kern="100" dirty="0">
                <a:latin typeface="+mj-lt"/>
                <a:ea typeface="Calibri" panose="020F0502020204030204" pitchFamily="34" charset="0"/>
                <a:cs typeface="Arial" pitchFamily="34" charset="0"/>
              </a:rPr>
              <a:t>Released after the </a:t>
            </a:r>
            <a:r>
              <a:rPr lang="en-US" sz="2400" b="1" kern="100" dirty="0">
                <a:latin typeface="+mj-lt"/>
                <a:ea typeface="Calibri" panose="020F0502020204030204" pitchFamily="34" charset="0"/>
                <a:cs typeface="Arial" pitchFamily="34" charset="0"/>
              </a:rPr>
              <a:t>first hearing</a:t>
            </a:r>
          </a:p>
          <a:p>
            <a:pPr marL="285750" indent="-285750" algn="just">
              <a:buFont typeface="Arial" pitchFamily="34" charset="0"/>
              <a:buChar char="•"/>
            </a:pPr>
            <a:endParaRPr lang="en-US" sz="2400" b="1" kern="100" dirty="0">
              <a:latin typeface="+mj-lt"/>
              <a:ea typeface="Calibri" panose="020F0502020204030204" pitchFamily="34" charset="0"/>
              <a:cs typeface="Arial" pitchFamily="34" charset="0"/>
            </a:endParaRPr>
          </a:p>
          <a:p>
            <a:pPr marL="285750" indent="-285750" algn="just">
              <a:buFont typeface="Arial" pitchFamily="34" charset="0"/>
              <a:buChar char="•"/>
            </a:pPr>
            <a:r>
              <a:rPr lang="en-US" sz="2400" b="1" kern="100" dirty="0">
                <a:latin typeface="+mj-lt"/>
                <a:ea typeface="Calibri" panose="020F0502020204030204" pitchFamily="34" charset="0"/>
                <a:cs typeface="Arial" pitchFamily="34" charset="0"/>
              </a:rPr>
              <a:t>13 months detention</a:t>
            </a:r>
          </a:p>
          <a:p>
            <a:endParaRPr lang="en-GB" dirty="0"/>
          </a:p>
        </p:txBody>
      </p:sp>
    </p:spTree>
    <p:extLst>
      <p:ext uri="{BB962C8B-B14F-4D97-AF65-F5344CB8AC3E}">
        <p14:creationId xmlns:p14="http://schemas.microsoft.com/office/powerpoint/2010/main" val="1941270620"/>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D8527-3F8A-971E-5555-03EC72B10A14}"/>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AD697-F584-BFDB-DE67-994EC8C2EB5E}"/>
              </a:ext>
            </a:extLst>
          </p:cNvPr>
          <p:cNvSpPr>
            <a:spLocks noGrp="1"/>
          </p:cNvSpPr>
          <p:nvPr>
            <p:ph type="title"/>
          </p:nvPr>
        </p:nvSpPr>
        <p:spPr>
          <a:xfrm>
            <a:off x="841248" y="334644"/>
            <a:ext cx="10509504" cy="1076914"/>
          </a:xfrm>
        </p:spPr>
        <p:txBody>
          <a:bodyPr anchor="ctr">
            <a:normAutofit/>
          </a:bodyPr>
          <a:lstStyle/>
          <a:p>
            <a:r>
              <a:rPr lang="fr-FR" sz="3400" dirty="0">
                <a:latin typeface="Arial" pitchFamily="34" charset="0"/>
                <a:cs typeface="Arial" pitchFamily="34" charset="0"/>
              </a:rPr>
              <a:t>S</a:t>
            </a:r>
            <a:r>
              <a:rPr lang="en-TR" sz="3400" dirty="0">
                <a:latin typeface="Arial" pitchFamily="34" charset="0"/>
                <a:cs typeface="Arial" pitchFamily="34" charset="0"/>
              </a:rPr>
              <a:t>elected examples: </a:t>
            </a:r>
            <a:br>
              <a:rPr lang="en-TR" sz="3400" dirty="0">
                <a:latin typeface="Arial" pitchFamily="34" charset="0"/>
                <a:cs typeface="Arial" pitchFamily="34" charset="0"/>
              </a:rPr>
            </a:br>
            <a:r>
              <a:rPr lang="en-TR" sz="2000" dirty="0">
                <a:latin typeface="Arial" pitchFamily="34" charset="0"/>
                <a:cs typeface="Arial" pitchFamily="34" charset="0"/>
              </a:rPr>
              <a:t>Öner and Türk group of cases</a:t>
            </a:r>
            <a:endParaRPr lang="en-TR" sz="3400" dirty="0">
              <a:latin typeface="Arial" pitchFamily="34" charset="0"/>
              <a:cs typeface="Arial" pitchFamily="34" charset="0"/>
            </a:endParaRPr>
          </a:p>
        </p:txBody>
      </p:sp>
      <p:sp>
        <p:nvSpPr>
          <p:cNvPr id="1035" name="Rectangle 103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212670A1-0CDC-34D7-BD00-2FF6979D5A43}"/>
              </a:ext>
            </a:extLst>
          </p:cNvPr>
          <p:cNvGraphicFramePr>
            <a:graphicFrameLocks/>
          </p:cNvGraphicFramePr>
          <p:nvPr>
            <p:extLst>
              <p:ext uri="{D42A27DB-BD31-4B8C-83A1-F6EECF244321}">
                <p14:modId xmlns:p14="http://schemas.microsoft.com/office/powerpoint/2010/main" val="785475650"/>
              </p:ext>
            </p:extLst>
          </p:nvPr>
        </p:nvGraphicFramePr>
        <p:xfrm>
          <a:off x="838200" y="1790016"/>
          <a:ext cx="7525513" cy="4643377"/>
        </p:xfrm>
        <a:graphic>
          <a:graphicData uri="http://schemas.openxmlformats.org/drawingml/2006/table">
            <a:tbl>
              <a:tblPr firstRow="1" bandRow="1">
                <a:tableStyleId>{5C22544A-7EE6-4342-B048-85BDC9FD1C3A}</a:tableStyleId>
              </a:tblPr>
              <a:tblGrid>
                <a:gridCol w="1590174">
                  <a:extLst>
                    <a:ext uri="{9D8B030D-6E8A-4147-A177-3AD203B41FA5}">
                      <a16:colId xmlns:a16="http://schemas.microsoft.com/office/drawing/2014/main" val="236570439"/>
                    </a:ext>
                  </a:extLst>
                </a:gridCol>
                <a:gridCol w="4034752">
                  <a:extLst>
                    <a:ext uri="{9D8B030D-6E8A-4147-A177-3AD203B41FA5}">
                      <a16:colId xmlns:a16="http://schemas.microsoft.com/office/drawing/2014/main" val="755899884"/>
                    </a:ext>
                  </a:extLst>
                </a:gridCol>
                <a:gridCol w="1900587">
                  <a:extLst>
                    <a:ext uri="{9D8B030D-6E8A-4147-A177-3AD203B41FA5}">
                      <a16:colId xmlns:a16="http://schemas.microsoft.com/office/drawing/2014/main" val="2224929085"/>
                    </a:ext>
                  </a:extLst>
                </a:gridCol>
              </a:tblGrid>
              <a:tr h="373773">
                <a:tc>
                  <a:txBody>
                    <a:bodyPr/>
                    <a:lstStyle/>
                    <a:p>
                      <a:r>
                        <a:rPr lang="en-TR" sz="1400" dirty="0">
                          <a:latin typeface="Arial" pitchFamily="34" charset="0"/>
                          <a:cs typeface="Arial" pitchFamily="34" charset="0"/>
                        </a:rPr>
                        <a:t>Charges</a:t>
                      </a:r>
                    </a:p>
                  </a:txBody>
                  <a:tcPr/>
                </a:tc>
                <a:tc>
                  <a:txBody>
                    <a:bodyPr/>
                    <a:lstStyle/>
                    <a:p>
                      <a:r>
                        <a:rPr lang="en-TR" sz="1400" dirty="0">
                          <a:latin typeface="Arial" pitchFamily="34" charset="0"/>
                          <a:cs typeface="Arial" pitchFamily="34" charset="0"/>
                        </a:rPr>
                        <a:t>Name</a:t>
                      </a:r>
                    </a:p>
                  </a:txBody>
                  <a:tcPr/>
                </a:tc>
                <a:tc>
                  <a:txBody>
                    <a:bodyPr/>
                    <a:lstStyle/>
                    <a:p>
                      <a:r>
                        <a:rPr lang="en-TR" sz="1400">
                          <a:latin typeface="Arial" pitchFamily="34" charset="0"/>
                          <a:cs typeface="Arial" pitchFamily="34" charset="0"/>
                        </a:rPr>
                        <a:t>Outcome</a:t>
                      </a:r>
                    </a:p>
                  </a:txBody>
                  <a:tcPr/>
                </a:tc>
                <a:extLst>
                  <a:ext uri="{0D108BD9-81ED-4DB2-BD59-A6C34878D82A}">
                    <a16:rowId xmlns:a16="http://schemas.microsoft.com/office/drawing/2014/main" val="2400572925"/>
                  </a:ext>
                </a:extLst>
              </a:tr>
              <a:tr h="648301">
                <a:tc rowSpan="6">
                  <a:txBody>
                    <a:bodyPr/>
                    <a:lstStyle/>
                    <a:p>
                      <a:r>
                        <a:rPr lang="en-TR" sz="1400">
                          <a:latin typeface="Arial" pitchFamily="34" charset="0"/>
                          <a:cs typeface="Arial" pitchFamily="34" charset="0"/>
                        </a:rPr>
                        <a:t>Article 7 § 2 of ATL (terrorist propaganda)</a:t>
                      </a:r>
                    </a:p>
                  </a:txBody>
                  <a:tcPr anchor="ctr"/>
                </a:tc>
                <a:tc>
                  <a:txBody>
                    <a:bodyPr/>
                    <a:lstStyle/>
                    <a:p>
                      <a:r>
                        <a:rPr lang="en-US" sz="1400" dirty="0">
                          <a:highlight>
                            <a:srgbClr val="FFFF00"/>
                          </a:highlight>
                          <a:latin typeface="Arial" pitchFamily="34" charset="0"/>
                          <a:cs typeface="Arial" pitchFamily="34" charset="0"/>
                        </a:rPr>
                        <a:t>T</a:t>
                      </a:r>
                      <a:r>
                        <a:rPr lang="en-TR" sz="1400" dirty="0">
                          <a:highlight>
                            <a:srgbClr val="FFFF00"/>
                          </a:highlight>
                          <a:latin typeface="Arial" pitchFamily="34" charset="0"/>
                          <a:cs typeface="Arial" pitchFamily="34" charset="0"/>
                        </a:rPr>
                        <a:t>he </a:t>
                      </a:r>
                      <a:r>
                        <a:rPr lang="en-TR" sz="1400" i="1" dirty="0">
                          <a:highlight>
                            <a:srgbClr val="FFFF00"/>
                          </a:highlight>
                          <a:latin typeface="Arial" pitchFamily="34" charset="0"/>
                          <a:cs typeface="Arial" pitchFamily="34" charset="0"/>
                        </a:rPr>
                        <a:t>Özgür Gündem </a:t>
                      </a:r>
                      <a:r>
                        <a:rPr lang="en-TR" sz="1400" i="0" dirty="0">
                          <a:highlight>
                            <a:srgbClr val="FFFF00"/>
                          </a:highlight>
                          <a:latin typeface="Arial" pitchFamily="34" charset="0"/>
                          <a:cs typeface="Arial" pitchFamily="34" charset="0"/>
                        </a:rPr>
                        <a:t>solidarity</a:t>
                      </a:r>
                      <a:r>
                        <a:rPr lang="en-TR" sz="1400" i="1" dirty="0">
                          <a:highlight>
                            <a:srgbClr val="FFFF00"/>
                          </a:highlight>
                          <a:latin typeface="Arial" pitchFamily="34" charset="0"/>
                          <a:cs typeface="Arial" pitchFamily="34" charset="0"/>
                        </a:rPr>
                        <a:t> </a:t>
                      </a:r>
                      <a:r>
                        <a:rPr lang="en-TR" sz="1400" dirty="0">
                          <a:highlight>
                            <a:srgbClr val="FFFF00"/>
                          </a:highlight>
                          <a:latin typeface="Arial" pitchFamily="34" charset="0"/>
                          <a:cs typeface="Arial" pitchFamily="34" charset="0"/>
                        </a:rPr>
                        <a:t>case: Şebnem Korur Fincancı, Erol Önderoğlu, Ahmet Nesin </a:t>
                      </a:r>
                    </a:p>
                  </a:txBody>
                  <a:tcPr/>
                </a:tc>
                <a:tc>
                  <a:txBody>
                    <a:bodyPr/>
                    <a:lstStyle/>
                    <a:p>
                      <a:r>
                        <a:rPr lang="en-TR" sz="1400" dirty="0">
                          <a:highlight>
                            <a:srgbClr val="FFFF00"/>
                          </a:highlight>
                          <a:latin typeface="Arial" pitchFamily="34" charset="0"/>
                          <a:cs typeface="Arial" pitchFamily="34" charset="0"/>
                        </a:rPr>
                        <a:t>Acquitted, decision overturned, case pending</a:t>
                      </a:r>
                    </a:p>
                  </a:txBody>
                  <a:tcPr/>
                </a:tc>
                <a:extLst>
                  <a:ext uri="{0D108BD9-81ED-4DB2-BD59-A6C34878D82A}">
                    <a16:rowId xmlns:a16="http://schemas.microsoft.com/office/drawing/2014/main" val="2361654136"/>
                  </a:ext>
                </a:extLst>
              </a:tr>
              <a:tr h="648301">
                <a:tc vMerge="1">
                  <a:txBody>
                    <a:bodyPr/>
                    <a:lstStyle/>
                    <a:p>
                      <a:endParaRPr lang="en-TR"/>
                    </a:p>
                  </a:txBody>
                  <a:tcPr/>
                </a:tc>
                <a:tc>
                  <a:txBody>
                    <a:bodyPr/>
                    <a:lstStyle/>
                    <a:p>
                      <a:r>
                        <a:rPr lang="en-US" sz="1400">
                          <a:highlight>
                            <a:srgbClr val="FFFF00"/>
                          </a:highlight>
                          <a:latin typeface="Arial" pitchFamily="34" charset="0"/>
                          <a:cs typeface="Arial" pitchFamily="34" charset="0"/>
                        </a:rPr>
                        <a:t>T</a:t>
                      </a:r>
                      <a:r>
                        <a:rPr lang="en-TR" sz="1400">
                          <a:highlight>
                            <a:srgbClr val="FFFF00"/>
                          </a:highlight>
                          <a:latin typeface="Arial" pitchFamily="34" charset="0"/>
                          <a:cs typeface="Arial" pitchFamily="34" charset="0"/>
                        </a:rPr>
                        <a:t>he </a:t>
                      </a:r>
                      <a:r>
                        <a:rPr lang="en-TR" sz="1400" i="1">
                          <a:highlight>
                            <a:srgbClr val="FFFF00"/>
                          </a:highlight>
                          <a:latin typeface="Arial" pitchFamily="34" charset="0"/>
                          <a:cs typeface="Arial" pitchFamily="34" charset="0"/>
                        </a:rPr>
                        <a:t>Özgür Gündem </a:t>
                      </a:r>
                      <a:r>
                        <a:rPr lang="en-TR" sz="1400" i="0">
                          <a:highlight>
                            <a:srgbClr val="FFFF00"/>
                          </a:highlight>
                          <a:latin typeface="Arial" pitchFamily="34" charset="0"/>
                          <a:cs typeface="Arial" pitchFamily="34" charset="0"/>
                        </a:rPr>
                        <a:t>solidarity</a:t>
                      </a:r>
                      <a:r>
                        <a:rPr lang="en-TR" sz="1400" i="1">
                          <a:highlight>
                            <a:srgbClr val="FFFF00"/>
                          </a:highlight>
                          <a:latin typeface="Arial" pitchFamily="34" charset="0"/>
                          <a:cs typeface="Arial" pitchFamily="34" charset="0"/>
                        </a:rPr>
                        <a:t> </a:t>
                      </a:r>
                      <a:r>
                        <a:rPr lang="en-TR" sz="1400">
                          <a:highlight>
                            <a:srgbClr val="FFFF00"/>
                          </a:highlight>
                          <a:latin typeface="Arial" pitchFamily="34" charset="0"/>
                          <a:cs typeface="Arial" pitchFamily="34" charset="0"/>
                        </a:rPr>
                        <a:t>case: Celalettin Can (78’s Initiative)</a:t>
                      </a:r>
                    </a:p>
                  </a:txBody>
                  <a:tcPr/>
                </a:tc>
                <a:tc>
                  <a:txBody>
                    <a:bodyPr/>
                    <a:lstStyle/>
                    <a:p>
                      <a:r>
                        <a:rPr lang="en-TR" sz="1400" dirty="0">
                          <a:highlight>
                            <a:srgbClr val="FFFF00"/>
                          </a:highlight>
                          <a:latin typeface="Arial" pitchFamily="34" charset="0"/>
                          <a:cs typeface="Arial" pitchFamily="34" charset="0"/>
                        </a:rPr>
                        <a:t>1 year 3 months</a:t>
                      </a:r>
                    </a:p>
                  </a:txBody>
                  <a:tcPr/>
                </a:tc>
                <a:extLst>
                  <a:ext uri="{0D108BD9-81ED-4DB2-BD59-A6C34878D82A}">
                    <a16:rowId xmlns:a16="http://schemas.microsoft.com/office/drawing/2014/main" val="3236284876"/>
                  </a:ext>
                </a:extLst>
              </a:tr>
              <a:tr h="648301">
                <a:tc vMerge="1">
                  <a:txBody>
                    <a:bodyPr/>
                    <a:lstStyle/>
                    <a:p>
                      <a:endParaRPr lang="en-TR"/>
                    </a:p>
                  </a:txBody>
                  <a:tcPr/>
                </a:tc>
                <a:tc>
                  <a:txBody>
                    <a:bodyPr/>
                    <a:lstStyle/>
                    <a:p>
                      <a:r>
                        <a:rPr lang="en-TR" sz="1400">
                          <a:highlight>
                            <a:srgbClr val="FFFF00"/>
                          </a:highlight>
                          <a:latin typeface="Arial" pitchFamily="34" charset="0"/>
                          <a:cs typeface="Arial" pitchFamily="34" charset="0"/>
                        </a:rPr>
                        <a:t>The </a:t>
                      </a:r>
                      <a:r>
                        <a:rPr lang="en-TR" sz="1400" i="1">
                          <a:highlight>
                            <a:srgbClr val="FFFF00"/>
                          </a:highlight>
                          <a:latin typeface="Arial" pitchFamily="34" charset="0"/>
                          <a:cs typeface="Arial" pitchFamily="34" charset="0"/>
                        </a:rPr>
                        <a:t>Özgür Gündem </a:t>
                      </a:r>
                      <a:r>
                        <a:rPr lang="en-TR" sz="1400" i="0">
                          <a:highlight>
                            <a:srgbClr val="FFFF00"/>
                          </a:highlight>
                          <a:latin typeface="Arial" pitchFamily="34" charset="0"/>
                          <a:cs typeface="Arial" pitchFamily="34" charset="0"/>
                        </a:rPr>
                        <a:t>solidarity</a:t>
                      </a:r>
                      <a:r>
                        <a:rPr lang="en-TR" sz="1400" i="1">
                          <a:highlight>
                            <a:srgbClr val="FFFF00"/>
                          </a:highlight>
                          <a:latin typeface="Arial" pitchFamily="34" charset="0"/>
                          <a:cs typeface="Arial" pitchFamily="34" charset="0"/>
                        </a:rPr>
                        <a:t> </a:t>
                      </a:r>
                      <a:r>
                        <a:rPr lang="en-TR" sz="1400">
                          <a:highlight>
                            <a:srgbClr val="FFFF00"/>
                          </a:highlight>
                          <a:latin typeface="Arial" pitchFamily="34" charset="0"/>
                          <a:cs typeface="Arial" pitchFamily="34" charset="0"/>
                        </a:rPr>
                        <a:t>case: Dilşah Kocakaya</a:t>
                      </a:r>
                    </a:p>
                  </a:txBody>
                  <a:tcPr/>
                </a:tc>
                <a:tc>
                  <a:txBody>
                    <a:bodyPr/>
                    <a:lstStyle/>
                    <a:p>
                      <a:r>
                        <a:rPr lang="en-TR" sz="1400" dirty="0">
                          <a:highlight>
                            <a:srgbClr val="FFFF00"/>
                          </a:highlight>
                          <a:latin typeface="Arial" pitchFamily="34" charset="0"/>
                          <a:cs typeface="Arial" pitchFamily="34" charset="0"/>
                        </a:rPr>
                        <a:t>1 year 3 months</a:t>
                      </a:r>
                    </a:p>
                  </a:txBody>
                  <a:tcPr/>
                </a:tc>
                <a:extLst>
                  <a:ext uri="{0D108BD9-81ED-4DB2-BD59-A6C34878D82A}">
                    <a16:rowId xmlns:a16="http://schemas.microsoft.com/office/drawing/2014/main" val="462182412"/>
                  </a:ext>
                </a:extLst>
              </a:tr>
              <a:tr h="648301">
                <a:tc vMerge="1">
                  <a:txBody>
                    <a:bodyPr/>
                    <a:lstStyle/>
                    <a:p>
                      <a:endParaRPr/>
                    </a:p>
                  </a:txBody>
                  <a:tcPr anchor="ctr"/>
                </a:tc>
                <a:tc>
                  <a:txBody>
                    <a:bodyPr/>
                    <a:lstStyle/>
                    <a:p>
                      <a:r>
                        <a:rPr lang="en-TR" sz="1400">
                          <a:latin typeface="Arial" pitchFamily="34" charset="0"/>
                          <a:cs typeface="Arial" pitchFamily="34" charset="0"/>
                        </a:rPr>
                        <a:t>Fatin Kanat (co-chair of Human Rights Association’s Ankara branch)</a:t>
                      </a:r>
                    </a:p>
                  </a:txBody>
                  <a:tcPr/>
                </a:tc>
                <a:tc>
                  <a:txBody>
                    <a:bodyPr/>
                    <a:lstStyle/>
                    <a:p>
                      <a:r>
                        <a:rPr lang="en-TR" sz="1400">
                          <a:latin typeface="Arial" pitchFamily="34" charset="0"/>
                          <a:cs typeface="Arial" pitchFamily="34" charset="0"/>
                        </a:rPr>
                        <a:t>Acquittal</a:t>
                      </a:r>
                    </a:p>
                  </a:txBody>
                  <a:tcPr/>
                </a:tc>
                <a:extLst>
                  <a:ext uri="{0D108BD9-81ED-4DB2-BD59-A6C34878D82A}">
                    <a16:rowId xmlns:a16="http://schemas.microsoft.com/office/drawing/2014/main" val="1392374660"/>
                  </a:ext>
                </a:extLst>
              </a:tr>
              <a:tr h="885251">
                <a:tc vMerge="1">
                  <a:txBody>
                    <a:bodyPr/>
                    <a:lstStyle/>
                    <a:p>
                      <a:endParaRPr lang="en-TR" sz="1300">
                        <a:latin typeface="Arial" pitchFamily="34" charset="0"/>
                        <a:cs typeface="Arial" pitchFamily="34" charset="0"/>
                      </a:endParaRPr>
                    </a:p>
                  </a:txBody>
                  <a:tcPr/>
                </a:tc>
                <a:tc>
                  <a:txBody>
                    <a:bodyPr/>
                    <a:lstStyle/>
                    <a:p>
                      <a:r>
                        <a:rPr lang="en-US" sz="1400">
                          <a:highlight>
                            <a:srgbClr val="FFFF00"/>
                          </a:highlight>
                          <a:latin typeface="Arial" pitchFamily="34" charset="0"/>
                          <a:cs typeface="Arial" pitchFamily="34" charset="0"/>
                        </a:rPr>
                        <a:t>Chamber of Architect’s Ankara branch chair and executives: Tezcan Karakuş Candan, Muteber Osmanpaşaoğlu, Ece Yoltay, Nilay Evirgen Kabal</a:t>
                      </a:r>
                      <a:endParaRPr lang="en-TR" sz="1400">
                        <a:highlight>
                          <a:srgbClr val="FFFF00"/>
                        </a:highlight>
                        <a:latin typeface="Arial" pitchFamily="34" charset="0"/>
                        <a:cs typeface="Arial" pitchFamily="34" charset="0"/>
                      </a:endParaRPr>
                    </a:p>
                  </a:txBody>
                  <a:tcPr/>
                </a:tc>
                <a:tc>
                  <a:txBody>
                    <a:bodyPr/>
                    <a:lstStyle/>
                    <a:p>
                      <a:r>
                        <a:rPr lang="en-TR" sz="1400" dirty="0">
                          <a:highlight>
                            <a:srgbClr val="FFFF00"/>
                          </a:highlight>
                          <a:latin typeface="Arial" pitchFamily="34" charset="0"/>
                          <a:cs typeface="Arial" pitchFamily="34" charset="0"/>
                        </a:rPr>
                        <a:t>1 year 8 months (overturned, acquitted)</a:t>
                      </a:r>
                    </a:p>
                  </a:txBody>
                  <a:tcPr/>
                </a:tc>
                <a:extLst>
                  <a:ext uri="{0D108BD9-81ED-4DB2-BD59-A6C34878D82A}">
                    <a16:rowId xmlns:a16="http://schemas.microsoft.com/office/drawing/2014/main" val="2888850635"/>
                  </a:ext>
                </a:extLst>
              </a:tr>
              <a:tr h="648301">
                <a:tc vMerge="1">
                  <a:txBody>
                    <a:bodyPr/>
                    <a:lstStyle/>
                    <a:p>
                      <a:endParaRPr lang="en-TR" sz="1300">
                        <a:latin typeface="Arial" pitchFamily="34" charset="0"/>
                        <a:cs typeface="Arial" pitchFamily="34" charset="0"/>
                      </a:endParaRPr>
                    </a:p>
                  </a:txBody>
                  <a:tcPr/>
                </a:tc>
                <a:tc>
                  <a:txBody>
                    <a:bodyPr/>
                    <a:lstStyle/>
                    <a:p>
                      <a:r>
                        <a:rPr lang="en-TR" sz="1400">
                          <a:latin typeface="Arial" pitchFamily="34" charset="0"/>
                          <a:cs typeface="Arial" pitchFamily="34" charset="0"/>
                        </a:rPr>
                        <a:t>Selçuk Kozağaçlı (</a:t>
                      </a:r>
                      <a:r>
                        <a:rPr lang="en-US" sz="1400">
                          <a:latin typeface="Arial" pitchFamily="34" charset="0"/>
                          <a:cs typeface="Arial" pitchFamily="34" charset="0"/>
                        </a:rPr>
                        <a:t>Progressive Lawyers’ Association, ÇHD)</a:t>
                      </a:r>
                      <a:endParaRPr lang="en-TR" sz="1400">
                        <a:latin typeface="Arial" pitchFamily="34" charset="0"/>
                        <a:cs typeface="Arial" pitchFamily="34" charset="0"/>
                      </a:endParaRPr>
                    </a:p>
                  </a:txBody>
                  <a:tcPr/>
                </a:tc>
                <a:tc>
                  <a:txBody>
                    <a:bodyPr/>
                    <a:lstStyle/>
                    <a:p>
                      <a:r>
                        <a:rPr lang="en-TR" sz="1400" dirty="0">
                          <a:latin typeface="Arial" pitchFamily="34" charset="0"/>
                          <a:cs typeface="Arial" pitchFamily="34" charset="0"/>
                        </a:rPr>
                        <a:t>Acquittal</a:t>
                      </a:r>
                    </a:p>
                  </a:txBody>
                  <a:tcPr/>
                </a:tc>
                <a:extLst>
                  <a:ext uri="{0D108BD9-81ED-4DB2-BD59-A6C34878D82A}">
                    <a16:rowId xmlns:a16="http://schemas.microsoft.com/office/drawing/2014/main" val="1106192096"/>
                  </a:ext>
                </a:extLst>
              </a:tr>
            </a:tbl>
          </a:graphicData>
        </a:graphic>
      </p:graphicFrame>
      <p:pic>
        <p:nvPicPr>
          <p:cNvPr id="1026" name="Picture 2">
            <a:extLst>
              <a:ext uri="{FF2B5EF4-FFF2-40B4-BE49-F238E27FC236}">
                <a16:creationId xmlns:a16="http://schemas.microsoft.com/office/drawing/2014/main" id="{64C835CF-160F-A210-EF40-7E3D204B4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15562" y="4268471"/>
            <a:ext cx="3190508" cy="1994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lalettin Can'a adliyede kötü muamele: Kelepçe takıldı, hücreye konuldu">
            <a:extLst>
              <a:ext uri="{FF2B5EF4-FFF2-40B4-BE49-F238E27FC236}">
                <a16:creationId xmlns:a16="http://schemas.microsoft.com/office/drawing/2014/main" id="{F3FF1536-5F17-55F3-30F7-6E26750F8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56487" y="2436895"/>
            <a:ext cx="3190508" cy="17946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CFFEFF01-5509-D22C-B2F5-E899DA0644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78093" y="341961"/>
            <a:ext cx="3087029" cy="205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8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0378D1-4473-AB5C-0AA5-32AFEAAE3A55}"/>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139BEBE-3833-1589-82C2-BF4BF8079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9380B-C284-01BB-C417-9BE1155A3279}"/>
              </a:ext>
            </a:extLst>
          </p:cNvPr>
          <p:cNvSpPr>
            <a:spLocks noGrp="1"/>
          </p:cNvSpPr>
          <p:nvPr>
            <p:ph type="title"/>
          </p:nvPr>
        </p:nvSpPr>
        <p:spPr>
          <a:xfrm>
            <a:off x="841248" y="334644"/>
            <a:ext cx="10509504" cy="1076914"/>
          </a:xfrm>
        </p:spPr>
        <p:txBody>
          <a:bodyPr anchor="ctr">
            <a:normAutofit/>
          </a:bodyPr>
          <a:lstStyle/>
          <a:p>
            <a:r>
              <a:rPr lang="fr-FR" sz="3400" dirty="0">
                <a:latin typeface="Arial" pitchFamily="34" charset="0"/>
                <a:cs typeface="Arial" pitchFamily="34" charset="0"/>
              </a:rPr>
              <a:t>S</a:t>
            </a:r>
            <a:r>
              <a:rPr lang="en-TR" sz="3400" dirty="0">
                <a:latin typeface="Arial" pitchFamily="34" charset="0"/>
                <a:cs typeface="Arial" pitchFamily="34" charset="0"/>
              </a:rPr>
              <a:t>elected examples: </a:t>
            </a:r>
            <a:br>
              <a:rPr lang="en-TR" sz="3400" dirty="0">
                <a:latin typeface="Arial" pitchFamily="34" charset="0"/>
                <a:cs typeface="Arial" pitchFamily="34" charset="0"/>
              </a:rPr>
            </a:br>
            <a:r>
              <a:rPr lang="en-TR" sz="2000" dirty="0">
                <a:latin typeface="Arial" pitchFamily="34" charset="0"/>
                <a:cs typeface="Arial" pitchFamily="34" charset="0"/>
              </a:rPr>
              <a:t>Öner and Türk group of cases</a:t>
            </a:r>
            <a:endParaRPr lang="en-TR" sz="3400" dirty="0">
              <a:latin typeface="Arial" pitchFamily="34" charset="0"/>
              <a:cs typeface="Arial" pitchFamily="34" charset="0"/>
            </a:endParaRPr>
          </a:p>
        </p:txBody>
      </p:sp>
      <p:sp>
        <p:nvSpPr>
          <p:cNvPr id="1035" name="Rectangle 1034">
            <a:extLst>
              <a:ext uri="{FF2B5EF4-FFF2-40B4-BE49-F238E27FC236}">
                <a16:creationId xmlns:a16="http://schemas.microsoft.com/office/drawing/2014/main" id="{D676D598-188D-C6E4-EB90-257187CD6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E17BE2B-C6BE-E078-2358-1C10DAB3F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2915729-2499-4D8B-9D86-E9F4D0E71C06}"/>
              </a:ext>
            </a:extLst>
          </p:cNvPr>
          <p:cNvGraphicFramePr>
            <a:graphicFrameLocks noGrp="1"/>
          </p:cNvGraphicFramePr>
          <p:nvPr>
            <p:extLst>
              <p:ext uri="{D42A27DB-BD31-4B8C-83A1-F6EECF244321}">
                <p14:modId xmlns:p14="http://schemas.microsoft.com/office/powerpoint/2010/main" val="3716981558"/>
              </p:ext>
            </p:extLst>
          </p:nvPr>
        </p:nvGraphicFramePr>
        <p:xfrm>
          <a:off x="410777" y="1639315"/>
          <a:ext cx="7976615" cy="4451943"/>
        </p:xfrm>
        <a:graphic>
          <a:graphicData uri="http://schemas.openxmlformats.org/drawingml/2006/table">
            <a:tbl>
              <a:tblPr firstRow="1" bandRow="1">
                <a:tableStyleId>{5C22544A-7EE6-4342-B048-85BDC9FD1C3A}</a:tableStyleId>
              </a:tblPr>
              <a:tblGrid>
                <a:gridCol w="2455264">
                  <a:extLst>
                    <a:ext uri="{9D8B030D-6E8A-4147-A177-3AD203B41FA5}">
                      <a16:colId xmlns:a16="http://schemas.microsoft.com/office/drawing/2014/main" val="3637869033"/>
                    </a:ext>
                  </a:extLst>
                </a:gridCol>
                <a:gridCol w="3506837">
                  <a:extLst>
                    <a:ext uri="{9D8B030D-6E8A-4147-A177-3AD203B41FA5}">
                      <a16:colId xmlns:a16="http://schemas.microsoft.com/office/drawing/2014/main" val="4042764999"/>
                    </a:ext>
                  </a:extLst>
                </a:gridCol>
                <a:gridCol w="2014514">
                  <a:extLst>
                    <a:ext uri="{9D8B030D-6E8A-4147-A177-3AD203B41FA5}">
                      <a16:colId xmlns:a16="http://schemas.microsoft.com/office/drawing/2014/main" val="339414875"/>
                    </a:ext>
                  </a:extLst>
                </a:gridCol>
              </a:tblGrid>
              <a:tr h="459063">
                <a:tc>
                  <a:txBody>
                    <a:bodyPr/>
                    <a:lstStyle/>
                    <a:p>
                      <a:r>
                        <a:rPr lang="en-TR" sz="1400" dirty="0">
                          <a:latin typeface="Arial" pitchFamily="34" charset="0"/>
                          <a:cs typeface="Arial" pitchFamily="34" charset="0"/>
                        </a:rPr>
                        <a:t>Charges</a:t>
                      </a:r>
                    </a:p>
                  </a:txBody>
                  <a:tcPr/>
                </a:tc>
                <a:tc>
                  <a:txBody>
                    <a:bodyPr/>
                    <a:lstStyle/>
                    <a:p>
                      <a:r>
                        <a:rPr lang="en-TR" sz="1400" dirty="0">
                          <a:latin typeface="Arial" pitchFamily="34" charset="0"/>
                          <a:cs typeface="Arial" pitchFamily="34" charset="0"/>
                        </a:rPr>
                        <a:t>Name</a:t>
                      </a:r>
                    </a:p>
                  </a:txBody>
                  <a:tcPr/>
                </a:tc>
                <a:tc>
                  <a:txBody>
                    <a:bodyPr/>
                    <a:lstStyle/>
                    <a:p>
                      <a:r>
                        <a:rPr lang="en-TR" sz="1400" dirty="0">
                          <a:latin typeface="Arial" pitchFamily="34" charset="0"/>
                          <a:cs typeface="Arial" pitchFamily="34" charset="0"/>
                        </a:rPr>
                        <a:t>Outcome</a:t>
                      </a:r>
                    </a:p>
                  </a:txBody>
                  <a:tcPr/>
                </a:tc>
                <a:extLst>
                  <a:ext uri="{0D108BD9-81ED-4DB2-BD59-A6C34878D82A}">
                    <a16:rowId xmlns:a16="http://schemas.microsoft.com/office/drawing/2014/main" val="4025671092"/>
                  </a:ext>
                </a:extLst>
              </a:tr>
              <a:tr h="1011178">
                <a:tc rowSpan="2">
                  <a:txBody>
                    <a:bodyPr/>
                    <a:lstStyle/>
                    <a:p>
                      <a:r>
                        <a:rPr lang="en-TR" sz="1400" dirty="0">
                          <a:latin typeface="Arial" pitchFamily="34" charset="0"/>
                          <a:cs typeface="Arial" pitchFamily="34" charset="0"/>
                        </a:rPr>
                        <a:t>Article 6 § 1 of ATL</a:t>
                      </a:r>
                    </a:p>
                    <a:p>
                      <a:r>
                        <a:rPr lang="en-TR" sz="1400" dirty="0">
                          <a:latin typeface="Arial" pitchFamily="34" charset="0"/>
                          <a:cs typeface="Arial" pitchFamily="34" charset="0"/>
                        </a:rPr>
                        <a:t> (</a:t>
                      </a:r>
                      <a:r>
                        <a:rPr lang="en-US" sz="1400" dirty="0">
                          <a:latin typeface="Arial" pitchFamily="34" charset="0"/>
                          <a:cs typeface="Arial" pitchFamily="34" charset="0"/>
                        </a:rPr>
                        <a:t>disclosing or publishing the identities of officials on counter-terrorism duties, or identifying such persons as targets)</a:t>
                      </a:r>
                      <a:endParaRPr lang="en-TR" sz="1400" dirty="0">
                        <a:latin typeface="Arial" pitchFamily="34" charset="0"/>
                        <a:cs typeface="Arial" pitchFamily="34" charset="0"/>
                      </a:endParaRPr>
                    </a:p>
                  </a:txBody>
                  <a:tcPr anchor="ctr"/>
                </a:tc>
                <a:tc>
                  <a:txBody>
                    <a:bodyPr/>
                    <a:lstStyle/>
                    <a:p>
                      <a:r>
                        <a:rPr lang="en-TR" sz="1400" dirty="0">
                          <a:highlight>
                            <a:srgbClr val="FFFF00"/>
                          </a:highlight>
                          <a:latin typeface="Arial" pitchFamily="34" charset="0"/>
                          <a:cs typeface="Arial" pitchFamily="34" charset="0"/>
                        </a:rPr>
                        <a:t>Özlem Yılmaz (</a:t>
                      </a:r>
                      <a:r>
                        <a:rPr lang="en-US" sz="1400" dirty="0">
                          <a:highlight>
                            <a:srgbClr val="FFFF00"/>
                          </a:highlight>
                          <a:latin typeface="Arial" pitchFamily="34" charset="0"/>
                          <a:cs typeface="Arial" pitchFamily="34" charset="0"/>
                        </a:rPr>
                        <a:t>chairperson of the Board of Human Rights Agenda Association) </a:t>
                      </a:r>
                    </a:p>
                    <a:p>
                      <a:r>
                        <a:rPr lang="en-US" sz="1400" dirty="0">
                          <a:highlight>
                            <a:srgbClr val="FFFF00"/>
                          </a:highlight>
                          <a:latin typeface="Arial" pitchFamily="34" charset="0"/>
                          <a:cs typeface="Arial" pitchFamily="34" charset="0"/>
                        </a:rPr>
                        <a:t>a</a:t>
                      </a:r>
                      <a:r>
                        <a:rPr lang="en-TR" sz="1400" dirty="0">
                          <a:highlight>
                            <a:srgbClr val="FFFF00"/>
                          </a:highlight>
                          <a:latin typeface="Arial" pitchFamily="34" charset="0"/>
                          <a:cs typeface="Arial" pitchFamily="34" charset="0"/>
                        </a:rPr>
                        <a:t>nd </a:t>
                      </a:r>
                    </a:p>
                    <a:p>
                      <a:r>
                        <a:rPr lang="en-TR" sz="1400" dirty="0">
                          <a:highlight>
                            <a:srgbClr val="FFFF00"/>
                          </a:highlight>
                          <a:latin typeface="Arial" pitchFamily="34" charset="0"/>
                          <a:cs typeface="Arial" pitchFamily="34" charset="0"/>
                        </a:rPr>
                        <a:t>Eren Keskin (</a:t>
                      </a:r>
                      <a:r>
                        <a:rPr lang="en-US" sz="1400" dirty="0">
                          <a:highlight>
                            <a:srgbClr val="FFFF00"/>
                          </a:highlight>
                          <a:latin typeface="Arial" pitchFamily="34" charset="0"/>
                          <a:cs typeface="Arial" pitchFamily="34" charset="0"/>
                        </a:rPr>
                        <a:t>co-chair of the Human Rights Association, İHD)</a:t>
                      </a:r>
                    </a:p>
                  </a:txBody>
                  <a:tcPr/>
                </a:tc>
                <a:tc>
                  <a:txBody>
                    <a:bodyPr/>
                    <a:lstStyle/>
                    <a:p>
                      <a:r>
                        <a:rPr lang="en-TR" sz="1400">
                          <a:highlight>
                            <a:srgbClr val="FFFF00"/>
                          </a:highlight>
                          <a:latin typeface="Arial" pitchFamily="34" charset="0"/>
                          <a:cs typeface="Arial" pitchFamily="34" charset="0"/>
                        </a:rPr>
                        <a:t>Acquittal</a:t>
                      </a:r>
                    </a:p>
                  </a:txBody>
                  <a:tcPr/>
                </a:tc>
                <a:extLst>
                  <a:ext uri="{0D108BD9-81ED-4DB2-BD59-A6C34878D82A}">
                    <a16:rowId xmlns:a16="http://schemas.microsoft.com/office/drawing/2014/main" val="2007657207"/>
                  </a:ext>
                </a:extLst>
              </a:tr>
              <a:tr h="490408">
                <a:tc vMerge="1">
                  <a:txBody>
                    <a:bodyPr/>
                    <a:lstStyle/>
                    <a:p>
                      <a:endParaRPr lang="en-TR" sz="16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400" dirty="0">
                          <a:highlight>
                            <a:srgbClr val="FFFF00"/>
                          </a:highlight>
                          <a:latin typeface="Arial" pitchFamily="34" charset="0"/>
                          <a:cs typeface="Arial" pitchFamily="34" charset="0"/>
                        </a:rPr>
                        <a:t>Mehmet Emin Aktar (l</a:t>
                      </a:r>
                      <a:r>
                        <a:rPr lang="en-US" sz="1400" dirty="0" err="1">
                          <a:highlight>
                            <a:srgbClr val="FFFF00"/>
                          </a:highlight>
                          <a:latin typeface="Arial" pitchFamily="34" charset="0"/>
                          <a:cs typeface="Arial" pitchFamily="34" charset="0"/>
                        </a:rPr>
                        <a:t>awyer</a:t>
                      </a:r>
                      <a:r>
                        <a:rPr lang="en-US" sz="1400" dirty="0">
                          <a:highlight>
                            <a:srgbClr val="FFFF00"/>
                          </a:highlight>
                          <a:latin typeface="Arial" pitchFamily="34" charset="0"/>
                          <a:cs typeface="Arial" pitchFamily="34" charset="0"/>
                        </a:rPr>
                        <a:t> and former head of the Diyarbakır Bar Association)</a:t>
                      </a:r>
                      <a:endParaRPr lang="en-TR" sz="1400" dirty="0">
                        <a:highlight>
                          <a:srgbClr val="FFFF00"/>
                        </a:highlight>
                        <a:latin typeface="Arial" pitchFamily="34" charset="0"/>
                        <a:cs typeface="Arial" pitchFamily="34" charset="0"/>
                      </a:endParaRPr>
                    </a:p>
                  </a:txBody>
                  <a:tcPr/>
                </a:tc>
                <a:tc>
                  <a:txBody>
                    <a:bodyPr/>
                    <a:lstStyle/>
                    <a:p>
                      <a:r>
                        <a:rPr lang="en-US" sz="1400">
                          <a:highlight>
                            <a:srgbClr val="FFFF00"/>
                          </a:highlight>
                          <a:latin typeface="Arial" pitchFamily="34" charset="0"/>
                          <a:cs typeface="Arial" pitchFamily="34" charset="0"/>
                        </a:rPr>
                        <a:t>Case p</a:t>
                      </a:r>
                      <a:r>
                        <a:rPr lang="en-TR" sz="1400">
                          <a:highlight>
                            <a:srgbClr val="FFFF00"/>
                          </a:highlight>
                          <a:latin typeface="Arial" pitchFamily="34" charset="0"/>
                          <a:cs typeface="Arial" pitchFamily="34" charset="0"/>
                        </a:rPr>
                        <a:t>ending </a:t>
                      </a:r>
                    </a:p>
                  </a:txBody>
                  <a:tcPr/>
                </a:tc>
                <a:extLst>
                  <a:ext uri="{0D108BD9-81ED-4DB2-BD59-A6C34878D82A}">
                    <a16:rowId xmlns:a16="http://schemas.microsoft.com/office/drawing/2014/main" val="3534249476"/>
                  </a:ext>
                </a:extLst>
              </a:tr>
              <a:tr h="1197447">
                <a:tc>
                  <a:txBody>
                    <a:bodyPr/>
                    <a:lstStyle/>
                    <a:p>
                      <a:r>
                        <a:rPr lang="en-US" sz="1400" b="0" i="0" u="none" strike="noStrike" kern="1200">
                          <a:solidFill>
                            <a:schemeClr val="dk1"/>
                          </a:solidFill>
                          <a:effectLst/>
                          <a:latin typeface="Arial" pitchFamily="34" charset="0"/>
                          <a:ea typeface="+mn-ea"/>
                          <a:cs typeface="Arial" pitchFamily="34" charset="0"/>
                        </a:rPr>
                        <a:t>Article 216 of TCC (provoking the public to hatred, hostility or degrading) </a:t>
                      </a:r>
                    </a:p>
                    <a:p>
                      <a:r>
                        <a:rPr lang="en-US" sz="1400" b="0" i="0" u="none" strike="noStrike" kern="1200">
                          <a:solidFill>
                            <a:schemeClr val="dk1"/>
                          </a:solidFill>
                          <a:effectLst/>
                          <a:latin typeface="Arial" pitchFamily="34" charset="0"/>
                          <a:ea typeface="+mn-ea"/>
                          <a:cs typeface="Arial" pitchFamily="34" charset="0"/>
                        </a:rPr>
                        <a:t>+</a:t>
                      </a:r>
                    </a:p>
                    <a:p>
                      <a:r>
                        <a:rPr lang="en-US" sz="1400" b="0" i="0" u="none" strike="noStrike" kern="1200">
                          <a:solidFill>
                            <a:schemeClr val="dk1"/>
                          </a:solidFill>
                          <a:effectLst/>
                          <a:latin typeface="Arial" pitchFamily="34" charset="0"/>
                          <a:ea typeface="+mn-ea"/>
                          <a:cs typeface="Arial" pitchFamily="34" charset="0"/>
                        </a:rPr>
                        <a:t>Article 301 of TCC</a:t>
                      </a:r>
                      <a:endParaRPr lang="en-TR" sz="1400">
                        <a:latin typeface="Arial" pitchFamily="34" charset="0"/>
                        <a:cs typeface="Arial" pitchFamily="34" charset="0"/>
                      </a:endParaRPr>
                    </a:p>
                  </a:txBody>
                  <a:tcPr/>
                </a:tc>
                <a:tc>
                  <a:txBody>
                    <a:bodyPr/>
                    <a:lstStyle/>
                    <a:p>
                      <a:r>
                        <a:rPr lang="en-TR" sz="1400" dirty="0">
                          <a:latin typeface="Arial" pitchFamily="34" charset="0"/>
                          <a:cs typeface="Arial" pitchFamily="34" charset="0"/>
                        </a:rPr>
                        <a:t>Sezgin Tanrıkulu (rights defender, lawyer, member of Parliament)</a:t>
                      </a:r>
                    </a:p>
                  </a:txBody>
                  <a:tcPr/>
                </a:tc>
                <a:tc>
                  <a:txBody>
                    <a:bodyPr/>
                    <a:lstStyle/>
                    <a:p>
                      <a:r>
                        <a:rPr lang="tr-TR" sz="1400" dirty="0">
                          <a:latin typeface="Arial" pitchFamily="34" charset="0"/>
                          <a:cs typeface="Arial" pitchFamily="34" charset="0"/>
                        </a:rPr>
                        <a:t>Investigation pending</a:t>
                      </a:r>
                      <a:endParaRPr lang="en-TR" sz="1400" dirty="0">
                        <a:latin typeface="Arial" pitchFamily="34" charset="0"/>
                        <a:cs typeface="Arial" pitchFamily="34" charset="0"/>
                      </a:endParaRPr>
                    </a:p>
                  </a:txBody>
                  <a:tcPr/>
                </a:tc>
                <a:extLst>
                  <a:ext uri="{0D108BD9-81ED-4DB2-BD59-A6C34878D82A}">
                    <a16:rowId xmlns:a16="http://schemas.microsoft.com/office/drawing/2014/main" val="3170930878"/>
                  </a:ext>
                </a:extLst>
              </a:tr>
              <a:tr h="824908">
                <a:tc>
                  <a:txBody>
                    <a:bodyPr/>
                    <a:lstStyle/>
                    <a:p>
                      <a:r>
                        <a:rPr lang="en-US" sz="1400" b="0" i="0" u="none" strike="noStrike" kern="1200">
                          <a:solidFill>
                            <a:schemeClr val="dk1"/>
                          </a:solidFill>
                          <a:effectLst/>
                          <a:latin typeface="Arial" pitchFamily="34" charset="0"/>
                          <a:ea typeface="+mn-ea"/>
                          <a:cs typeface="Arial" pitchFamily="34" charset="0"/>
                        </a:rPr>
                        <a:t>Article 216 of TCC (provoking the public to hatred, hostility or degrading) </a:t>
                      </a:r>
                      <a:endParaRPr lang="en-TR" sz="1400">
                        <a:latin typeface="Arial" pitchFamily="34" charset="0"/>
                        <a:cs typeface="Arial" pitchFamily="34" charset="0"/>
                      </a:endParaRPr>
                    </a:p>
                  </a:txBody>
                  <a:tcPr/>
                </a:tc>
                <a:tc>
                  <a:txBody>
                    <a:bodyPr/>
                    <a:lstStyle/>
                    <a:p>
                      <a:r>
                        <a:rPr lang="en-TR" sz="1400" dirty="0">
                          <a:latin typeface="Arial" pitchFamily="34" charset="0"/>
                          <a:cs typeface="Arial" pitchFamily="34" charset="0"/>
                        </a:rPr>
                        <a:t>Members of Eskişehir Women’s Defense N</a:t>
                      </a:r>
                      <a:r>
                        <a:rPr lang="en-US" sz="1400" dirty="0">
                          <a:latin typeface="Arial" pitchFamily="34" charset="0"/>
                          <a:cs typeface="Arial" pitchFamily="34" charset="0"/>
                        </a:rPr>
                        <a:t>e</a:t>
                      </a:r>
                      <a:r>
                        <a:rPr lang="en-TR" sz="1400" dirty="0">
                          <a:latin typeface="Arial" pitchFamily="34" charset="0"/>
                          <a:cs typeface="Arial" pitchFamily="34" charset="0"/>
                        </a:rPr>
                        <a:t>twork (Kadın Savunma Ağı) </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r-TR" sz="1400" dirty="0">
                          <a:latin typeface="Arial" pitchFamily="34" charset="0"/>
                          <a:cs typeface="Arial" pitchFamily="34" charset="0"/>
                        </a:rPr>
                        <a:t>Investigation pending</a:t>
                      </a:r>
                      <a:endParaRPr lang="en-TR" sz="1400" dirty="0">
                        <a:latin typeface="Arial" pitchFamily="34" charset="0"/>
                        <a:cs typeface="Arial" pitchFamily="34" charset="0"/>
                      </a:endParaRPr>
                    </a:p>
                  </a:txBody>
                  <a:tcPr/>
                </a:tc>
                <a:extLst>
                  <a:ext uri="{0D108BD9-81ED-4DB2-BD59-A6C34878D82A}">
                    <a16:rowId xmlns:a16="http://schemas.microsoft.com/office/drawing/2014/main" val="4001442167"/>
                  </a:ext>
                </a:extLst>
              </a:tr>
            </a:tbl>
          </a:graphicData>
        </a:graphic>
      </p:graphicFrame>
      <p:pic>
        <p:nvPicPr>
          <p:cNvPr id="6" name="Picture 2" descr="A person wearing glasses and a black shirt&#10;&#10;Description automatically generated">
            <a:extLst>
              <a:ext uri="{FF2B5EF4-FFF2-40B4-BE49-F238E27FC236}">
                <a16:creationId xmlns:a16="http://schemas.microsoft.com/office/drawing/2014/main" id="{DFD0B207-A696-0DCE-EEA1-8D20B97DA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31" r="4947" b="-3959"/>
          <a:stretch>
            <a:fillRect/>
          </a:stretch>
        </p:blipFill>
        <p:spPr bwMode="auto">
          <a:xfrm>
            <a:off x="8515794" y="738806"/>
            <a:ext cx="2839135" cy="1784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erson in glasses and a striped shirt&#10;&#10;Description automatically generated">
            <a:extLst>
              <a:ext uri="{FF2B5EF4-FFF2-40B4-BE49-F238E27FC236}">
                <a16:creationId xmlns:a16="http://schemas.microsoft.com/office/drawing/2014/main" id="{2B1255B3-E93E-3FEB-CA6D-ADD6294E1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420" r="12751"/>
          <a:stretch>
            <a:fillRect/>
          </a:stretch>
        </p:blipFill>
        <p:spPr bwMode="auto">
          <a:xfrm>
            <a:off x="8629536" y="2574866"/>
            <a:ext cx="2718168" cy="2115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person sitting in a chair&#10;&#10;Description automatically generated">
            <a:extLst>
              <a:ext uri="{FF2B5EF4-FFF2-40B4-BE49-F238E27FC236}">
                <a16:creationId xmlns:a16="http://schemas.microsoft.com/office/drawing/2014/main" id="{71337E42-92C0-5FCF-EDF7-16D3A4400B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590320" y="4810572"/>
            <a:ext cx="2718168" cy="175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5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3" name="Rectangle 308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5" name="Rectangle 308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B3E5B7-DD65-3875-6368-D87B46AC9E29}"/>
              </a:ext>
            </a:extLst>
          </p:cNvPr>
          <p:cNvSpPr>
            <a:spLocks noGrp="1"/>
          </p:cNvSpPr>
          <p:nvPr>
            <p:ph type="title"/>
          </p:nvPr>
        </p:nvSpPr>
        <p:spPr>
          <a:xfrm>
            <a:off x="911424" y="322459"/>
            <a:ext cx="10168128" cy="1179576"/>
          </a:xfrm>
        </p:spPr>
        <p:txBody>
          <a:bodyPr>
            <a:normAutofit/>
          </a:bodyPr>
          <a:lstStyle/>
          <a:p>
            <a:r>
              <a:rPr lang="fr-FR" sz="3600" dirty="0">
                <a:latin typeface="Arial" pitchFamily="34" charset="0"/>
                <a:cs typeface="Arial" pitchFamily="34" charset="0"/>
              </a:rPr>
              <a:t>S</a:t>
            </a:r>
            <a:r>
              <a:rPr lang="en-TR" sz="3600" dirty="0">
                <a:latin typeface="Arial" pitchFamily="34" charset="0"/>
                <a:cs typeface="Arial" pitchFamily="34" charset="0"/>
              </a:rPr>
              <a:t>elected examples</a:t>
            </a:r>
            <a:r>
              <a:rPr lang="fr-FR" sz="3600" dirty="0">
                <a:latin typeface="Arial" pitchFamily="34" charset="0"/>
                <a:cs typeface="Arial" pitchFamily="34" charset="0"/>
              </a:rPr>
              <a:t>:</a:t>
            </a:r>
            <a:br>
              <a:rPr lang="fr-FR" sz="3600" dirty="0">
                <a:latin typeface="Arial" pitchFamily="34" charset="0"/>
                <a:cs typeface="Arial" pitchFamily="34" charset="0"/>
              </a:rPr>
            </a:br>
            <a:r>
              <a:rPr lang="fr-FR" sz="3600" dirty="0">
                <a:latin typeface="Arial" pitchFamily="34" charset="0"/>
                <a:cs typeface="Arial" pitchFamily="34" charset="0"/>
              </a:rPr>
              <a:t> </a:t>
            </a:r>
            <a:r>
              <a:rPr lang="en-TR" sz="2800" dirty="0">
                <a:latin typeface="Arial" pitchFamily="34" charset="0"/>
                <a:cs typeface="Arial" pitchFamily="34" charset="0"/>
              </a:rPr>
              <a:t>Işıkırık group</a:t>
            </a:r>
            <a:endParaRPr lang="en-TR" sz="3600" dirty="0">
              <a:latin typeface="Arial" pitchFamily="34" charset="0"/>
              <a:cs typeface="Arial" pitchFamily="34" charset="0"/>
            </a:endParaRPr>
          </a:p>
        </p:txBody>
      </p:sp>
      <p:sp>
        <p:nvSpPr>
          <p:cNvPr id="3087" name="Rectangle 308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1DFCDCCE-5A59-E775-DF37-6E5617D620B5}"/>
              </a:ext>
            </a:extLst>
          </p:cNvPr>
          <p:cNvGraphicFramePr>
            <a:graphicFrameLocks/>
          </p:cNvGraphicFramePr>
          <p:nvPr>
            <p:extLst>
              <p:ext uri="{D42A27DB-BD31-4B8C-83A1-F6EECF244321}">
                <p14:modId xmlns:p14="http://schemas.microsoft.com/office/powerpoint/2010/main" val="2211363442"/>
              </p:ext>
            </p:extLst>
          </p:nvPr>
        </p:nvGraphicFramePr>
        <p:xfrm>
          <a:off x="374607" y="1563591"/>
          <a:ext cx="7953640" cy="5260208"/>
        </p:xfrm>
        <a:graphic>
          <a:graphicData uri="http://schemas.openxmlformats.org/drawingml/2006/table">
            <a:tbl>
              <a:tblPr firstRow="1" bandRow="1">
                <a:tableStyleId>{5C22544A-7EE6-4342-B048-85BDC9FD1C3A}</a:tableStyleId>
              </a:tblPr>
              <a:tblGrid>
                <a:gridCol w="1980380">
                  <a:extLst>
                    <a:ext uri="{9D8B030D-6E8A-4147-A177-3AD203B41FA5}">
                      <a16:colId xmlns:a16="http://schemas.microsoft.com/office/drawing/2014/main" val="236570439"/>
                    </a:ext>
                  </a:extLst>
                </a:gridCol>
                <a:gridCol w="4024852">
                  <a:extLst>
                    <a:ext uri="{9D8B030D-6E8A-4147-A177-3AD203B41FA5}">
                      <a16:colId xmlns:a16="http://schemas.microsoft.com/office/drawing/2014/main" val="755899884"/>
                    </a:ext>
                  </a:extLst>
                </a:gridCol>
                <a:gridCol w="1948408">
                  <a:extLst>
                    <a:ext uri="{9D8B030D-6E8A-4147-A177-3AD203B41FA5}">
                      <a16:colId xmlns:a16="http://schemas.microsoft.com/office/drawing/2014/main" val="2224929085"/>
                    </a:ext>
                  </a:extLst>
                </a:gridCol>
              </a:tblGrid>
              <a:tr h="234807">
                <a:tc>
                  <a:txBody>
                    <a:bodyPr/>
                    <a:lstStyle/>
                    <a:p>
                      <a:r>
                        <a:rPr lang="en-TR" sz="1000">
                          <a:latin typeface="Arial" pitchFamily="34" charset="0"/>
                          <a:cs typeface="Arial" pitchFamily="34" charset="0"/>
                        </a:rPr>
                        <a:t>Charges</a:t>
                      </a:r>
                    </a:p>
                  </a:txBody>
                  <a:tcPr/>
                </a:tc>
                <a:tc>
                  <a:txBody>
                    <a:bodyPr/>
                    <a:lstStyle/>
                    <a:p>
                      <a:r>
                        <a:rPr lang="en-TR" sz="1000" dirty="0">
                          <a:latin typeface="Arial" pitchFamily="34" charset="0"/>
                          <a:cs typeface="Arial" pitchFamily="34" charset="0"/>
                        </a:rPr>
                        <a:t>Name</a:t>
                      </a:r>
                    </a:p>
                  </a:txBody>
                  <a:tcPr/>
                </a:tc>
                <a:tc>
                  <a:txBody>
                    <a:bodyPr/>
                    <a:lstStyle/>
                    <a:p>
                      <a:r>
                        <a:rPr lang="en-TR" sz="1000">
                          <a:latin typeface="Arial" pitchFamily="34" charset="0"/>
                          <a:cs typeface="Arial" pitchFamily="34" charset="0"/>
                        </a:rPr>
                        <a:t>Outcome</a:t>
                      </a:r>
                    </a:p>
                  </a:txBody>
                  <a:tcPr/>
                </a:tc>
                <a:extLst>
                  <a:ext uri="{0D108BD9-81ED-4DB2-BD59-A6C34878D82A}">
                    <a16:rowId xmlns:a16="http://schemas.microsoft.com/office/drawing/2014/main" val="2400572925"/>
                  </a:ext>
                </a:extLst>
              </a:tr>
              <a:tr h="498273">
                <a:tc rowSpan="11">
                  <a:txBody>
                    <a:bodyPr/>
                    <a:lstStyle/>
                    <a:p>
                      <a:r>
                        <a:rPr lang="en-TR" sz="1000">
                          <a:latin typeface="Arial" pitchFamily="34" charset="0"/>
                          <a:cs typeface="Arial" pitchFamily="34" charset="0"/>
                        </a:rPr>
                        <a:t>Article 314 of TCC (Membership of a terrorist orgaization)</a:t>
                      </a:r>
                    </a:p>
                  </a:txBody>
                  <a:tcPr anchor="ctr"/>
                </a:tc>
                <a:tc>
                  <a:txBody>
                    <a:bodyPr/>
                    <a:lstStyle/>
                    <a:p>
                      <a:r>
                        <a:rPr lang="en-TR" sz="1000">
                          <a:highlight>
                            <a:srgbClr val="FFFF00"/>
                          </a:highlight>
                          <a:latin typeface="Arial" pitchFamily="34" charset="0"/>
                          <a:cs typeface="Arial" pitchFamily="34" charset="0"/>
                        </a:rPr>
                        <a:t>GÖÇİZDER case: Bilal Yıldız and other rights defenders</a:t>
                      </a:r>
                    </a:p>
                  </a:txBody>
                  <a:tcPr/>
                </a:tc>
                <a:tc>
                  <a:txBody>
                    <a:bodyPr/>
                    <a:lstStyle/>
                    <a:p>
                      <a:r>
                        <a:rPr lang="en-TR" sz="1000">
                          <a:highlight>
                            <a:srgbClr val="FFFF00"/>
                          </a:highlight>
                          <a:latin typeface="Arial" pitchFamily="34" charset="0"/>
                          <a:cs typeface="Arial" pitchFamily="34" charset="0"/>
                        </a:rPr>
                        <a:t>Acquittal</a:t>
                      </a:r>
                    </a:p>
                  </a:txBody>
                  <a:tcPr/>
                </a:tc>
                <a:extLst>
                  <a:ext uri="{0D108BD9-81ED-4DB2-BD59-A6C34878D82A}">
                    <a16:rowId xmlns:a16="http://schemas.microsoft.com/office/drawing/2014/main" val="3383453891"/>
                  </a:ext>
                </a:extLst>
              </a:tr>
              <a:tr h="381561">
                <a:tc vMerge="1">
                  <a:txBody>
                    <a:bodyPr/>
                    <a:lstStyle/>
                    <a:p>
                      <a:endParaRPr lang="en-TR" sz="1600">
                        <a:latin typeface="Arial" pitchFamily="34" charset="0"/>
                        <a:cs typeface="Arial" pitchFamily="34" charset="0"/>
                      </a:endParaRPr>
                    </a:p>
                  </a:txBody>
                  <a:tcPr/>
                </a:tc>
                <a:tc>
                  <a:txBody>
                    <a:bodyPr/>
                    <a:lstStyle/>
                    <a:p>
                      <a:r>
                        <a:rPr lang="en-US" sz="1000" dirty="0" err="1">
                          <a:latin typeface="Arial" pitchFamily="34" charset="0"/>
                          <a:cs typeface="Arial" pitchFamily="34" charset="0"/>
                        </a:rPr>
                        <a:t>Elif</a:t>
                      </a:r>
                      <a:r>
                        <a:rPr lang="en-US" sz="1000" dirty="0">
                          <a:latin typeface="Arial" pitchFamily="34" charset="0"/>
                          <a:cs typeface="Arial" pitchFamily="34" charset="0"/>
                        </a:rPr>
                        <a:t> </a:t>
                      </a:r>
                      <a:r>
                        <a:rPr lang="en-US" sz="1000" dirty="0" err="1">
                          <a:latin typeface="Arial" pitchFamily="34" charset="0"/>
                          <a:cs typeface="Arial" pitchFamily="34" charset="0"/>
                        </a:rPr>
                        <a:t>Tirenç</a:t>
                      </a:r>
                      <a:r>
                        <a:rPr lang="en-US" sz="1000" dirty="0">
                          <a:latin typeface="Arial" pitchFamily="34" charset="0"/>
                          <a:cs typeface="Arial" pitchFamily="34" charset="0"/>
                        </a:rPr>
                        <a:t> </a:t>
                      </a:r>
                      <a:r>
                        <a:rPr lang="en-US" sz="1000" dirty="0" err="1">
                          <a:latin typeface="Arial" pitchFamily="34" charset="0"/>
                          <a:cs typeface="Arial" pitchFamily="34" charset="0"/>
                        </a:rPr>
                        <a:t>İpek</a:t>
                      </a:r>
                      <a:r>
                        <a:rPr lang="en-US" sz="1000" dirty="0">
                          <a:latin typeface="Arial" pitchFamily="34" charset="0"/>
                          <a:cs typeface="Arial" pitchFamily="34" charset="0"/>
                        </a:rPr>
                        <a:t> </a:t>
                      </a:r>
                      <a:r>
                        <a:rPr lang="en-US" sz="1000" dirty="0" err="1">
                          <a:latin typeface="Arial" pitchFamily="34" charset="0"/>
                          <a:cs typeface="Arial" pitchFamily="34" charset="0"/>
                        </a:rPr>
                        <a:t>Ulaş</a:t>
                      </a:r>
                      <a:r>
                        <a:rPr lang="en-US" sz="1000" dirty="0">
                          <a:latin typeface="Arial" pitchFamily="34" charset="0"/>
                          <a:cs typeface="Arial" pitchFamily="34" charset="0"/>
                        </a:rPr>
                        <a:t> and Fatma </a:t>
                      </a:r>
                      <a:r>
                        <a:rPr lang="en-US" sz="1000" dirty="0" err="1">
                          <a:latin typeface="Arial" pitchFamily="34" charset="0"/>
                          <a:cs typeface="Arial" pitchFamily="34" charset="0"/>
                        </a:rPr>
                        <a:t>Gültekin</a:t>
                      </a:r>
                      <a:r>
                        <a:rPr lang="en-US" sz="1000" dirty="0">
                          <a:latin typeface="Arial" pitchFamily="34" charset="0"/>
                          <a:cs typeface="Arial" pitchFamily="34" charset="0"/>
                        </a:rPr>
                        <a:t> (</a:t>
                      </a:r>
                      <a:r>
                        <a:rPr lang="en-TR" sz="1000" dirty="0">
                          <a:latin typeface="Arial" pitchFamily="34" charset="0"/>
                          <a:cs typeface="Arial" pitchFamily="34" charset="0"/>
                        </a:rPr>
                        <a:t>Rosa Women’s Association)</a:t>
                      </a:r>
                    </a:p>
                  </a:txBody>
                  <a:tcPr/>
                </a:tc>
                <a:tc>
                  <a:txBody>
                    <a:bodyPr/>
                    <a:lstStyle/>
                    <a:p>
                      <a:r>
                        <a:rPr lang="en-TR" sz="1000">
                          <a:latin typeface="Arial" pitchFamily="34" charset="0"/>
                          <a:cs typeface="Arial" pitchFamily="34" charset="0"/>
                        </a:rPr>
                        <a:t>Acquittal</a:t>
                      </a:r>
                    </a:p>
                  </a:txBody>
                  <a:tcPr/>
                </a:tc>
                <a:extLst>
                  <a:ext uri="{0D108BD9-81ED-4DB2-BD59-A6C34878D82A}">
                    <a16:rowId xmlns:a16="http://schemas.microsoft.com/office/drawing/2014/main" val="4155739029"/>
                  </a:ext>
                </a:extLst>
              </a:tr>
              <a:tr h="509822">
                <a:tc vMerge="1">
                  <a:txBody>
                    <a:bodyPr/>
                    <a:lstStyle/>
                    <a:p>
                      <a:endParaRPr lang="en-TR" sz="1600">
                        <a:latin typeface="Arial" pitchFamily="34" charset="0"/>
                        <a:cs typeface="Arial" pitchFamily="34" charset="0"/>
                      </a:endParaRPr>
                    </a:p>
                  </a:txBody>
                  <a:tcPr/>
                </a:tc>
                <a:tc>
                  <a:txBody>
                    <a:bodyPr/>
                    <a:lstStyle/>
                    <a:p>
                      <a:r>
                        <a:rPr lang="en-TR" sz="1000" dirty="0">
                          <a:latin typeface="Arial" pitchFamily="34" charset="0"/>
                          <a:cs typeface="Arial" pitchFamily="34" charset="0"/>
                        </a:rPr>
                        <a:t>Narin Gezgör (Rosa Women’s Association)</a:t>
                      </a:r>
                    </a:p>
                  </a:txBody>
                  <a:tcPr/>
                </a:tc>
                <a:tc>
                  <a:txBody>
                    <a:bodyPr/>
                    <a:lstStyle/>
                    <a:p>
                      <a:r>
                        <a:rPr lang="en-TR" sz="1000">
                          <a:latin typeface="Arial" pitchFamily="34" charset="0"/>
                          <a:cs typeface="Arial" pitchFamily="34" charset="0"/>
                        </a:rPr>
                        <a:t>7 years 6 months (overturned, pending)</a:t>
                      </a:r>
                    </a:p>
                  </a:txBody>
                  <a:tcPr/>
                </a:tc>
                <a:extLst>
                  <a:ext uri="{0D108BD9-81ED-4DB2-BD59-A6C34878D82A}">
                    <a16:rowId xmlns:a16="http://schemas.microsoft.com/office/drawing/2014/main" val="1803449500"/>
                  </a:ext>
                </a:extLst>
              </a:tr>
              <a:tr h="381561">
                <a:tc vMerge="1">
                  <a:txBody>
                    <a:bodyPr/>
                    <a:lstStyle/>
                    <a:p>
                      <a:endParaRPr lang="en-TR" sz="1600">
                        <a:latin typeface="Arial" pitchFamily="34" charset="0"/>
                        <a:cs typeface="Arial" pitchFamily="34" charset="0"/>
                      </a:endParaRPr>
                    </a:p>
                  </a:txBody>
                  <a:tcPr/>
                </a:tc>
                <a:tc>
                  <a:txBody>
                    <a:bodyPr/>
                    <a:lstStyle/>
                    <a:p>
                      <a:r>
                        <a:rPr lang="en-TR" sz="1000">
                          <a:latin typeface="Arial" pitchFamily="34" charset="0"/>
                          <a:cs typeface="Arial" pitchFamily="34" charset="0"/>
                        </a:rPr>
                        <a:t>Adalet Kaya (Rosa Women’s Association and member of Parliament)</a:t>
                      </a:r>
                    </a:p>
                  </a:txBody>
                  <a:tcPr/>
                </a:tc>
                <a:tc>
                  <a:txBody>
                    <a:bodyPr/>
                    <a:lstStyle/>
                    <a:p>
                      <a:r>
                        <a:rPr lang="en-TR" sz="1000">
                          <a:latin typeface="Arial" pitchFamily="34" charset="0"/>
                          <a:cs typeface="Arial" pitchFamily="34" charset="0"/>
                        </a:rPr>
                        <a:t>Case pending</a:t>
                      </a:r>
                    </a:p>
                  </a:txBody>
                  <a:tcPr/>
                </a:tc>
                <a:extLst>
                  <a:ext uri="{0D108BD9-81ED-4DB2-BD59-A6C34878D82A}">
                    <a16:rowId xmlns:a16="http://schemas.microsoft.com/office/drawing/2014/main" val="3714553920"/>
                  </a:ext>
                </a:extLst>
              </a:tr>
              <a:tr h="358905">
                <a:tc vMerge="1">
                  <a:txBody>
                    <a:bodyPr/>
                    <a:lstStyle/>
                    <a:p>
                      <a:endParaRPr lang="en-TR" sz="1000">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Vetha Aydın Yüksel (Human Rights Association, İHD)</a:t>
                      </a:r>
                    </a:p>
                  </a:txBody>
                  <a:tcPr/>
                </a:tc>
                <a:tc>
                  <a:txBody>
                    <a:bodyPr/>
                    <a:lstStyle/>
                    <a:p>
                      <a:r>
                        <a:rPr lang="en-TR" sz="1000">
                          <a:latin typeface="Arial" pitchFamily="34" charset="0"/>
                          <a:cs typeface="Arial" pitchFamily="34" charset="0"/>
                        </a:rPr>
                        <a:t>6 years 3 monhts</a:t>
                      </a:r>
                    </a:p>
                  </a:txBody>
                  <a:tcPr/>
                </a:tc>
                <a:extLst>
                  <a:ext uri="{0D108BD9-81ED-4DB2-BD59-A6C34878D82A}">
                    <a16:rowId xmlns:a16="http://schemas.microsoft.com/office/drawing/2014/main" val="2609805678"/>
                  </a:ext>
                </a:extLst>
              </a:tr>
              <a:tr h="381561">
                <a:tc vMerge="1">
                  <a:txBody>
                    <a:bodyPr/>
                    <a:lstStyle/>
                    <a:p>
                      <a:endParaRPr lang="en-TR" sz="1000">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Selma Atabey and Gönül Erden (</a:t>
                      </a:r>
                      <a:r>
                        <a:rPr lang="en-US" sz="1000">
                          <a:latin typeface="Arial" pitchFamily="34" charset="0"/>
                          <a:cs typeface="Arial" pitchFamily="34" charset="0"/>
                        </a:rPr>
                        <a:t>Union of Health and Social Service Workers)</a:t>
                      </a:r>
                      <a:endParaRPr lang="en-TR" sz="1000">
                        <a:latin typeface="Arial" pitchFamily="34" charset="0"/>
                        <a:cs typeface="Arial" pitchFamily="34" charset="0"/>
                      </a:endParaRPr>
                    </a:p>
                  </a:txBody>
                  <a:tcPr/>
                </a:tc>
                <a:tc>
                  <a:txBody>
                    <a:bodyPr/>
                    <a:lstStyle/>
                    <a:p>
                      <a:r>
                        <a:rPr lang="en-TR" sz="1000">
                          <a:latin typeface="Arial" pitchFamily="34" charset="0"/>
                          <a:cs typeface="Arial" pitchFamily="34" charset="0"/>
                        </a:rPr>
                        <a:t>Case pending</a:t>
                      </a:r>
                    </a:p>
                  </a:txBody>
                  <a:tcPr/>
                </a:tc>
                <a:extLst>
                  <a:ext uri="{0D108BD9-81ED-4DB2-BD59-A6C34878D82A}">
                    <a16:rowId xmlns:a16="http://schemas.microsoft.com/office/drawing/2014/main" val="1317221937"/>
                  </a:ext>
                </a:extLst>
              </a:tr>
              <a:tr h="381561">
                <a:tc vMerge="1">
                  <a:txBody>
                    <a:bodyPr/>
                    <a:lstStyle/>
                    <a:p>
                      <a:endParaRPr lang="en-TR" sz="1000">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Sibel Tekin (documentary filmmaker, journalist, academic)</a:t>
                      </a:r>
                    </a:p>
                    <a:p>
                      <a:pPr marL="0" marR="0" lvl="0" indent="0" algn="l" defTabSz="914400" rtl="0" eaLnBrk="1" fontAlgn="auto" latinLnBrk="0" hangingPunct="1">
                        <a:lnSpc>
                          <a:spcPct val="100000"/>
                        </a:lnSpc>
                        <a:spcBef>
                          <a:spcPct val="0"/>
                        </a:spcBef>
                        <a:spcAft>
                          <a:spcPct val="0"/>
                        </a:spcAft>
                        <a:buClrTx/>
                        <a:buSzTx/>
                        <a:buFontTx/>
                        <a:buNone/>
                        <a:defRPr/>
                      </a:pPr>
                      <a:endParaRPr lang="en-TR" sz="10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Case pending</a:t>
                      </a:r>
                    </a:p>
                  </a:txBody>
                  <a:tcPr/>
                </a:tc>
                <a:extLst>
                  <a:ext uri="{0D108BD9-81ED-4DB2-BD59-A6C34878D82A}">
                    <a16:rowId xmlns:a16="http://schemas.microsoft.com/office/drawing/2014/main" val="2163512664"/>
                  </a:ext>
                </a:extLst>
              </a:tr>
              <a:tr h="358905">
                <a:tc vMerge="1">
                  <a:txBody>
                    <a:bodyPr/>
                    <a:lstStyle/>
                    <a:p>
                      <a:endParaRPr lang="en-TR" sz="1000">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Ömer Işık (Human Rights Association, İHD)</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6 years 3 months</a:t>
                      </a:r>
                    </a:p>
                  </a:txBody>
                  <a:tcPr/>
                </a:tc>
                <a:extLst>
                  <a:ext uri="{0D108BD9-81ED-4DB2-BD59-A6C34878D82A}">
                    <a16:rowId xmlns:a16="http://schemas.microsoft.com/office/drawing/2014/main" val="165912621"/>
                  </a:ext>
                </a:extLst>
              </a:tr>
              <a:tr h="340934">
                <a:tc vMerge="1">
                  <a:txBody>
                    <a:bodyPr/>
                    <a:lstStyle/>
                    <a:p>
                      <a:endParaRPr lang="en-TR" sz="10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highlight>
                            <a:srgbClr val="FFFF00"/>
                          </a:highlight>
                          <a:latin typeface="Arial" pitchFamily="34" charset="0"/>
                          <a:cs typeface="Arial" pitchFamily="34" charset="0"/>
                        </a:rPr>
                        <a:t>Lawyers in Diyarbakır</a:t>
                      </a:r>
                    </a:p>
                  </a:txBody>
                  <a:tcPr/>
                </a:tc>
                <a:tc>
                  <a:txBody>
                    <a:bodyPr/>
                    <a:lstStyle/>
                    <a:p>
                      <a:r>
                        <a:rPr lang="en-TR" sz="1000">
                          <a:highlight>
                            <a:srgbClr val="FFFF00"/>
                          </a:highlight>
                          <a:latin typeface="Arial" pitchFamily="34" charset="0"/>
                          <a:cs typeface="Arial" pitchFamily="34" charset="0"/>
                        </a:rPr>
                        <a:t>Case pending</a:t>
                      </a:r>
                    </a:p>
                  </a:txBody>
                  <a:tcPr/>
                </a:tc>
                <a:extLst>
                  <a:ext uri="{0D108BD9-81ED-4DB2-BD59-A6C34878D82A}">
                    <a16:rowId xmlns:a16="http://schemas.microsoft.com/office/drawing/2014/main" val="3436915568"/>
                  </a:ext>
                </a:extLst>
              </a:tr>
              <a:tr h="340934">
                <a:tc vMerge="1">
                  <a:txBody>
                    <a:bodyPr/>
                    <a:lstStyle/>
                    <a:p>
                      <a:endParaRPr lang="en-TR" sz="10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err="1">
                          <a:latin typeface="Arial" pitchFamily="34" charset="0"/>
                          <a:cs typeface="Arial" pitchFamily="34" charset="0"/>
                        </a:rPr>
                        <a:t>Gülhan Kaya (Lawyers for Freedom Association, ÖHD)</a:t>
                      </a:r>
                      <a:endParaRPr lang="en-TR" sz="1000">
                        <a:latin typeface="Arial" pitchFamily="34" charset="0"/>
                        <a:cs typeface="Arial" pitchFamily="34" charset="0"/>
                      </a:endParaRPr>
                    </a:p>
                  </a:txBody>
                  <a:tcPr/>
                </a:tc>
                <a:tc>
                  <a:txBody>
                    <a:bodyPr/>
                    <a:lstStyle/>
                    <a:p>
                      <a:r>
                        <a:rPr lang="en-TR" sz="1000">
                          <a:latin typeface="Arial" pitchFamily="34" charset="0"/>
                          <a:cs typeface="Arial" pitchFamily="34" charset="0"/>
                        </a:rPr>
                        <a:t>Case pending </a:t>
                      </a:r>
                    </a:p>
                  </a:txBody>
                  <a:tcPr/>
                </a:tc>
                <a:extLst>
                  <a:ext uri="{0D108BD9-81ED-4DB2-BD59-A6C34878D82A}">
                    <a16:rowId xmlns:a16="http://schemas.microsoft.com/office/drawing/2014/main" val="3947333051"/>
                  </a:ext>
                </a:extLst>
              </a:tr>
              <a:tr h="381561">
                <a:tc vMerge="1">
                  <a:txBody>
                    <a:bodyPr/>
                    <a:lstStyle/>
                    <a:p>
                      <a:endParaRPr lang="en-TR" sz="10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000">
                          <a:latin typeface="Arial" pitchFamily="34" charset="0"/>
                          <a:cs typeface="Arial" pitchFamily="34" charset="0"/>
                        </a:rPr>
                        <a:t>Sezin Uçar and Özlem Gümüştaş (</a:t>
                      </a:r>
                      <a:r>
                        <a:rPr lang="en-US" sz="1000">
                          <a:latin typeface="Arial" pitchFamily="34" charset="0"/>
                          <a:cs typeface="Arial" pitchFamily="34" charset="0"/>
                        </a:rPr>
                        <a:t>Lawyers for Freedom Association, ÖHD)</a:t>
                      </a:r>
                      <a:endParaRPr lang="en-TR" sz="1000">
                        <a:latin typeface="Arial" pitchFamily="34" charset="0"/>
                        <a:cs typeface="Arial" pitchFamily="34" charset="0"/>
                      </a:endParaRPr>
                    </a:p>
                  </a:txBody>
                  <a:tcPr/>
                </a:tc>
                <a:tc>
                  <a:txBody>
                    <a:bodyPr/>
                    <a:lstStyle/>
                    <a:p>
                      <a:r>
                        <a:rPr lang="en-TR" sz="1000">
                          <a:latin typeface="Arial" pitchFamily="34" charset="0"/>
                          <a:cs typeface="Arial" pitchFamily="34" charset="0"/>
                        </a:rPr>
                        <a:t>Investigation pending</a:t>
                      </a:r>
                    </a:p>
                  </a:txBody>
                  <a:tcPr/>
                </a:tc>
                <a:extLst>
                  <a:ext uri="{0D108BD9-81ED-4DB2-BD59-A6C34878D82A}">
                    <a16:rowId xmlns:a16="http://schemas.microsoft.com/office/drawing/2014/main" val="557609550"/>
                  </a:ext>
                </a:extLst>
              </a:tr>
              <a:tr h="627395">
                <a:tc>
                  <a:txBody>
                    <a:bodyPr/>
                    <a:lstStyle/>
                    <a:p>
                      <a:r>
                        <a:rPr lang="en-US" sz="1000">
                          <a:latin typeface="Arial" pitchFamily="34" charset="0"/>
                          <a:cs typeface="Arial" pitchFamily="34" charset="0"/>
                        </a:rPr>
                        <a:t>Article 220/7 of TCC </a:t>
                      </a:r>
                    </a:p>
                    <a:p>
                      <a:r>
                        <a:rPr lang="en-US" sz="1000">
                          <a:latin typeface="Arial" pitchFamily="34" charset="0"/>
                          <a:cs typeface="Arial" pitchFamily="34" charset="0"/>
                        </a:rPr>
                        <a:t>(Knowingly and willingly aiding a terrorist organization)</a:t>
                      </a:r>
                      <a:endParaRPr lang="en-TR" sz="1000">
                        <a:latin typeface="Arial" pitchFamily="34" charset="0"/>
                        <a:cs typeface="Arial" pitchFamily="34" charset="0"/>
                      </a:endParaRPr>
                    </a:p>
                  </a:txBody>
                  <a:tcPr/>
                </a:tc>
                <a:tc>
                  <a:txBody>
                    <a:bodyPr/>
                    <a:lstStyle/>
                    <a:p>
                      <a:r>
                        <a:rPr lang="en-TR" sz="1000" dirty="0">
                          <a:latin typeface="Arial" pitchFamily="34" charset="0"/>
                          <a:cs typeface="Arial" pitchFamily="34" charset="0"/>
                        </a:rPr>
                        <a:t>Aryen Turan (</a:t>
                      </a:r>
                      <a:r>
                        <a:rPr lang="en-US" sz="1000" dirty="0">
                          <a:latin typeface="Arial" pitchFamily="34" charset="0"/>
                          <a:cs typeface="Arial" pitchFamily="34" charset="0"/>
                        </a:rPr>
                        <a:t>Lawyers for Freedom Association, ÖHD)</a:t>
                      </a:r>
                      <a:endParaRPr lang="en-TR" sz="1000" dirty="0">
                        <a:latin typeface="Arial" pitchFamily="34" charset="0"/>
                        <a:cs typeface="Arial" pitchFamily="34" charset="0"/>
                      </a:endParaRPr>
                    </a:p>
                  </a:txBody>
                  <a:tcPr/>
                </a:tc>
                <a:tc>
                  <a:txBody>
                    <a:bodyPr/>
                    <a:lstStyle/>
                    <a:p>
                      <a:r>
                        <a:rPr lang="en-TR" sz="1000" dirty="0">
                          <a:latin typeface="Arial" pitchFamily="34" charset="0"/>
                          <a:cs typeface="Arial" pitchFamily="34" charset="0"/>
                        </a:rPr>
                        <a:t>Acquittal</a:t>
                      </a:r>
                    </a:p>
                  </a:txBody>
                  <a:tcPr/>
                </a:tc>
                <a:extLst>
                  <a:ext uri="{0D108BD9-81ED-4DB2-BD59-A6C34878D82A}">
                    <a16:rowId xmlns:a16="http://schemas.microsoft.com/office/drawing/2014/main" val="1912370186"/>
                  </a:ext>
                </a:extLst>
              </a:tr>
            </a:tbl>
          </a:graphicData>
        </a:graphic>
      </p:graphicFrame>
      <p:pic>
        <p:nvPicPr>
          <p:cNvPr id="3074" name="Picture 2">
            <a:extLst>
              <a:ext uri="{FF2B5EF4-FFF2-40B4-BE49-F238E27FC236}">
                <a16:creationId xmlns:a16="http://schemas.microsoft.com/office/drawing/2014/main" id="{38C02E8A-217D-2404-193E-2B9E98CED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46582" y="899608"/>
            <a:ext cx="2659030" cy="17726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57A2A0A-F26B-9A93-212D-975796D3E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000" t="50000"/>
          <a:stretch>
            <a:fillRect/>
          </a:stretch>
        </p:blipFill>
        <p:spPr bwMode="auto">
          <a:xfrm>
            <a:off x="8788929" y="3138829"/>
            <a:ext cx="2616683" cy="169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2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Rectangle 103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B3E5B7-DD65-3875-6368-D87B46AC9E29}"/>
              </a:ext>
            </a:extLst>
          </p:cNvPr>
          <p:cNvSpPr>
            <a:spLocks noGrp="1"/>
          </p:cNvSpPr>
          <p:nvPr>
            <p:ph type="title"/>
          </p:nvPr>
        </p:nvSpPr>
        <p:spPr>
          <a:xfrm>
            <a:off x="1081755" y="521208"/>
            <a:ext cx="10168128" cy="1179576"/>
          </a:xfrm>
        </p:spPr>
        <p:txBody>
          <a:bodyPr>
            <a:normAutofit/>
          </a:bodyPr>
          <a:lstStyle/>
          <a:p>
            <a:r>
              <a:rPr lang="fr-FR" sz="3700" dirty="0">
                <a:latin typeface="Arial" pitchFamily="34" charset="0"/>
                <a:cs typeface="Arial" pitchFamily="34" charset="0"/>
              </a:rPr>
              <a:t>S</a:t>
            </a:r>
            <a:r>
              <a:rPr lang="en-TR" sz="3700" dirty="0">
                <a:latin typeface="Arial" pitchFamily="34" charset="0"/>
                <a:cs typeface="Arial" pitchFamily="34" charset="0"/>
              </a:rPr>
              <a:t>elected examples</a:t>
            </a:r>
            <a:r>
              <a:rPr lang="fr-FR" sz="3700" dirty="0">
                <a:latin typeface="Arial" pitchFamily="34" charset="0"/>
                <a:cs typeface="Arial" pitchFamily="34" charset="0"/>
              </a:rPr>
              <a:t>:</a:t>
            </a:r>
            <a:br>
              <a:rPr lang="fr-FR" sz="3700" dirty="0">
                <a:latin typeface="Arial" pitchFamily="34" charset="0"/>
                <a:cs typeface="Arial" pitchFamily="34" charset="0"/>
              </a:rPr>
            </a:br>
            <a:r>
              <a:rPr lang="en-TR" sz="2800" dirty="0">
                <a:latin typeface="Arial" pitchFamily="34" charset="0"/>
                <a:cs typeface="Arial" pitchFamily="34" charset="0"/>
              </a:rPr>
              <a:t>Altuğ Taner Akçam group</a:t>
            </a:r>
            <a:endParaRPr lang="en-TR" sz="3700" dirty="0">
              <a:latin typeface="Arial" pitchFamily="34" charset="0"/>
              <a:cs typeface="Arial" pitchFamily="34" charset="0"/>
            </a:endParaRPr>
          </a:p>
        </p:txBody>
      </p:sp>
      <p:sp>
        <p:nvSpPr>
          <p:cNvPr id="1037" name="Rectangle 103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AutoShape 2" descr="Diyarbakır Barosu 301’den beraat etti">
            <a:extLst>
              <a:ext uri="{FF2B5EF4-FFF2-40B4-BE49-F238E27FC236}">
                <a16:creationId xmlns:a16="http://schemas.microsoft.com/office/drawing/2014/main" id="{3665FD4A-5DAA-243A-A612-38C91A0453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TR"/>
          </a:p>
        </p:txBody>
      </p:sp>
      <p:graphicFrame>
        <p:nvGraphicFramePr>
          <p:cNvPr id="4" name="Content Placeholder 3">
            <a:extLst>
              <a:ext uri="{FF2B5EF4-FFF2-40B4-BE49-F238E27FC236}">
                <a16:creationId xmlns:a16="http://schemas.microsoft.com/office/drawing/2014/main" id="{1DFCDCCE-5A59-E775-DF37-6E5617D620B5}"/>
              </a:ext>
            </a:extLst>
          </p:cNvPr>
          <p:cNvGraphicFramePr>
            <a:graphicFrameLocks/>
          </p:cNvGraphicFramePr>
          <p:nvPr>
            <p:extLst>
              <p:ext uri="{D42A27DB-BD31-4B8C-83A1-F6EECF244321}">
                <p14:modId xmlns:p14="http://schemas.microsoft.com/office/powerpoint/2010/main" val="3236926931"/>
              </p:ext>
            </p:extLst>
          </p:nvPr>
        </p:nvGraphicFramePr>
        <p:xfrm>
          <a:off x="631160" y="2214866"/>
          <a:ext cx="6696456" cy="3952561"/>
        </p:xfrm>
        <a:graphic>
          <a:graphicData uri="http://schemas.openxmlformats.org/drawingml/2006/table">
            <a:tbl>
              <a:tblPr firstRow="1" bandRow="1">
                <a:tableStyleId>{5C22544A-7EE6-4342-B048-85BDC9FD1C3A}</a:tableStyleId>
              </a:tblPr>
              <a:tblGrid>
                <a:gridCol w="1762678">
                  <a:extLst>
                    <a:ext uri="{9D8B030D-6E8A-4147-A177-3AD203B41FA5}">
                      <a16:colId xmlns:a16="http://schemas.microsoft.com/office/drawing/2014/main" val="236570439"/>
                    </a:ext>
                  </a:extLst>
                </a:gridCol>
                <a:gridCol w="3714521">
                  <a:extLst>
                    <a:ext uri="{9D8B030D-6E8A-4147-A177-3AD203B41FA5}">
                      <a16:colId xmlns:a16="http://schemas.microsoft.com/office/drawing/2014/main" val="755899884"/>
                    </a:ext>
                  </a:extLst>
                </a:gridCol>
                <a:gridCol w="1219257">
                  <a:extLst>
                    <a:ext uri="{9D8B030D-6E8A-4147-A177-3AD203B41FA5}">
                      <a16:colId xmlns:a16="http://schemas.microsoft.com/office/drawing/2014/main" val="2224929085"/>
                    </a:ext>
                  </a:extLst>
                </a:gridCol>
              </a:tblGrid>
              <a:tr h="306813">
                <a:tc>
                  <a:txBody>
                    <a:bodyPr/>
                    <a:lstStyle/>
                    <a:p>
                      <a:r>
                        <a:rPr lang="en-TR" sz="1400">
                          <a:latin typeface="Arial" pitchFamily="34" charset="0"/>
                          <a:cs typeface="Arial" pitchFamily="34" charset="0"/>
                        </a:rPr>
                        <a:t>Charges</a:t>
                      </a:r>
                    </a:p>
                  </a:txBody>
                  <a:tcPr/>
                </a:tc>
                <a:tc>
                  <a:txBody>
                    <a:bodyPr/>
                    <a:lstStyle/>
                    <a:p>
                      <a:r>
                        <a:rPr lang="en-TR" sz="1400">
                          <a:latin typeface="Arial" pitchFamily="34" charset="0"/>
                          <a:cs typeface="Arial" pitchFamily="34" charset="0"/>
                        </a:rPr>
                        <a:t>Name</a:t>
                      </a:r>
                    </a:p>
                  </a:txBody>
                  <a:tcPr/>
                </a:tc>
                <a:tc>
                  <a:txBody>
                    <a:bodyPr/>
                    <a:lstStyle/>
                    <a:p>
                      <a:r>
                        <a:rPr lang="en-TR" sz="1400">
                          <a:latin typeface="Arial" pitchFamily="34" charset="0"/>
                          <a:cs typeface="Arial" pitchFamily="34" charset="0"/>
                        </a:rPr>
                        <a:t>Outcome</a:t>
                      </a:r>
                    </a:p>
                  </a:txBody>
                  <a:tcPr/>
                </a:tc>
                <a:extLst>
                  <a:ext uri="{0D108BD9-81ED-4DB2-BD59-A6C34878D82A}">
                    <a16:rowId xmlns:a16="http://schemas.microsoft.com/office/drawing/2014/main" val="2400572925"/>
                  </a:ext>
                </a:extLst>
              </a:tr>
              <a:tr h="1233846">
                <a:tc row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a:latin typeface="Arial" pitchFamily="34" charset="0"/>
                          <a:cs typeface="Arial" pitchFamily="34" charset="0"/>
                        </a:rPr>
                        <a:t>Article 301 of TCC (denigrating the Turkish nation, the Republic of Turkey, the institutions and organs of the state)</a:t>
                      </a:r>
                      <a:endParaRPr lang="en-TR" sz="1400">
                        <a:latin typeface="Arial" pitchFamily="34" charset="0"/>
                        <a:cs typeface="Arial" pitchFamily="34" charset="0"/>
                      </a:endParaRPr>
                    </a:p>
                  </a:txBody>
                  <a:tcPr anchor="ctr"/>
                </a:tc>
                <a:tc>
                  <a:txBody>
                    <a:bodyPr/>
                    <a:lstStyle/>
                    <a:p>
                      <a:r>
                        <a:rPr lang="en-TR" sz="1400">
                          <a:highlight>
                            <a:srgbClr val="FFFF00"/>
                          </a:highlight>
                          <a:latin typeface="Arial" pitchFamily="34" charset="0"/>
                          <a:cs typeface="Arial" pitchFamily="34" charset="0"/>
                        </a:rPr>
                        <a:t>Diyarbakır Bar Association president and executive board members</a:t>
                      </a:r>
                    </a:p>
                  </a:txBody>
                  <a:tcPr/>
                </a:tc>
                <a:tc>
                  <a:txBody>
                    <a:bodyPr/>
                    <a:lstStyle/>
                    <a:p>
                      <a:r>
                        <a:rPr lang="en-TR" sz="1400">
                          <a:highlight>
                            <a:srgbClr val="FFFF00"/>
                          </a:highlight>
                          <a:latin typeface="Arial" pitchFamily="34" charset="0"/>
                          <a:cs typeface="Arial" pitchFamily="34" charset="0"/>
                        </a:rPr>
                        <a:t>Acquittal</a:t>
                      </a:r>
                    </a:p>
                  </a:txBody>
                  <a:tcPr/>
                </a:tc>
                <a:extLst>
                  <a:ext uri="{0D108BD9-81ED-4DB2-BD59-A6C34878D82A}">
                    <a16:rowId xmlns:a16="http://schemas.microsoft.com/office/drawing/2014/main" val="3383453891"/>
                  </a:ext>
                </a:extLst>
              </a:tr>
              <a:tr h="1040302">
                <a:tc vMerge="1">
                  <a:txBody>
                    <a:bodyPr/>
                    <a:lstStyle/>
                    <a:p>
                      <a:endParaRPr lang="en-TR" sz="1600">
                        <a:latin typeface="Arial" pitchFamily="34" charset="0"/>
                        <a:cs typeface="Arial" pitchFamily="34" charset="0"/>
                      </a:endParaRPr>
                    </a:p>
                  </a:txBody>
                  <a:tcPr/>
                </a:tc>
                <a:tc>
                  <a:txBody>
                    <a:bodyPr/>
                    <a:lstStyle/>
                    <a:p>
                      <a:r>
                        <a:rPr lang="en-TR" sz="1400">
                          <a:latin typeface="Arial" pitchFamily="34" charset="0"/>
                          <a:cs typeface="Arial" pitchFamily="34" charset="0"/>
                        </a:rPr>
                        <a:t>Öztürk Türkdoğan (former co-chair of the Human Rights Association, İHD)</a:t>
                      </a:r>
                    </a:p>
                  </a:txBody>
                  <a:tcPr/>
                </a:tc>
                <a:tc>
                  <a:txBody>
                    <a:bodyPr/>
                    <a:lstStyle/>
                    <a:p>
                      <a:r>
                        <a:rPr lang="en-TR" sz="1400">
                          <a:latin typeface="Arial" pitchFamily="34" charset="0"/>
                          <a:cs typeface="Arial" pitchFamily="34" charset="0"/>
                        </a:rPr>
                        <a:t>Acquittal</a:t>
                      </a:r>
                    </a:p>
                  </a:txBody>
                  <a:tcPr/>
                </a:tc>
                <a:extLst>
                  <a:ext uri="{0D108BD9-81ED-4DB2-BD59-A6C34878D82A}">
                    <a16:rowId xmlns:a16="http://schemas.microsoft.com/office/drawing/2014/main" val="3880303196"/>
                  </a:ext>
                </a:extLst>
              </a:tr>
              <a:tr h="1313664">
                <a:tc vMerge="1">
                  <a:txBody>
                    <a:bodyPr/>
                    <a:lstStyle/>
                    <a:p>
                      <a:endParaRPr lang="en-TR" sz="160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TR" sz="1400">
                          <a:highlight>
                            <a:srgbClr val="FFFF00"/>
                          </a:highlight>
                          <a:latin typeface="Arial" pitchFamily="34" charset="0"/>
                          <a:cs typeface="Arial" pitchFamily="34" charset="0"/>
                        </a:rPr>
                        <a:t>Eren Keskin (co-chair of the Human Rights Association, İHD)</a:t>
                      </a:r>
                    </a:p>
                    <a:p>
                      <a:pPr marL="0" marR="0" lvl="0" indent="0" algn="l" defTabSz="914400" rtl="0" eaLnBrk="1" fontAlgn="auto" latinLnBrk="0" hangingPunct="1">
                        <a:lnSpc>
                          <a:spcPct val="100000"/>
                        </a:lnSpc>
                        <a:spcBef>
                          <a:spcPct val="0"/>
                        </a:spcBef>
                        <a:spcAft>
                          <a:spcPct val="0"/>
                        </a:spcAft>
                        <a:buClrTx/>
                        <a:buSzTx/>
                        <a:buFontTx/>
                        <a:buNone/>
                        <a:defRPr/>
                      </a:pPr>
                      <a:r>
                        <a:rPr lang="en-TR" sz="1400">
                          <a:highlight>
                            <a:srgbClr val="FFFF00"/>
                          </a:highlight>
                          <a:latin typeface="Arial" pitchFamily="34" charset="0"/>
                          <a:cs typeface="Arial" pitchFamily="34" charset="0"/>
                        </a:rPr>
                        <a:t>and</a:t>
                      </a:r>
                    </a:p>
                    <a:p>
                      <a:pPr marL="0" marR="0" lvl="0" indent="0" algn="l" defTabSz="914400" rtl="0" eaLnBrk="1" fontAlgn="auto" latinLnBrk="0" hangingPunct="1">
                        <a:lnSpc>
                          <a:spcPct val="100000"/>
                        </a:lnSpc>
                        <a:spcBef>
                          <a:spcPct val="0"/>
                        </a:spcBef>
                        <a:spcAft>
                          <a:spcPct val="0"/>
                        </a:spcAft>
                        <a:buClrTx/>
                        <a:buSzTx/>
                        <a:buFontTx/>
                        <a:buNone/>
                        <a:defRPr/>
                      </a:pPr>
                      <a:r>
                        <a:rPr lang="en-TR" sz="1400">
                          <a:highlight>
                            <a:srgbClr val="FFFF00"/>
                          </a:highlight>
                          <a:latin typeface="Arial" pitchFamily="34" charset="0"/>
                          <a:cs typeface="Arial" pitchFamily="34" charset="0"/>
                        </a:rPr>
                        <a:t>Gülistan Yarkın (member of the İHD’s commission against racism and discrimination)</a:t>
                      </a:r>
                    </a:p>
                  </a:txBody>
                  <a:tcPr/>
                </a:tc>
                <a:tc>
                  <a:txBody>
                    <a:bodyPr/>
                    <a:lstStyle/>
                    <a:p>
                      <a:r>
                        <a:rPr lang="en-US" sz="1400" dirty="0">
                          <a:highlight>
                            <a:srgbClr val="FFFF00"/>
                          </a:highlight>
                          <a:latin typeface="Arial" pitchFamily="34" charset="0"/>
                          <a:cs typeface="Arial" pitchFamily="34" charset="0"/>
                        </a:rPr>
                        <a:t>Case pending</a:t>
                      </a:r>
                      <a:endParaRPr lang="en-TR" sz="1400" dirty="0">
                        <a:highlight>
                          <a:srgbClr val="FFFF00"/>
                        </a:highlight>
                        <a:latin typeface="Arial" pitchFamily="34" charset="0"/>
                        <a:cs typeface="Arial" pitchFamily="34" charset="0"/>
                      </a:endParaRPr>
                    </a:p>
                  </a:txBody>
                  <a:tcPr/>
                </a:tc>
                <a:extLst>
                  <a:ext uri="{0D108BD9-81ED-4DB2-BD59-A6C34878D82A}">
                    <a16:rowId xmlns:a16="http://schemas.microsoft.com/office/drawing/2014/main" val="2571036740"/>
                  </a:ext>
                </a:extLst>
              </a:tr>
            </a:tbl>
          </a:graphicData>
        </a:graphic>
      </p:graphicFrame>
      <p:pic>
        <p:nvPicPr>
          <p:cNvPr id="12" name="Picture 11" descr="A group of people standing in a hallway&#10;&#10;Description automatically generated">
            <a:extLst>
              <a:ext uri="{FF2B5EF4-FFF2-40B4-BE49-F238E27FC236}">
                <a16:creationId xmlns:a16="http://schemas.microsoft.com/office/drawing/2014/main" id="{6E467486-BB91-3C48-1557-1DB32E13046E}"/>
              </a:ext>
            </a:extLst>
          </p:cNvPr>
          <p:cNvPicPr>
            <a:picLocks noChangeAspect="1"/>
          </p:cNvPicPr>
          <p:nvPr/>
        </p:nvPicPr>
        <p:blipFill>
          <a:blip r:embed="rId3"/>
          <a:srcRect t="9160" b="6465"/>
          <a:stretch>
            <a:fillRect/>
          </a:stretch>
        </p:blipFill>
        <p:spPr>
          <a:xfrm>
            <a:off x="7894544" y="1596320"/>
            <a:ext cx="3447243" cy="1939075"/>
          </a:xfrm>
          <a:prstGeom prst="rect">
            <a:avLst/>
          </a:prstGeom>
        </p:spPr>
      </p:pic>
      <p:pic>
        <p:nvPicPr>
          <p:cNvPr id="1026" name="Picture 2">
            <a:extLst>
              <a:ext uri="{FF2B5EF4-FFF2-40B4-BE49-F238E27FC236}">
                <a16:creationId xmlns:a16="http://schemas.microsoft.com/office/drawing/2014/main" id="{33966E2D-BD29-4A76-8FBE-4E7E245953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94543" y="3789040"/>
            <a:ext cx="3447244" cy="193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8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fontScale="90000"/>
          </a:bodyPr>
          <a:lstStyle/>
          <a:p>
            <a:r>
              <a:rPr lang="en-TR" sz="4000" dirty="0">
                <a:latin typeface="Arial" pitchFamily="34" charset="0"/>
                <a:cs typeface="Arial" pitchFamily="34" charset="0"/>
              </a:rPr>
              <a:t>Recommendations</a:t>
            </a:r>
            <a:r>
              <a:rPr lang="fr-FR" sz="4000" dirty="0">
                <a:latin typeface="Arial" pitchFamily="34" charset="0"/>
                <a:cs typeface="Arial" pitchFamily="34" charset="0"/>
              </a:rPr>
              <a:t> to the Committee of Ministers</a:t>
            </a:r>
            <a:endParaRPr lang="en-TR" sz="4000" dirty="0">
              <a:latin typeface="Arial" pitchFamily="34" charset="0"/>
              <a:cs typeface="Arial"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018806"/>
            <a:ext cx="10168128" cy="4158157"/>
          </a:xfrm>
        </p:spPr>
        <p:txBody>
          <a:bodyPr>
            <a:noAutofit/>
          </a:bodyPr>
          <a:lstStyle/>
          <a:p>
            <a:pPr marL="0" indent="0" algn="just">
              <a:buNone/>
            </a:pPr>
            <a:r>
              <a:rPr lang="en-US" sz="1300" dirty="0">
                <a:latin typeface="Arial" panose="020B0604020202020204" pitchFamily="34" charset="0"/>
                <a:cs typeface="Arial" panose="020B0604020202020204" pitchFamily="34" charset="0"/>
              </a:rPr>
              <a:t>We respectfully recommend the Committee of Ministers to:</a:t>
            </a:r>
          </a:p>
          <a:p>
            <a:pPr algn="just">
              <a:buFontTx/>
              <a:buChar char="-"/>
            </a:pPr>
            <a:r>
              <a:rPr lang="en-US" sz="1300" dirty="0">
                <a:latin typeface="Arial" panose="020B0604020202020204" pitchFamily="34" charset="0"/>
                <a:ea typeface="Calibri Light" panose="020F0302020204030204" pitchFamily="34" charset="0"/>
                <a:cs typeface="Arial" panose="020B0604020202020204" pitchFamily="34" charset="0"/>
              </a:rPr>
              <a:t>Continue to examine the execution of the judgments in these case groups </a:t>
            </a:r>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regularly and under enhanced procedure;</a:t>
            </a:r>
          </a:p>
          <a:p>
            <a:pPr algn="just">
              <a:buFontTx/>
              <a:buChar char="-"/>
            </a:pPr>
            <a:r>
              <a:rPr lang="en-US" sz="1300" dirty="0">
                <a:highlight>
                  <a:srgbClr val="FFFF00"/>
                </a:highlight>
                <a:latin typeface="Arial" panose="020B0604020202020204" pitchFamily="34" charset="0"/>
                <a:cs typeface="Arial" panose="020B0604020202020204" pitchFamily="34" charset="0"/>
              </a:rPr>
              <a:t>Examine and address the increasing use of interchangeable criminal provisions</a:t>
            </a:r>
          </a:p>
          <a:p>
            <a:pPr algn="just">
              <a:buFontTx/>
              <a:buChar char="-"/>
            </a:pPr>
            <a:r>
              <a:rPr lang="en-US" sz="1300" dirty="0">
                <a:latin typeface="Arial" panose="020B0604020202020204" pitchFamily="34" charset="0"/>
                <a:cs typeface="Arial" panose="020B0604020202020204" pitchFamily="34" charset="0"/>
              </a:rPr>
              <a:t>Instruct the Secretariat to draft </a:t>
            </a:r>
            <a:r>
              <a:rPr lang="en-US" sz="1300" i="0" dirty="0">
                <a:effectLst/>
                <a:highlight>
                  <a:srgbClr val="FFFF00"/>
                </a:highlight>
                <a:latin typeface="Arial" panose="020B0604020202020204" pitchFamily="34" charset="0"/>
                <a:cs typeface="Arial" panose="020B0604020202020204" pitchFamily="34" charset="0"/>
              </a:rPr>
              <a:t>an interim decision if no tangible progress is made or detailed statistics are not provided by the next review</a:t>
            </a:r>
            <a:endPar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endParaRPr>
          </a:p>
          <a:p>
            <a:pPr marL="0" indent="0" algn="just">
              <a:buNone/>
            </a:pPr>
            <a:r>
              <a:rPr lang="en-US" sz="1300" dirty="0">
                <a:latin typeface="Arial" panose="020B0604020202020204" pitchFamily="34" charset="0"/>
                <a:ea typeface="Calibri Light" panose="020F0302020204030204" pitchFamily="34" charset="0"/>
                <a:cs typeface="Arial" panose="020B0604020202020204" pitchFamily="34" charset="0"/>
              </a:rPr>
              <a:t>-  Call on Turkey to:</a:t>
            </a:r>
          </a:p>
          <a:p>
            <a:pPr lvl="1" algn="just"/>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Amend its definition of terrorism in the Anti-Terrorism Law </a:t>
            </a:r>
            <a:r>
              <a:rPr lang="en-US" sz="1300" dirty="0">
                <a:latin typeface="Arial" panose="020B0604020202020204" pitchFamily="34" charset="0"/>
                <a:ea typeface="Calibri Light" panose="020F0302020204030204" pitchFamily="34" charset="0"/>
                <a:cs typeface="Arial" panose="020B0604020202020204" pitchFamily="34" charset="0"/>
              </a:rPr>
              <a:t>in a way that is narrowly construed and compliant with Convention standards;</a:t>
            </a:r>
          </a:p>
          <a:p>
            <a:pPr lvl="1" algn="just"/>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Repeal or substantially amend Articles 125, 215, 216, 314 of the Criminal Code, and Articles 6 and 7 of Anti-Terrorism Law, </a:t>
            </a:r>
            <a:r>
              <a:rPr lang="en-US" sz="1300" dirty="0">
                <a:latin typeface="Arial" panose="020B0604020202020204" pitchFamily="34" charset="0"/>
                <a:ea typeface="Calibri Light" panose="020F0302020204030204" pitchFamily="34" charset="0"/>
                <a:cs typeface="Arial" panose="020B0604020202020204" pitchFamily="34" charset="0"/>
              </a:rPr>
              <a:t>particularly by addressing their overbroad, vague, and unforeseeable wording;</a:t>
            </a:r>
          </a:p>
          <a:p>
            <a:pPr lvl="1" algn="just"/>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Abolish Articles 220 § 6, 220 § 7, 299 and 301 of the Criminal Code</a:t>
            </a:r>
            <a:r>
              <a:rPr lang="en-US" sz="1300" dirty="0">
                <a:latin typeface="Arial" panose="020B0604020202020204" pitchFamily="34" charset="0"/>
                <a:ea typeface="Calibri Light" panose="020F0302020204030204" pitchFamily="34" charset="0"/>
                <a:cs typeface="Arial" panose="020B0604020202020204" pitchFamily="34" charset="0"/>
              </a:rPr>
              <a:t> which fail to fulfill the legality criteria, and </a:t>
            </a:r>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closely monitor the legal proposals on Article 220 § 6 as the Committee of Ministers;</a:t>
            </a:r>
          </a:p>
          <a:p>
            <a:pPr lvl="1" algn="just"/>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Submit detailed and separate statistical information </a:t>
            </a:r>
            <a:r>
              <a:rPr lang="en-US" sz="1300" dirty="0">
                <a:latin typeface="Arial" panose="020B0604020202020204" pitchFamily="34" charset="0"/>
                <a:ea typeface="Calibri Light" panose="020F0302020204030204" pitchFamily="34" charset="0"/>
                <a:cs typeface="Arial" panose="020B0604020202020204" pitchFamily="34" charset="0"/>
              </a:rPr>
              <a:t>covering last 5 years of the application of different Articles causing freedom of expression violations;</a:t>
            </a:r>
          </a:p>
          <a:p>
            <a:pPr lvl="1" algn="just"/>
            <a:r>
              <a:rPr lang="en-US" sz="1300" dirty="0">
                <a:latin typeface="Arial" panose="020B0604020202020204" pitchFamily="34" charset="0"/>
                <a:ea typeface="Calibri Light" panose="020F0302020204030204" pitchFamily="34" charset="0"/>
                <a:cs typeface="Arial" panose="020B0604020202020204" pitchFamily="34" charset="0"/>
              </a:rPr>
              <a:t>Take tangible steps to ensure that the Anti-Terrorism Law and the Criminal Code </a:t>
            </a:r>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are not interpreted in a broad manner by the judiciary</a:t>
            </a:r>
            <a:r>
              <a:rPr lang="en-US" sz="1300" dirty="0">
                <a:latin typeface="Arial" panose="020B0604020202020204" pitchFamily="34" charset="0"/>
                <a:ea typeface="Calibri Light" panose="020F0302020204030204" pitchFamily="34" charset="0"/>
                <a:cs typeface="Arial" panose="020B0604020202020204" pitchFamily="34" charset="0"/>
              </a:rPr>
              <a:t>, that pre-trial detention decisions are </a:t>
            </a:r>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not used as a punitive measure</a:t>
            </a:r>
            <a:r>
              <a:rPr lang="en-US" sz="1300" dirty="0">
                <a:latin typeface="Arial" panose="020B0604020202020204" pitchFamily="34" charset="0"/>
                <a:ea typeface="Calibri Light" panose="020F0302020204030204" pitchFamily="34" charset="0"/>
                <a:cs typeface="Arial" panose="020B0604020202020204" pitchFamily="34" charset="0"/>
              </a:rPr>
              <a:t>, and that </a:t>
            </a:r>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Constitutional Court judgements are promptly implemented</a:t>
            </a:r>
            <a:r>
              <a:rPr lang="en-US" sz="1300" dirty="0">
                <a:latin typeface="Arial" panose="020B0604020202020204" pitchFamily="34" charset="0"/>
                <a:ea typeface="Calibri Light" panose="020F0302020204030204" pitchFamily="34" charset="0"/>
                <a:cs typeface="Arial" panose="020B0604020202020204" pitchFamily="34" charset="0"/>
              </a:rPr>
              <a:t> by all judicial and administrative bodies;</a:t>
            </a:r>
          </a:p>
          <a:p>
            <a:pPr lvl="1" algn="just"/>
            <a:r>
              <a:rPr lang="en-US" sz="1300" dirty="0">
                <a:highlight>
                  <a:srgbClr val="FFFF00"/>
                </a:highlight>
                <a:latin typeface="Arial" panose="020B0604020202020204" pitchFamily="34" charset="0"/>
                <a:ea typeface="Calibri Light" panose="020F0302020204030204" pitchFamily="34" charset="0"/>
                <a:cs typeface="Arial" panose="020B0604020202020204" pitchFamily="34" charset="0"/>
              </a:rPr>
              <a:t>Stop targeting, harassing and intimidating journalists and HRDs </a:t>
            </a:r>
            <a:r>
              <a:rPr lang="en-US" sz="1300" dirty="0">
                <a:latin typeface="Arial" panose="020B0604020202020204" pitchFamily="34" charset="0"/>
                <a:ea typeface="Calibri Light" panose="020F0302020204030204" pitchFamily="34" charset="0"/>
                <a:cs typeface="Arial" panose="020B0604020202020204" pitchFamily="34" charset="0"/>
              </a:rPr>
              <a:t>by subjecting them to judicial and administrative measures.</a:t>
            </a:r>
          </a:p>
        </p:txBody>
      </p:sp>
    </p:spTree>
    <p:extLst>
      <p:ext uri="{BB962C8B-B14F-4D97-AF65-F5344CB8AC3E}">
        <p14:creationId xmlns:p14="http://schemas.microsoft.com/office/powerpoint/2010/main" val="149390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fontScale="90000"/>
          </a:bodyPr>
          <a:lstStyle/>
          <a:p>
            <a:pPr algn="ctr"/>
            <a:r>
              <a:rPr lang="en-TR" sz="4000" dirty="0">
                <a:latin typeface="Arial" pitchFamily="34" charset="0"/>
                <a:cs typeface="Arial" pitchFamily="34" charset="0"/>
              </a:rPr>
              <a:t>Joint Rule 9.2 Submissionsubmission on behalf of 17 NGOs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numCol="2">
            <a:normAutofit/>
          </a:bodyPr>
          <a:lstStyle/>
          <a:p>
            <a:pPr marL="0" indent="0">
              <a:buNone/>
            </a:pPr>
            <a:r>
              <a:rPr lang="en-US" sz="1200" dirty="0">
                <a:latin typeface="Arial" pitchFamily="34" charset="0"/>
                <a:cs typeface="Arial" pitchFamily="34" charset="0"/>
              </a:rPr>
              <a:t>Truth Justice Memory Center (</a:t>
            </a:r>
            <a:r>
              <a:rPr lang="en-US" sz="1200" dirty="0" err="1">
                <a:latin typeface="Arial" pitchFamily="34" charset="0"/>
                <a:cs typeface="Arial" pitchFamily="34" charset="0"/>
              </a:rPr>
              <a:t>Hakikat</a:t>
            </a:r>
            <a:r>
              <a:rPr lang="en-US" sz="1200" dirty="0">
                <a:latin typeface="Arial" pitchFamily="34" charset="0"/>
                <a:cs typeface="Arial" pitchFamily="34" charset="0"/>
              </a:rPr>
              <a:t> </a:t>
            </a:r>
            <a:r>
              <a:rPr lang="en-US" sz="1200" dirty="0" err="1">
                <a:latin typeface="Arial" pitchFamily="34" charset="0"/>
                <a:cs typeface="Arial" pitchFamily="34" charset="0"/>
              </a:rPr>
              <a:t>Adalet</a:t>
            </a:r>
            <a:r>
              <a:rPr lang="en-US" sz="1200" dirty="0">
                <a:latin typeface="Arial" pitchFamily="34" charset="0"/>
                <a:cs typeface="Arial" pitchFamily="34" charset="0"/>
              </a:rPr>
              <a:t> </a:t>
            </a:r>
            <a:r>
              <a:rPr lang="en-US" sz="1200" dirty="0" err="1">
                <a:latin typeface="Arial" pitchFamily="34" charset="0"/>
                <a:cs typeface="Arial" pitchFamily="34" charset="0"/>
              </a:rPr>
              <a:t>Hafıza</a:t>
            </a:r>
            <a:r>
              <a:rPr lang="en-US" sz="1200" dirty="0">
                <a:latin typeface="Arial" pitchFamily="34" charset="0"/>
                <a:cs typeface="Arial" pitchFamily="34" charset="0"/>
              </a:rPr>
              <a:t> </a:t>
            </a:r>
            <a:r>
              <a:rPr lang="en-US" sz="1200" dirty="0" err="1">
                <a:latin typeface="Arial" pitchFamily="34" charset="0"/>
                <a:cs typeface="Arial" pitchFamily="34" charset="0"/>
              </a:rPr>
              <a:t>Merkezi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Civil Rights Defenders</a:t>
            </a:r>
          </a:p>
          <a:p>
            <a:pPr marL="0" indent="0">
              <a:buNone/>
            </a:pPr>
            <a:r>
              <a:rPr lang="en-US" sz="1200" dirty="0">
                <a:latin typeface="Arial" pitchFamily="34" charset="0"/>
                <a:cs typeface="Arial" pitchFamily="34" charset="0"/>
              </a:rPr>
              <a:t>Initiative for Freedom of Expression (</a:t>
            </a:r>
            <a:r>
              <a:rPr lang="en-US" sz="1200" dirty="0" err="1">
                <a:latin typeface="Arial" pitchFamily="34" charset="0"/>
                <a:cs typeface="Arial" pitchFamily="34" charset="0"/>
              </a:rPr>
              <a:t>Düşünce</a:t>
            </a:r>
            <a:r>
              <a:rPr lang="en-US" sz="1200" dirty="0">
                <a:latin typeface="Arial" pitchFamily="34" charset="0"/>
                <a:cs typeface="Arial" pitchFamily="34" charset="0"/>
              </a:rPr>
              <a:t> </a:t>
            </a:r>
            <a:r>
              <a:rPr lang="en-US" sz="1200" dirty="0" err="1">
                <a:latin typeface="Arial" pitchFamily="34" charset="0"/>
                <a:cs typeface="Arial" pitchFamily="34" charset="0"/>
              </a:rPr>
              <a:t>Suçuna</a:t>
            </a:r>
            <a:r>
              <a:rPr lang="en-US" sz="1200" dirty="0">
                <a:latin typeface="Arial" pitchFamily="34" charset="0"/>
                <a:cs typeface="Arial" pitchFamily="34" charset="0"/>
              </a:rPr>
              <a:t> </a:t>
            </a:r>
            <a:r>
              <a:rPr lang="en-US" sz="1200" dirty="0" err="1">
                <a:latin typeface="Arial" pitchFamily="34" charset="0"/>
                <a:cs typeface="Arial" pitchFamily="34" charset="0"/>
              </a:rPr>
              <a:t>Karşı</a:t>
            </a:r>
            <a:r>
              <a:rPr lang="en-US" sz="1200" dirty="0">
                <a:latin typeface="Arial" pitchFamily="34" charset="0"/>
                <a:cs typeface="Arial" pitchFamily="34" charset="0"/>
              </a:rPr>
              <a:t> </a:t>
            </a:r>
            <a:r>
              <a:rPr lang="en-US" sz="1200" dirty="0" err="1">
                <a:latin typeface="Arial" pitchFamily="34" charset="0"/>
                <a:cs typeface="Arial" pitchFamily="34" charset="0"/>
              </a:rPr>
              <a:t>Girişim</a:t>
            </a:r>
            <a:r>
              <a:rPr lang="en-US" sz="1200" dirty="0">
                <a:latin typeface="Arial" pitchFamily="34" charset="0"/>
                <a:cs typeface="Arial" pitchFamily="34" charset="0"/>
              </a:rPr>
              <a:t> - IFOX)</a:t>
            </a:r>
          </a:p>
          <a:p>
            <a:pPr marL="0" indent="0">
              <a:buNone/>
            </a:pPr>
            <a:r>
              <a:rPr lang="en-US" sz="1200" dirty="0">
                <a:latin typeface="Arial" pitchFamily="34" charset="0"/>
                <a:cs typeface="Arial" pitchFamily="34" charset="0"/>
              </a:rPr>
              <a:t>Association for Monitoring Equal Rights (</a:t>
            </a:r>
            <a:r>
              <a:rPr lang="en-US" sz="1200" dirty="0" err="1">
                <a:latin typeface="Arial" pitchFamily="34" charset="0"/>
                <a:cs typeface="Arial" pitchFamily="34" charset="0"/>
              </a:rPr>
              <a:t>Eşit</a:t>
            </a:r>
            <a:r>
              <a:rPr lang="en-US" sz="1200" dirty="0">
                <a:latin typeface="Arial" pitchFamily="34" charset="0"/>
                <a:cs typeface="Arial" pitchFamily="34" charset="0"/>
              </a:rPr>
              <a:t> </a:t>
            </a:r>
            <a:r>
              <a:rPr lang="en-US" sz="1200" dirty="0" err="1">
                <a:latin typeface="Arial" pitchFamily="34" charset="0"/>
                <a:cs typeface="Arial" pitchFamily="34" charset="0"/>
              </a:rPr>
              <a:t>Haklar</a:t>
            </a:r>
            <a:r>
              <a:rPr lang="en-US" sz="1200" dirty="0">
                <a:latin typeface="Arial" pitchFamily="34" charset="0"/>
                <a:cs typeface="Arial" pitchFamily="34" charset="0"/>
              </a:rPr>
              <a:t> </a:t>
            </a:r>
            <a:r>
              <a:rPr lang="en-US" sz="1200" dirty="0" err="1">
                <a:latin typeface="Arial" pitchFamily="34" charset="0"/>
                <a:cs typeface="Arial" pitchFamily="34" charset="0"/>
              </a:rPr>
              <a:t>İçin</a:t>
            </a:r>
            <a:r>
              <a:rPr lang="en-US" sz="1200" dirty="0">
                <a:latin typeface="Arial" pitchFamily="34" charset="0"/>
                <a:cs typeface="Arial" pitchFamily="34" charset="0"/>
              </a:rPr>
              <a:t> </a:t>
            </a:r>
            <a:r>
              <a:rPr lang="en-US" sz="1200" dirty="0" err="1">
                <a:latin typeface="Arial" pitchFamily="34" charset="0"/>
                <a:cs typeface="Arial" pitchFamily="34" charset="0"/>
              </a:rPr>
              <a:t>İzleme</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 ESHID)</a:t>
            </a:r>
          </a:p>
          <a:p>
            <a:pPr marL="0" indent="0">
              <a:buNone/>
            </a:pPr>
            <a:r>
              <a:rPr lang="en-US" sz="1200" dirty="0">
                <a:latin typeface="Arial" pitchFamily="34" charset="0"/>
                <a:cs typeface="Arial" pitchFamily="34" charset="0"/>
              </a:rPr>
              <a:t>The Rights Initiative (</a:t>
            </a:r>
            <a:r>
              <a:rPr lang="en-US" sz="1200" dirty="0" err="1">
                <a:latin typeface="Arial" pitchFamily="34" charset="0"/>
                <a:cs typeface="Arial" pitchFamily="34" charset="0"/>
              </a:rPr>
              <a:t>Hak</a:t>
            </a:r>
            <a:r>
              <a:rPr lang="en-US" sz="1200" dirty="0">
                <a:latin typeface="Arial" pitchFamily="34" charset="0"/>
                <a:cs typeface="Arial" pitchFamily="34" charset="0"/>
              </a:rPr>
              <a:t> </a:t>
            </a:r>
            <a:r>
              <a:rPr lang="en-US" sz="1200" dirty="0" err="1">
                <a:latin typeface="Arial" pitchFamily="34" charset="0"/>
                <a:cs typeface="Arial" pitchFamily="34" charset="0"/>
              </a:rPr>
              <a:t>İnisiyatifi</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Human Rights Association Istanbul Branch (</a:t>
            </a:r>
            <a:r>
              <a:rPr lang="en-US" sz="1200" dirty="0" err="1">
                <a:latin typeface="Arial" pitchFamily="34" charset="0"/>
                <a:cs typeface="Arial" pitchFamily="34" charset="0"/>
              </a:rPr>
              <a:t>İnsan</a:t>
            </a:r>
            <a:r>
              <a:rPr lang="en-US" sz="1200" dirty="0">
                <a:latin typeface="Arial" pitchFamily="34" charset="0"/>
                <a:cs typeface="Arial" pitchFamily="34" charset="0"/>
              </a:rPr>
              <a:t> </a:t>
            </a:r>
            <a:r>
              <a:rPr lang="en-US" sz="1200" dirty="0" err="1">
                <a:latin typeface="Arial" pitchFamily="34" charset="0"/>
                <a:cs typeface="Arial" pitchFamily="34" charset="0"/>
              </a:rPr>
              <a:t>Hakları</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İstanbul </a:t>
            </a:r>
            <a:r>
              <a:rPr lang="en-US" sz="1200" dirty="0" err="1">
                <a:latin typeface="Arial" pitchFamily="34" charset="0"/>
                <a:cs typeface="Arial" pitchFamily="34" charset="0"/>
              </a:rPr>
              <a:t>Şubesi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Women’s Time Association (</a:t>
            </a:r>
            <a:r>
              <a:rPr lang="en-US" sz="1200" dirty="0" err="1">
                <a:latin typeface="Arial" pitchFamily="34" charset="0"/>
                <a:cs typeface="Arial" pitchFamily="34" charset="0"/>
              </a:rPr>
              <a:t>Kadın</a:t>
            </a:r>
            <a:r>
              <a:rPr lang="en-US" sz="1200" dirty="0">
                <a:latin typeface="Arial" pitchFamily="34" charset="0"/>
                <a:cs typeface="Arial" pitchFamily="34" charset="0"/>
              </a:rPr>
              <a:t> </a:t>
            </a:r>
            <a:r>
              <a:rPr lang="en-US" sz="1200" dirty="0" err="1">
                <a:latin typeface="Arial" pitchFamily="34" charset="0"/>
                <a:cs typeface="Arial" pitchFamily="34" charset="0"/>
              </a:rPr>
              <a:t>Zamanı</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a:t>
            </a:r>
          </a:p>
          <a:p>
            <a:pPr marL="0" indent="0">
              <a:buNone/>
            </a:pPr>
            <a:r>
              <a:rPr lang="en-US" sz="1200" dirty="0" err="1">
                <a:latin typeface="Arial" pitchFamily="34" charset="0"/>
                <a:cs typeface="Arial" pitchFamily="34" charset="0"/>
              </a:rPr>
              <a:t>Lambdaistanbul</a:t>
            </a:r>
            <a:r>
              <a:rPr lang="en-US" sz="1200" dirty="0">
                <a:latin typeface="Arial" pitchFamily="34" charset="0"/>
                <a:cs typeface="Arial" pitchFamily="34" charset="0"/>
              </a:rPr>
              <a:t> LGBTI+ Solidarity Association (</a:t>
            </a:r>
            <a:r>
              <a:rPr lang="en-US" sz="1200" dirty="0" err="1">
                <a:latin typeface="Arial" pitchFamily="34" charset="0"/>
                <a:cs typeface="Arial" pitchFamily="34" charset="0"/>
              </a:rPr>
              <a:t>Lambdaistanbul</a:t>
            </a:r>
            <a:r>
              <a:rPr lang="en-US" sz="1200" dirty="0">
                <a:latin typeface="Arial" pitchFamily="34" charset="0"/>
                <a:cs typeface="Arial" pitchFamily="34" charset="0"/>
              </a:rPr>
              <a:t> LGBTİ+ </a:t>
            </a:r>
            <a:r>
              <a:rPr lang="en-US" sz="1200" dirty="0" err="1">
                <a:latin typeface="Arial" pitchFamily="34" charset="0"/>
                <a:cs typeface="Arial" pitchFamily="34" charset="0"/>
              </a:rPr>
              <a:t>Dayanışma</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Media and Law Studies Association (</a:t>
            </a:r>
            <a:r>
              <a:rPr lang="en-US" sz="1200" dirty="0" err="1">
                <a:latin typeface="Arial" pitchFamily="34" charset="0"/>
                <a:cs typeface="Arial" pitchFamily="34" charset="0"/>
              </a:rPr>
              <a:t>Medya</a:t>
            </a:r>
            <a:r>
              <a:rPr lang="en-US" sz="1200" dirty="0">
                <a:latin typeface="Arial" pitchFamily="34" charset="0"/>
                <a:cs typeface="Arial" pitchFamily="34" charset="0"/>
              </a:rPr>
              <a:t> </a:t>
            </a:r>
            <a:r>
              <a:rPr lang="en-US" sz="1200" dirty="0" err="1">
                <a:latin typeface="Arial" pitchFamily="34" charset="0"/>
                <a:cs typeface="Arial" pitchFamily="34" charset="0"/>
              </a:rPr>
              <a:t>ve</a:t>
            </a:r>
            <a:r>
              <a:rPr lang="en-US" sz="1200" dirty="0">
                <a:latin typeface="Arial" pitchFamily="34" charset="0"/>
                <a:cs typeface="Arial" pitchFamily="34" charset="0"/>
              </a:rPr>
              <a:t> </a:t>
            </a:r>
            <a:r>
              <a:rPr lang="en-US" sz="1200" dirty="0" err="1">
                <a:latin typeface="Arial" pitchFamily="34" charset="0"/>
                <a:cs typeface="Arial" pitchFamily="34" charset="0"/>
              </a:rPr>
              <a:t>Hukuk</a:t>
            </a:r>
            <a:r>
              <a:rPr lang="en-US" sz="1200" dirty="0">
                <a:latin typeface="Arial" pitchFamily="34" charset="0"/>
                <a:cs typeface="Arial" pitchFamily="34" charset="0"/>
              </a:rPr>
              <a:t> </a:t>
            </a:r>
            <a:r>
              <a:rPr lang="en-US" sz="1200" dirty="0" err="1">
                <a:latin typeface="Arial" pitchFamily="34" charset="0"/>
                <a:cs typeface="Arial" pitchFamily="34" charset="0"/>
              </a:rPr>
              <a:t>Çalışmaları</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 MLSA)</a:t>
            </a:r>
          </a:p>
          <a:p>
            <a:pPr marL="0" indent="0">
              <a:buNone/>
            </a:pPr>
            <a:r>
              <a:rPr lang="en-US" sz="1200" dirty="0">
                <a:latin typeface="Arial" pitchFamily="34" charset="0"/>
                <a:cs typeface="Arial" pitchFamily="34" charset="0"/>
              </a:rPr>
              <a:t>P24 Independent Journalism Association (P24 </a:t>
            </a:r>
            <a:r>
              <a:rPr lang="en-US" sz="1200" dirty="0" err="1">
                <a:latin typeface="Arial" pitchFamily="34" charset="0"/>
                <a:cs typeface="Arial" pitchFamily="34" charset="0"/>
              </a:rPr>
              <a:t>Bağımsız</a:t>
            </a:r>
            <a:r>
              <a:rPr lang="en-US" sz="1200" dirty="0">
                <a:latin typeface="Arial" pitchFamily="34" charset="0"/>
                <a:cs typeface="Arial" pitchFamily="34" charset="0"/>
              </a:rPr>
              <a:t> </a:t>
            </a:r>
            <a:r>
              <a:rPr lang="en-US" sz="1200" dirty="0" err="1">
                <a:latin typeface="Arial" pitchFamily="34" charset="0"/>
                <a:cs typeface="Arial" pitchFamily="34" charset="0"/>
              </a:rPr>
              <a:t>Gazetecilik</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Research Institute on Turkey (RIT)</a:t>
            </a:r>
          </a:p>
          <a:p>
            <a:pPr marL="0" indent="0">
              <a:buNone/>
            </a:pPr>
            <a:r>
              <a:rPr lang="en-US" sz="1200" dirty="0">
                <a:latin typeface="Arial" pitchFamily="34" charset="0"/>
                <a:cs typeface="Arial" pitchFamily="34" charset="0"/>
              </a:rPr>
              <a:t>Roma Memory Studies Association (Roman </a:t>
            </a:r>
            <a:r>
              <a:rPr lang="en-US" sz="1200" dirty="0" err="1">
                <a:latin typeface="Arial" pitchFamily="34" charset="0"/>
                <a:cs typeface="Arial" pitchFamily="34" charset="0"/>
              </a:rPr>
              <a:t>Hafıza</a:t>
            </a:r>
            <a:r>
              <a:rPr lang="en-US" sz="1200" dirty="0">
                <a:latin typeface="Arial" pitchFamily="34" charset="0"/>
                <a:cs typeface="Arial" pitchFamily="34" charset="0"/>
              </a:rPr>
              <a:t> </a:t>
            </a:r>
            <a:r>
              <a:rPr lang="en-US" sz="1200" dirty="0" err="1">
                <a:latin typeface="Arial" pitchFamily="34" charset="0"/>
                <a:cs typeface="Arial" pitchFamily="34" charset="0"/>
              </a:rPr>
              <a:t>Çalışmaları</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 Romani </a:t>
            </a:r>
            <a:r>
              <a:rPr lang="en-US" sz="1200" dirty="0" err="1">
                <a:latin typeface="Arial" pitchFamily="34" charset="0"/>
                <a:cs typeface="Arial" pitchFamily="34" charset="0"/>
              </a:rPr>
              <a:t>Godi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Social Policy, Gender Identity and Sexual Orientation Studies Association (</a:t>
            </a:r>
            <a:r>
              <a:rPr lang="en-US" sz="1200" dirty="0" err="1">
                <a:latin typeface="Arial" pitchFamily="34" charset="0"/>
                <a:cs typeface="Arial" pitchFamily="34" charset="0"/>
              </a:rPr>
              <a:t>Sosyal</a:t>
            </a:r>
            <a:r>
              <a:rPr lang="en-US" sz="1200" dirty="0">
                <a:latin typeface="Arial" pitchFamily="34" charset="0"/>
                <a:cs typeface="Arial" pitchFamily="34" charset="0"/>
              </a:rPr>
              <a:t> </a:t>
            </a:r>
            <a:r>
              <a:rPr lang="en-US" sz="1200" dirty="0" err="1">
                <a:latin typeface="Arial" pitchFamily="34" charset="0"/>
                <a:cs typeface="Arial" pitchFamily="34" charset="0"/>
              </a:rPr>
              <a:t>Politika</a:t>
            </a:r>
            <a:r>
              <a:rPr lang="en-US" sz="1200" dirty="0">
                <a:latin typeface="Arial" pitchFamily="34" charset="0"/>
                <a:cs typeface="Arial" pitchFamily="34" charset="0"/>
              </a:rPr>
              <a:t>, </a:t>
            </a:r>
            <a:r>
              <a:rPr lang="en-US" sz="1200" dirty="0" err="1">
                <a:latin typeface="Arial" pitchFamily="34" charset="0"/>
                <a:cs typeface="Arial" pitchFamily="34" charset="0"/>
              </a:rPr>
              <a:t>Cinsiyet</a:t>
            </a:r>
            <a:r>
              <a:rPr lang="en-US" sz="1200" dirty="0">
                <a:latin typeface="Arial" pitchFamily="34" charset="0"/>
                <a:cs typeface="Arial" pitchFamily="34" charset="0"/>
              </a:rPr>
              <a:t> </a:t>
            </a:r>
            <a:r>
              <a:rPr lang="en-US" sz="1200" dirty="0" err="1">
                <a:latin typeface="Arial" pitchFamily="34" charset="0"/>
                <a:cs typeface="Arial" pitchFamily="34" charset="0"/>
              </a:rPr>
              <a:t>Kimliği</a:t>
            </a:r>
            <a:r>
              <a:rPr lang="en-US" sz="1200" dirty="0">
                <a:latin typeface="Arial" pitchFamily="34" charset="0"/>
                <a:cs typeface="Arial" pitchFamily="34" charset="0"/>
              </a:rPr>
              <a:t> </a:t>
            </a:r>
            <a:r>
              <a:rPr lang="en-US" sz="1200" dirty="0" err="1">
                <a:latin typeface="Arial" pitchFamily="34" charset="0"/>
                <a:cs typeface="Arial" pitchFamily="34" charset="0"/>
              </a:rPr>
              <a:t>ve</a:t>
            </a:r>
            <a:r>
              <a:rPr lang="en-US" sz="1200" dirty="0">
                <a:latin typeface="Arial" pitchFamily="34" charset="0"/>
                <a:cs typeface="Arial" pitchFamily="34" charset="0"/>
              </a:rPr>
              <a:t> </a:t>
            </a:r>
            <a:r>
              <a:rPr lang="en-US" sz="1200" dirty="0" err="1">
                <a:latin typeface="Arial" pitchFamily="34" charset="0"/>
                <a:cs typeface="Arial" pitchFamily="34" charset="0"/>
              </a:rPr>
              <a:t>Cinsel</a:t>
            </a:r>
            <a:r>
              <a:rPr lang="en-US" sz="1200" dirty="0">
                <a:latin typeface="Arial" pitchFamily="34" charset="0"/>
                <a:cs typeface="Arial" pitchFamily="34" charset="0"/>
              </a:rPr>
              <a:t> </a:t>
            </a:r>
            <a:r>
              <a:rPr lang="en-US" sz="1200" dirty="0" err="1">
                <a:latin typeface="Arial" pitchFamily="34" charset="0"/>
                <a:cs typeface="Arial" pitchFamily="34" charset="0"/>
              </a:rPr>
              <a:t>Yönelim</a:t>
            </a:r>
            <a:r>
              <a:rPr lang="en-US" sz="1200" dirty="0">
                <a:latin typeface="Arial" pitchFamily="34" charset="0"/>
                <a:cs typeface="Arial" pitchFamily="34" charset="0"/>
              </a:rPr>
              <a:t> </a:t>
            </a:r>
            <a:r>
              <a:rPr lang="en-US" sz="1200" dirty="0" err="1">
                <a:latin typeface="Arial" pitchFamily="34" charset="0"/>
                <a:cs typeface="Arial" pitchFamily="34" charset="0"/>
              </a:rPr>
              <a:t>Çalışmaları</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 </a:t>
            </a:r>
            <a:r>
              <a:rPr lang="en-US" sz="1200" dirty="0" err="1">
                <a:latin typeface="Arial" pitchFamily="34" charset="0"/>
                <a:cs typeface="Arial" pitchFamily="34" charset="0"/>
              </a:rPr>
              <a:t>SPoD</a:t>
            </a:r>
            <a:r>
              <a:rPr lang="en-US" sz="1200" dirty="0">
                <a:latin typeface="Arial" pitchFamily="34" charset="0"/>
                <a:cs typeface="Arial" pitchFamily="34" charset="0"/>
              </a:rPr>
              <a:t> LGBTİ+)</a:t>
            </a:r>
          </a:p>
          <a:p>
            <a:pPr marL="0" indent="0">
              <a:buNone/>
            </a:pPr>
            <a:r>
              <a:rPr lang="en-US" sz="1200" dirty="0">
                <a:latin typeface="Arial" pitchFamily="34" charset="0"/>
                <a:cs typeface="Arial" pitchFamily="34" charset="0"/>
              </a:rPr>
              <a:t>Foundation for Society and Legal Studies (</a:t>
            </a:r>
            <a:r>
              <a:rPr lang="en-US" sz="1200" dirty="0" err="1">
                <a:latin typeface="Arial" pitchFamily="34" charset="0"/>
                <a:cs typeface="Arial" pitchFamily="34" charset="0"/>
              </a:rPr>
              <a:t>Toplum</a:t>
            </a:r>
            <a:r>
              <a:rPr lang="en-US" sz="1200" dirty="0">
                <a:latin typeface="Arial" pitchFamily="34" charset="0"/>
                <a:cs typeface="Arial" pitchFamily="34" charset="0"/>
              </a:rPr>
              <a:t> </a:t>
            </a:r>
            <a:r>
              <a:rPr lang="en-US" sz="1200" dirty="0" err="1">
                <a:latin typeface="Arial" pitchFamily="34" charset="0"/>
                <a:cs typeface="Arial" pitchFamily="34" charset="0"/>
              </a:rPr>
              <a:t>ve</a:t>
            </a:r>
            <a:r>
              <a:rPr lang="en-US" sz="1200" dirty="0">
                <a:latin typeface="Arial" pitchFamily="34" charset="0"/>
                <a:cs typeface="Arial" pitchFamily="34" charset="0"/>
              </a:rPr>
              <a:t> </a:t>
            </a:r>
            <a:r>
              <a:rPr lang="en-US" sz="1200" dirty="0" err="1">
                <a:latin typeface="Arial" pitchFamily="34" charset="0"/>
                <a:cs typeface="Arial" pitchFamily="34" charset="0"/>
              </a:rPr>
              <a:t>Hukuk</a:t>
            </a:r>
            <a:r>
              <a:rPr lang="en-US" sz="1200" dirty="0">
                <a:latin typeface="Arial" pitchFamily="34" charset="0"/>
                <a:cs typeface="Arial" pitchFamily="34" charset="0"/>
              </a:rPr>
              <a:t> </a:t>
            </a:r>
            <a:r>
              <a:rPr lang="en-US" sz="1200" dirty="0" err="1">
                <a:latin typeface="Arial" pitchFamily="34" charset="0"/>
                <a:cs typeface="Arial" pitchFamily="34" charset="0"/>
              </a:rPr>
              <a:t>Araştırmaları</a:t>
            </a:r>
            <a:r>
              <a:rPr lang="en-US" sz="1200" dirty="0">
                <a:latin typeface="Arial" pitchFamily="34" charset="0"/>
                <a:cs typeface="Arial" pitchFamily="34" charset="0"/>
              </a:rPr>
              <a:t> </a:t>
            </a:r>
            <a:r>
              <a:rPr lang="en-US" sz="1200" dirty="0" err="1">
                <a:latin typeface="Arial" pitchFamily="34" charset="0"/>
                <a:cs typeface="Arial" pitchFamily="34" charset="0"/>
              </a:rPr>
              <a:t>Vakfı</a:t>
            </a:r>
            <a:r>
              <a:rPr lang="en-US" sz="1200" dirty="0">
                <a:latin typeface="Arial" pitchFamily="34" charset="0"/>
                <a:cs typeface="Arial" pitchFamily="34" charset="0"/>
              </a:rPr>
              <a:t> - TOHAV)</a:t>
            </a:r>
          </a:p>
          <a:p>
            <a:pPr marL="0" indent="0">
              <a:buNone/>
            </a:pPr>
            <a:r>
              <a:rPr lang="en-US" sz="1200" dirty="0">
                <a:latin typeface="Arial" pitchFamily="34" charset="0"/>
                <a:cs typeface="Arial" pitchFamily="34" charset="0"/>
              </a:rPr>
              <a:t>Turkey Human Rights Litigation Support Project (</a:t>
            </a:r>
            <a:r>
              <a:rPr lang="en-US" sz="1200" dirty="0" err="1">
                <a:latin typeface="Arial" pitchFamily="34" charset="0"/>
                <a:cs typeface="Arial" pitchFamily="34" charset="0"/>
              </a:rPr>
              <a:t>Türkiye</a:t>
            </a:r>
            <a:r>
              <a:rPr lang="en-US" sz="1200" dirty="0">
                <a:latin typeface="Arial" pitchFamily="34" charset="0"/>
                <a:cs typeface="Arial" pitchFamily="34" charset="0"/>
              </a:rPr>
              <a:t> </a:t>
            </a:r>
            <a:r>
              <a:rPr lang="en-US" sz="1200" dirty="0" err="1">
                <a:latin typeface="Arial" pitchFamily="34" charset="0"/>
                <a:cs typeface="Arial" pitchFamily="34" charset="0"/>
              </a:rPr>
              <a:t>İnsan</a:t>
            </a:r>
            <a:r>
              <a:rPr lang="en-US" sz="1200" dirty="0">
                <a:latin typeface="Arial" pitchFamily="34" charset="0"/>
                <a:cs typeface="Arial" pitchFamily="34" charset="0"/>
              </a:rPr>
              <a:t> </a:t>
            </a:r>
            <a:r>
              <a:rPr lang="en-US" sz="1200" dirty="0" err="1">
                <a:latin typeface="Arial" pitchFamily="34" charset="0"/>
                <a:cs typeface="Arial" pitchFamily="34" charset="0"/>
              </a:rPr>
              <a:t>Hakları</a:t>
            </a:r>
            <a:r>
              <a:rPr lang="en-US" sz="1200" dirty="0">
                <a:latin typeface="Arial" pitchFamily="34" charset="0"/>
                <a:cs typeface="Arial" pitchFamily="34" charset="0"/>
              </a:rPr>
              <a:t> </a:t>
            </a:r>
            <a:r>
              <a:rPr lang="en-US" sz="1200" dirty="0" err="1">
                <a:latin typeface="Arial" pitchFamily="34" charset="0"/>
                <a:cs typeface="Arial" pitchFamily="34" charset="0"/>
              </a:rPr>
              <a:t>Davalarına</a:t>
            </a:r>
            <a:r>
              <a:rPr lang="en-US" sz="1200" dirty="0">
                <a:latin typeface="Arial" pitchFamily="34" charset="0"/>
                <a:cs typeface="Arial" pitchFamily="34" charset="0"/>
              </a:rPr>
              <a:t> </a:t>
            </a:r>
            <a:r>
              <a:rPr lang="en-US" sz="1200" dirty="0" err="1">
                <a:latin typeface="Arial" pitchFamily="34" charset="0"/>
                <a:cs typeface="Arial" pitchFamily="34" charset="0"/>
              </a:rPr>
              <a:t>Destek</a:t>
            </a:r>
            <a:r>
              <a:rPr lang="en-US" sz="1200" dirty="0">
                <a:latin typeface="Arial" pitchFamily="34" charset="0"/>
                <a:cs typeface="Arial" pitchFamily="34" charset="0"/>
              </a:rPr>
              <a:t> </a:t>
            </a:r>
            <a:r>
              <a:rPr lang="en-US" sz="1200" dirty="0" err="1">
                <a:latin typeface="Arial" pitchFamily="34" charset="0"/>
                <a:cs typeface="Arial" pitchFamily="34" charset="0"/>
              </a:rPr>
              <a:t>Projesi</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University Queer Research and LGBTI+ Solidarity Association (</a:t>
            </a:r>
            <a:r>
              <a:rPr lang="en-US" sz="1200" dirty="0" err="1">
                <a:latin typeface="Arial" pitchFamily="34" charset="0"/>
                <a:cs typeface="Arial" pitchFamily="34" charset="0"/>
              </a:rPr>
              <a:t>Üniversiteli</a:t>
            </a:r>
            <a:r>
              <a:rPr lang="en-US" sz="1200" dirty="0">
                <a:latin typeface="Arial" pitchFamily="34" charset="0"/>
                <a:cs typeface="Arial" pitchFamily="34" charset="0"/>
              </a:rPr>
              <a:t> </a:t>
            </a:r>
            <a:r>
              <a:rPr lang="en-US" sz="1200" dirty="0" err="1">
                <a:latin typeface="Arial" pitchFamily="34" charset="0"/>
                <a:cs typeface="Arial" pitchFamily="34" charset="0"/>
              </a:rPr>
              <a:t>Kuir</a:t>
            </a:r>
            <a:r>
              <a:rPr lang="en-US" sz="1200" dirty="0">
                <a:latin typeface="Arial" pitchFamily="34" charset="0"/>
                <a:cs typeface="Arial" pitchFamily="34" charset="0"/>
              </a:rPr>
              <a:t> </a:t>
            </a:r>
            <a:r>
              <a:rPr lang="en-US" sz="1200" dirty="0" err="1">
                <a:latin typeface="Arial" pitchFamily="34" charset="0"/>
                <a:cs typeface="Arial" pitchFamily="34" charset="0"/>
              </a:rPr>
              <a:t>Araştırmaları</a:t>
            </a:r>
            <a:r>
              <a:rPr lang="en-US" sz="1200" dirty="0">
                <a:latin typeface="Arial" pitchFamily="34" charset="0"/>
                <a:cs typeface="Arial" pitchFamily="34" charset="0"/>
              </a:rPr>
              <a:t> </a:t>
            </a:r>
            <a:r>
              <a:rPr lang="en-US" sz="1200" dirty="0" err="1">
                <a:latin typeface="Arial" pitchFamily="34" charset="0"/>
                <a:cs typeface="Arial" pitchFamily="34" charset="0"/>
              </a:rPr>
              <a:t>ve</a:t>
            </a:r>
            <a:r>
              <a:rPr lang="en-US" sz="1200" dirty="0">
                <a:latin typeface="Arial" pitchFamily="34" charset="0"/>
                <a:cs typeface="Arial" pitchFamily="34" charset="0"/>
              </a:rPr>
              <a:t> LGBTİ+ </a:t>
            </a:r>
            <a:r>
              <a:rPr lang="en-US" sz="1200" dirty="0" err="1">
                <a:latin typeface="Arial" pitchFamily="34" charset="0"/>
                <a:cs typeface="Arial" pitchFamily="34" charset="0"/>
              </a:rPr>
              <a:t>Dayanışma</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 - </a:t>
            </a:r>
            <a:r>
              <a:rPr lang="en-US" sz="1200" dirty="0" err="1">
                <a:latin typeface="Arial" pitchFamily="34" charset="0"/>
                <a:cs typeface="Arial" pitchFamily="34" charset="0"/>
              </a:rPr>
              <a:t>ÜniKuir</a:t>
            </a:r>
            <a:r>
              <a:rPr lang="en-US" sz="1200" dirty="0">
                <a:latin typeface="Arial" pitchFamily="34" charset="0"/>
                <a:cs typeface="Arial" pitchFamily="34" charset="0"/>
              </a:rPr>
              <a:t>)</a:t>
            </a:r>
          </a:p>
          <a:p>
            <a:pPr marL="0" indent="0">
              <a:buNone/>
            </a:pPr>
            <a:r>
              <a:rPr lang="en-US" sz="1200" dirty="0">
                <a:latin typeface="Arial" pitchFamily="34" charset="0"/>
                <a:cs typeface="Arial" pitchFamily="34" charset="0"/>
              </a:rPr>
              <a:t>Life Memory and Freedom Association (</a:t>
            </a:r>
            <a:r>
              <a:rPr lang="en-US" sz="1200" dirty="0" err="1">
                <a:latin typeface="Arial" pitchFamily="34" charset="0"/>
                <a:cs typeface="Arial" pitchFamily="34" charset="0"/>
              </a:rPr>
              <a:t>Yaşam</a:t>
            </a:r>
            <a:r>
              <a:rPr lang="en-US" sz="1200" dirty="0">
                <a:latin typeface="Arial" pitchFamily="34" charset="0"/>
                <a:cs typeface="Arial" pitchFamily="34" charset="0"/>
              </a:rPr>
              <a:t> </a:t>
            </a:r>
            <a:r>
              <a:rPr lang="en-US" sz="1200" dirty="0" err="1">
                <a:latin typeface="Arial" pitchFamily="34" charset="0"/>
                <a:cs typeface="Arial" pitchFamily="34" charset="0"/>
              </a:rPr>
              <a:t>Bellek</a:t>
            </a:r>
            <a:r>
              <a:rPr lang="en-US" sz="1200" dirty="0">
                <a:latin typeface="Arial" pitchFamily="34" charset="0"/>
                <a:cs typeface="Arial" pitchFamily="34" charset="0"/>
              </a:rPr>
              <a:t> </a:t>
            </a:r>
            <a:r>
              <a:rPr lang="en-US" sz="1200" dirty="0" err="1">
                <a:latin typeface="Arial" pitchFamily="34" charset="0"/>
                <a:cs typeface="Arial" pitchFamily="34" charset="0"/>
              </a:rPr>
              <a:t>Özgürlük</a:t>
            </a:r>
            <a:r>
              <a:rPr lang="en-US" sz="1200" dirty="0">
                <a:latin typeface="Arial" pitchFamily="34" charset="0"/>
                <a:cs typeface="Arial" pitchFamily="34" charset="0"/>
              </a:rPr>
              <a:t> </a:t>
            </a:r>
            <a:r>
              <a:rPr lang="en-US" sz="1200" dirty="0" err="1">
                <a:latin typeface="Arial" pitchFamily="34" charset="0"/>
                <a:cs typeface="Arial" pitchFamily="34" charset="0"/>
              </a:rPr>
              <a:t>Derneği</a:t>
            </a:r>
            <a:r>
              <a:rPr lang="en-US" sz="1200" dirty="0">
                <a:latin typeface="Arial" pitchFamily="34" charset="0"/>
                <a:cs typeface="Arial" pitchFamily="34" charset="0"/>
              </a:rPr>
              <a:t>)</a:t>
            </a:r>
            <a:endParaRPr lang="en-TR" sz="1200" dirty="0">
              <a:latin typeface="Arial" pitchFamily="34" charset="0"/>
              <a:cs typeface="Arial" pitchFamily="34" charset="0"/>
            </a:endParaRPr>
          </a:p>
        </p:txBody>
      </p:sp>
    </p:spTree>
    <p:extLst>
      <p:ext uri="{BB962C8B-B14F-4D97-AF65-F5344CB8AC3E}">
        <p14:creationId xmlns:p14="http://schemas.microsoft.com/office/powerpoint/2010/main" val="54845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Öner and Türk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r>
              <a:rPr lang="en-US" sz="2000" b="1">
                <a:latin typeface="Arial" pitchFamily="34" charset="0"/>
                <a:cs typeface="Arial" pitchFamily="34" charset="0"/>
              </a:rPr>
              <a:t>Article 6 § 2 of ATL</a:t>
            </a:r>
            <a:r>
              <a:rPr lang="en-US" sz="2000">
                <a:latin typeface="Arial" pitchFamily="34" charset="0"/>
                <a:cs typeface="Arial" pitchFamily="34" charset="0"/>
              </a:rPr>
              <a:t>- </a:t>
            </a:r>
            <a:r>
              <a:rPr lang="en-US" sz="2000" i="1">
                <a:latin typeface="Arial" pitchFamily="34" charset="0"/>
                <a:cs typeface="Arial" pitchFamily="34" charset="0"/>
              </a:rPr>
              <a:t>printing of statements made by a terrorist organization</a:t>
            </a:r>
          </a:p>
          <a:p>
            <a:pPr lvl="1"/>
            <a:r>
              <a:rPr lang="en-US" sz="2000">
                <a:latin typeface="Arial" pitchFamily="34" charset="0"/>
                <a:cs typeface="Arial" pitchFamily="34" charset="0"/>
              </a:rPr>
              <a:t>Amendment added in 2013:  </a:t>
            </a:r>
            <a:r>
              <a:rPr lang="en-US" sz="2000" i="1">
                <a:latin typeface="Arial" pitchFamily="34" charset="0"/>
                <a:cs typeface="Arial" pitchFamily="34" charset="0"/>
              </a:rPr>
              <a:t>“condoning, praising or encouraging methods [using] coercion, violence or threats” </a:t>
            </a:r>
          </a:p>
          <a:p>
            <a:pPr marL="457200" lvl="1" indent="0">
              <a:buNone/>
            </a:pPr>
            <a:endParaRPr lang="en-US" sz="2000" i="1">
              <a:latin typeface="Arial" pitchFamily="34" charset="0"/>
              <a:cs typeface="Arial" pitchFamily="34" charset="0"/>
            </a:endParaRPr>
          </a:p>
          <a:p>
            <a:r>
              <a:rPr lang="en-US" sz="2000" b="1">
                <a:latin typeface="Arial" pitchFamily="34" charset="0"/>
                <a:cs typeface="Arial" pitchFamily="34" charset="0"/>
              </a:rPr>
              <a:t>Article 7 § 2 of ATL</a:t>
            </a:r>
            <a:r>
              <a:rPr lang="en-US" sz="2000">
                <a:latin typeface="Arial" pitchFamily="34" charset="0"/>
                <a:cs typeface="Arial" pitchFamily="34" charset="0"/>
              </a:rPr>
              <a:t> - </a:t>
            </a:r>
            <a:r>
              <a:rPr lang="en-US" sz="2000" i="1">
                <a:latin typeface="Arial" pitchFamily="34" charset="0"/>
                <a:cs typeface="Arial" pitchFamily="34" charset="0"/>
              </a:rPr>
              <a:t>propaganda in favour of an illegal organisation</a:t>
            </a:r>
            <a:endParaRPr lang="en-US" sz="2000">
              <a:latin typeface="Arial" pitchFamily="34" charset="0"/>
              <a:cs typeface="Arial" pitchFamily="34" charset="0"/>
            </a:endParaRPr>
          </a:p>
          <a:p>
            <a:pPr lvl="1"/>
            <a:r>
              <a:rPr lang="en-US" sz="2000">
                <a:latin typeface="Arial" pitchFamily="34" charset="0"/>
                <a:cs typeface="Arial" pitchFamily="34" charset="0"/>
              </a:rPr>
              <a:t>Amendment added in 2013: </a:t>
            </a:r>
            <a:r>
              <a:rPr lang="en-US" sz="2000" i="1">
                <a:latin typeface="Arial" pitchFamily="34" charset="0"/>
                <a:cs typeface="Arial" pitchFamily="34" charset="0"/>
              </a:rPr>
              <a:t>“by justifying, praising or encouraging the use of methods constituting coercion, violence or threats”</a:t>
            </a:r>
          </a:p>
          <a:p>
            <a:pPr lvl="1"/>
            <a:r>
              <a:rPr lang="en-US" sz="2000">
                <a:latin typeface="Arial" pitchFamily="34" charset="0"/>
                <a:cs typeface="Arial" pitchFamily="34" charset="0"/>
              </a:rPr>
              <a:t>Amendment added in 2019: </a:t>
            </a:r>
            <a:r>
              <a:rPr lang="en-US" sz="2000" i="1">
                <a:latin typeface="Arial" pitchFamily="34" charset="0"/>
                <a:cs typeface="Arial" pitchFamily="34" charset="0"/>
              </a:rPr>
              <a:t>“Expressions of thought that do not exceed the limits of reporting or for the purpose of criticism shall not constitute a crime”</a:t>
            </a:r>
          </a:p>
          <a:p>
            <a:pPr lvl="1"/>
            <a:r>
              <a:rPr lang="en-US" sz="2000">
                <a:latin typeface="Arial" pitchFamily="34" charset="0"/>
                <a:cs typeface="Arial" pitchFamily="34" charset="0"/>
              </a:rPr>
              <a:t>No new amendment, continuing violations</a:t>
            </a:r>
          </a:p>
          <a:p>
            <a:pPr lvl="1"/>
            <a:endParaRPr lang="en-US" sz="2000" i="1">
              <a:latin typeface="Arial" pitchFamily="34" charset="0"/>
              <a:cs typeface="Arial" pitchFamily="34" charset="0"/>
            </a:endParaRPr>
          </a:p>
          <a:p>
            <a:endParaRPr lang="en-TR" sz="2000">
              <a:latin typeface="Arial" pitchFamily="34" charset="0"/>
              <a:cs typeface="Arial" pitchFamily="34" charset="0"/>
            </a:endParaRPr>
          </a:p>
        </p:txBody>
      </p:sp>
    </p:spTree>
    <p:extLst>
      <p:ext uri="{BB962C8B-B14F-4D97-AF65-F5344CB8AC3E}">
        <p14:creationId xmlns:p14="http://schemas.microsoft.com/office/powerpoint/2010/main" val="334316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Öner and Türk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r>
              <a:rPr lang="en-US" sz="2200" b="1">
                <a:latin typeface="Arial" pitchFamily="34" charset="0"/>
                <a:cs typeface="Arial" pitchFamily="34" charset="0"/>
              </a:rPr>
              <a:t>Article 215 of CC </a:t>
            </a:r>
            <a:r>
              <a:rPr lang="en-US" sz="2200">
                <a:latin typeface="Arial" pitchFamily="34" charset="0"/>
                <a:cs typeface="Arial" pitchFamily="34" charset="0"/>
              </a:rPr>
              <a:t>- </a:t>
            </a:r>
            <a:r>
              <a:rPr lang="en-US" sz="2200" i="1">
                <a:latin typeface="Arial" pitchFamily="34" charset="0"/>
                <a:cs typeface="Arial" pitchFamily="34" charset="0"/>
              </a:rPr>
              <a:t>praising an offence or an offender</a:t>
            </a:r>
          </a:p>
          <a:p>
            <a:pPr lvl="1"/>
            <a:r>
              <a:rPr lang="en-US" sz="2200">
                <a:latin typeface="Arial" pitchFamily="34" charset="0"/>
                <a:cs typeface="Arial" pitchFamily="34" charset="0"/>
              </a:rPr>
              <a:t>Amendment added in 2013: </a:t>
            </a:r>
            <a:r>
              <a:rPr lang="en-US" sz="2200" i="1">
                <a:latin typeface="Arial" pitchFamily="34" charset="0"/>
                <a:cs typeface="Arial" pitchFamily="34" charset="0"/>
              </a:rPr>
              <a:t>“…provided that there emerges an imminent and clear danger to the public order”</a:t>
            </a:r>
          </a:p>
          <a:p>
            <a:pPr lvl="1"/>
            <a:r>
              <a:rPr lang="en-US" sz="2200">
                <a:latin typeface="Arial" pitchFamily="34" charset="0"/>
                <a:cs typeface="Arial" pitchFamily="34" charset="0"/>
              </a:rPr>
              <a:t>No new information provided</a:t>
            </a:r>
          </a:p>
          <a:p>
            <a:pPr lvl="1"/>
            <a:endParaRPr lang="en-US" sz="2200">
              <a:latin typeface="Arial" pitchFamily="34" charset="0"/>
              <a:cs typeface="Arial" pitchFamily="34" charset="0"/>
            </a:endParaRPr>
          </a:p>
          <a:p>
            <a:r>
              <a:rPr lang="en-US" sz="2200" b="1">
                <a:latin typeface="Arial" pitchFamily="34" charset="0"/>
                <a:cs typeface="Arial" pitchFamily="34" charset="0"/>
              </a:rPr>
              <a:t>Article 216 of CC </a:t>
            </a:r>
            <a:r>
              <a:rPr lang="en-US" sz="2200">
                <a:latin typeface="Arial" pitchFamily="34" charset="0"/>
                <a:cs typeface="Arial" pitchFamily="34" charset="0"/>
              </a:rPr>
              <a:t>- </a:t>
            </a:r>
            <a:r>
              <a:rPr lang="en-US" sz="2200" i="1">
                <a:latin typeface="Arial" pitchFamily="34" charset="0"/>
                <a:cs typeface="Arial" pitchFamily="34" charset="0"/>
              </a:rPr>
              <a:t>provoking the public to hatred, hostility, denigrating a section of the public on grounds of social class, race, religion, sect, gender or regional differences</a:t>
            </a:r>
          </a:p>
          <a:p>
            <a:pPr lvl="1"/>
            <a:r>
              <a:rPr lang="en-US" sz="2200">
                <a:latin typeface="Arial" pitchFamily="34" charset="0"/>
                <a:cs typeface="Arial" pitchFamily="34" charset="0"/>
              </a:rPr>
              <a:t>No amendment</a:t>
            </a:r>
          </a:p>
          <a:p>
            <a:pPr lvl="1"/>
            <a:r>
              <a:rPr lang="en-US" sz="2200">
                <a:latin typeface="Arial" pitchFamily="34" charset="0"/>
                <a:cs typeface="Arial" pitchFamily="34" charset="0"/>
              </a:rPr>
              <a:t>No information provided in the action plan</a:t>
            </a:r>
          </a:p>
          <a:p>
            <a:pPr lvl="1"/>
            <a:endParaRPr lang="en-US" sz="2200">
              <a:latin typeface="Arial" pitchFamily="34" charset="0"/>
              <a:cs typeface="Arial" pitchFamily="34" charset="0"/>
            </a:endParaRPr>
          </a:p>
        </p:txBody>
      </p:sp>
    </p:spTree>
    <p:extLst>
      <p:ext uri="{BB962C8B-B14F-4D97-AF65-F5344CB8AC3E}">
        <p14:creationId xmlns:p14="http://schemas.microsoft.com/office/powerpoint/2010/main" val="238227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Öner and Türk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r>
              <a:rPr lang="en-TR" sz="2200" b="1">
                <a:latin typeface="Arial" pitchFamily="34" charset="0"/>
                <a:cs typeface="Arial" pitchFamily="34" charset="0"/>
              </a:rPr>
              <a:t>Article 6 § 1 of ATL </a:t>
            </a:r>
            <a:r>
              <a:rPr lang="en-TR" sz="2200">
                <a:latin typeface="Arial" pitchFamily="34" charset="0"/>
                <a:cs typeface="Arial" pitchFamily="34" charset="0"/>
              </a:rPr>
              <a:t>- </a:t>
            </a:r>
            <a:r>
              <a:rPr lang="en-US" sz="2200" i="1">
                <a:latin typeface="Arial" pitchFamily="34" charset="0"/>
                <a:cs typeface="Arial" pitchFamily="34" charset="0"/>
              </a:rPr>
              <a:t>disclosing or publishing the identities of officials on counter-terrorism duties, or identifying such persons as targets</a:t>
            </a:r>
            <a:endParaRPr lang="en-US" sz="2200">
              <a:latin typeface="Arial" pitchFamily="34" charset="0"/>
              <a:cs typeface="Arial" pitchFamily="34" charset="0"/>
            </a:endParaRPr>
          </a:p>
          <a:p>
            <a:pPr lvl="1"/>
            <a:r>
              <a:rPr lang="en-US" sz="2200">
                <a:latin typeface="Arial" pitchFamily="34" charset="0"/>
                <a:cs typeface="Arial" pitchFamily="34" charset="0"/>
              </a:rPr>
              <a:t>Ambiguous wording, increasing use against journalists and rights defenders</a:t>
            </a:r>
          </a:p>
          <a:p>
            <a:pPr lvl="1"/>
            <a:r>
              <a:rPr lang="en-US" sz="2200">
                <a:latin typeface="Arial" pitchFamily="34" charset="0"/>
                <a:cs typeface="Arial" pitchFamily="34" charset="0"/>
              </a:rPr>
              <a:t>Previously examined before the ECtHR and the CM</a:t>
            </a:r>
          </a:p>
        </p:txBody>
      </p:sp>
    </p:spTree>
    <p:extLst>
      <p:ext uri="{BB962C8B-B14F-4D97-AF65-F5344CB8AC3E}">
        <p14:creationId xmlns:p14="http://schemas.microsoft.com/office/powerpoint/2010/main" val="80901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Işıkırık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r>
              <a:rPr lang="en-US" sz="1500" b="1" i="0">
                <a:effectLst/>
                <a:latin typeface="Arial" pitchFamily="34" charset="0"/>
              </a:rPr>
              <a:t>Article 220 § 6 of the CC</a:t>
            </a:r>
            <a:r>
              <a:rPr lang="en-US" sz="1500" b="0" i="0">
                <a:effectLst/>
                <a:latin typeface="Arial" pitchFamily="34" charset="0"/>
              </a:rPr>
              <a:t> - </a:t>
            </a:r>
            <a:r>
              <a:rPr lang="en-US" sz="1500" b="0" i="1">
                <a:effectLst/>
                <a:latin typeface="Arial" pitchFamily="34" charset="0"/>
              </a:rPr>
              <a:t>committing an offense on behalf of an organization without being a member</a:t>
            </a:r>
          </a:p>
          <a:p>
            <a:pPr lvl="1"/>
            <a:r>
              <a:rPr lang="en-US" sz="1500" i="1">
                <a:latin typeface="Arial" pitchFamily="34" charset="0"/>
              </a:rPr>
              <a:t>Hamit Yakut </a:t>
            </a:r>
            <a:r>
              <a:rPr lang="en-US" sz="1500">
                <a:latin typeface="Arial" pitchFamily="34" charset="0"/>
              </a:rPr>
              <a:t>pilot judgment of the Constitutional Court (2021) – not implemented by the Parliament</a:t>
            </a:r>
            <a:endParaRPr lang="en-US" sz="1500" b="0">
              <a:effectLst/>
              <a:latin typeface="Arial" pitchFamily="34" charset="0"/>
            </a:endParaRPr>
          </a:p>
          <a:p>
            <a:pPr lvl="1"/>
            <a:r>
              <a:rPr lang="en-US" sz="1500">
                <a:latin typeface="Arial" pitchFamily="34" charset="0"/>
              </a:rPr>
              <a:t>Annulment by the Constitutional Court (2023) – comes into force on 8 April 2024</a:t>
            </a:r>
          </a:p>
          <a:p>
            <a:pPr lvl="1"/>
            <a:r>
              <a:rPr lang="en-US" sz="1500" b="0">
                <a:effectLst/>
                <a:latin typeface="Arial" pitchFamily="34" charset="0"/>
              </a:rPr>
              <a:t>Legislative proposal (currently before Parliament) </a:t>
            </a:r>
            <a:r>
              <a:rPr lang="en-US" sz="1500">
                <a:latin typeface="Arial" pitchFamily="34" charset="0"/>
              </a:rPr>
              <a:t>offers no change</a:t>
            </a:r>
            <a:endParaRPr lang="en-US" sz="1500" b="0">
              <a:effectLst/>
              <a:latin typeface="Arial" pitchFamily="34" charset="0"/>
            </a:endParaRPr>
          </a:p>
          <a:p>
            <a:endParaRPr lang="en-US" sz="1500" b="0" i="1">
              <a:effectLst/>
              <a:latin typeface="Arial" pitchFamily="34" charset="0"/>
            </a:endParaRPr>
          </a:p>
          <a:p>
            <a:r>
              <a:rPr lang="en-US" sz="1500" b="1" i="0">
                <a:effectLst/>
                <a:latin typeface="Arial" pitchFamily="34" charset="0"/>
              </a:rPr>
              <a:t>Article 220 § 7 of the CC </a:t>
            </a:r>
            <a:r>
              <a:rPr lang="en-US" sz="1500" b="0" i="0">
                <a:effectLst/>
                <a:latin typeface="Arial" pitchFamily="34" charset="0"/>
              </a:rPr>
              <a:t>- </a:t>
            </a:r>
            <a:r>
              <a:rPr lang="en-US" sz="1500" b="0" i="1">
                <a:effectLst/>
                <a:latin typeface="Arial" pitchFamily="34" charset="0"/>
              </a:rPr>
              <a:t>aiding and abetting an organization willingly and knowingly without belonging to its structure</a:t>
            </a:r>
          </a:p>
          <a:p>
            <a:pPr lvl="1"/>
            <a:r>
              <a:rPr lang="en-US" sz="1500">
                <a:effectLst/>
                <a:latin typeface="Arial" pitchFamily="34" charset="0"/>
              </a:rPr>
              <a:t>Amendment added in 2013: </a:t>
            </a:r>
            <a:r>
              <a:rPr lang="en-US" sz="1500" i="1">
                <a:effectLst/>
                <a:latin typeface="Arial" pitchFamily="34" charset="0"/>
              </a:rPr>
              <a:t>“by justifying, praising or encouraging the use of methods constituting coercion, violence or threats”</a:t>
            </a:r>
          </a:p>
          <a:p>
            <a:pPr lvl="1"/>
            <a:r>
              <a:rPr lang="en-US" sz="1500">
                <a:latin typeface="Arial" pitchFamily="34" charset="0"/>
              </a:rPr>
              <a:t>The Constitutional Court found it meets the legality requirement</a:t>
            </a:r>
          </a:p>
          <a:p>
            <a:pPr lvl="1"/>
            <a:r>
              <a:rPr lang="en-US" sz="1500" b="0">
                <a:effectLst/>
                <a:latin typeface="Arial" pitchFamily="34" charset="0"/>
              </a:rPr>
              <a:t>No new </a:t>
            </a:r>
            <a:r>
              <a:rPr lang="en-US" sz="1500">
                <a:latin typeface="Arial" pitchFamily="34" charset="0"/>
              </a:rPr>
              <a:t>amendment foreseen</a:t>
            </a:r>
            <a:endParaRPr lang="en-US" sz="1500" b="0">
              <a:effectLst/>
              <a:latin typeface="Arial" pitchFamily="34" charset="0"/>
            </a:endParaRPr>
          </a:p>
        </p:txBody>
      </p:sp>
    </p:spTree>
    <p:extLst>
      <p:ext uri="{BB962C8B-B14F-4D97-AF65-F5344CB8AC3E}">
        <p14:creationId xmlns:p14="http://schemas.microsoft.com/office/powerpoint/2010/main" val="851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5A636B-31B9-DD3E-64E4-38F4CD0C93E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638C8-E741-6F99-9B0F-CFD97F919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DEB2C7B-7FAC-1B94-ADD7-C056C601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90616263-5E80-88EB-25D7-307903A8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136234-17E1-A9AA-606B-E71D5C0EFB2F}"/>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Işıkırık group of cases</a:t>
            </a:r>
          </a:p>
        </p:txBody>
      </p:sp>
      <p:sp>
        <p:nvSpPr>
          <p:cNvPr id="16" name="Rectangle 15">
            <a:extLst>
              <a:ext uri="{FF2B5EF4-FFF2-40B4-BE49-F238E27FC236}">
                <a16:creationId xmlns:a16="http://schemas.microsoft.com/office/drawing/2014/main" id="{213E39F3-FFA7-6AE5-8D22-5BE76D01D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83DD241B-F42A-D75D-904D-473EFAB67F33}"/>
              </a:ext>
            </a:extLst>
          </p:cNvPr>
          <p:cNvSpPr>
            <a:spLocks noGrp="1"/>
          </p:cNvSpPr>
          <p:nvPr>
            <p:ph idx="1"/>
          </p:nvPr>
        </p:nvSpPr>
        <p:spPr>
          <a:xfrm>
            <a:off x="1115568" y="2481943"/>
            <a:ext cx="10168128" cy="3695020"/>
          </a:xfrm>
        </p:spPr>
        <p:txBody>
          <a:bodyPr>
            <a:normAutofit/>
          </a:bodyPr>
          <a:lstStyle/>
          <a:p>
            <a:pPr marL="0" indent="0">
              <a:buNone/>
            </a:pPr>
            <a:r>
              <a:rPr lang="en-US" sz="1600" b="1" kern="100" dirty="0">
                <a:solidFill>
                  <a:schemeClr val="tx1"/>
                </a:solidFill>
                <a:latin typeface="Arial" pitchFamily="34" charset="0"/>
                <a:ea typeface="+mn-ea"/>
                <a:cs typeface="Arial" pitchFamily="34" charset="0"/>
              </a:rPr>
              <a:t>Government is reinstating the exact same provision as the Article 220/6</a:t>
            </a:r>
            <a:endParaRPr lang="en-US" sz="1600" b="1" kern="100" dirty="0">
              <a:latin typeface="Arial" pitchFamily="34" charset="0"/>
              <a:ea typeface="Calibri" panose="020F0502020204030204" pitchFamily="34" charset="0"/>
              <a:cs typeface="Arial" pitchFamily="34" charset="0"/>
            </a:endParaRPr>
          </a:p>
          <a:p>
            <a:pPr marL="0" indent="0">
              <a:buNone/>
            </a:pPr>
            <a:endParaRPr lang="en-US" sz="1500" b="0" dirty="0">
              <a:effectLst/>
              <a:latin typeface="Arial" pitchFamily="34" charset="0"/>
            </a:endParaRPr>
          </a:p>
        </p:txBody>
      </p:sp>
      <p:graphicFrame>
        <p:nvGraphicFramePr>
          <p:cNvPr id="3" name="Table 2">
            <a:extLst>
              <a:ext uri="{FF2B5EF4-FFF2-40B4-BE49-F238E27FC236}">
                <a16:creationId xmlns:a16="http://schemas.microsoft.com/office/drawing/2014/main" id="{51E1D577-80E1-6839-CD8C-0B699993DF1F}"/>
              </a:ext>
            </a:extLst>
          </p:cNvPr>
          <p:cNvGraphicFramePr>
            <a:graphicFrameLocks noGrp="1"/>
          </p:cNvGraphicFramePr>
          <p:nvPr>
            <p:extLst>
              <p:ext uri="{D42A27DB-BD31-4B8C-83A1-F6EECF244321}">
                <p14:modId xmlns:p14="http://schemas.microsoft.com/office/powerpoint/2010/main" val="3500866528"/>
              </p:ext>
            </p:extLst>
          </p:nvPr>
        </p:nvGraphicFramePr>
        <p:xfrm>
          <a:off x="767408" y="3235452"/>
          <a:ext cx="10046562" cy="2509520"/>
        </p:xfrm>
        <a:graphic>
          <a:graphicData uri="http://schemas.openxmlformats.org/drawingml/2006/table">
            <a:tbl>
              <a:tblPr firstRow="1" firstCol="1" bandRow="1">
                <a:tableStyleId>{5C22544A-7EE6-4342-B048-85BDC9FD1C3A}</a:tableStyleId>
              </a:tblPr>
              <a:tblGrid>
                <a:gridCol w="5023281">
                  <a:extLst>
                    <a:ext uri="{9D8B030D-6E8A-4147-A177-3AD203B41FA5}">
                      <a16:colId xmlns:a16="http://schemas.microsoft.com/office/drawing/2014/main" val="2856153315"/>
                    </a:ext>
                  </a:extLst>
                </a:gridCol>
                <a:gridCol w="5023281">
                  <a:extLst>
                    <a:ext uri="{9D8B030D-6E8A-4147-A177-3AD203B41FA5}">
                      <a16:colId xmlns:a16="http://schemas.microsoft.com/office/drawing/2014/main" val="1179996166"/>
                    </a:ext>
                  </a:extLst>
                </a:gridCol>
              </a:tblGrid>
              <a:tr h="390410">
                <a:tc>
                  <a:txBody>
                    <a:bodyPr/>
                    <a:lstStyle/>
                    <a:p>
                      <a:pPr algn="ctr"/>
                      <a:r>
                        <a:rPr lang="en-US" sz="2000" kern="0" dirty="0">
                          <a:effectLst/>
                          <a:latin typeface="Arial" pitchFamily="34" charset="0"/>
                          <a:cs typeface="Arial" pitchFamily="34" charset="0"/>
                        </a:rPr>
                        <a:t>Old version</a:t>
                      </a:r>
                      <a:endParaRPr lang="tr-TR" sz="2400" kern="100" dirty="0">
                        <a:effectLst/>
                        <a:latin typeface="Arial" pitchFamily="34" charset="0"/>
                        <a:ea typeface="Calibri" panose="020F0502020204030204" pitchFamily="34" charset="0"/>
                        <a:cs typeface="Arial" pitchFamily="34" charset="0"/>
                      </a:endParaRPr>
                    </a:p>
                  </a:txBody>
                  <a:tcPr marL="63500" marR="63500" marT="63500" marB="63500">
                    <a:solidFill>
                      <a:schemeClr val="accent2"/>
                    </a:solidFill>
                  </a:tcPr>
                </a:tc>
                <a:tc>
                  <a:txBody>
                    <a:bodyPr/>
                    <a:lstStyle/>
                    <a:p>
                      <a:pPr algn="ctr"/>
                      <a:r>
                        <a:rPr lang="en-US" sz="2000" kern="0" dirty="0">
                          <a:effectLst/>
                          <a:latin typeface="Arial" pitchFamily="34" charset="0"/>
                          <a:cs typeface="Arial" pitchFamily="34" charset="0"/>
                        </a:rPr>
                        <a:t>Newly Proposed version</a:t>
                      </a:r>
                      <a:endParaRPr lang="tr-TR" sz="2400" kern="100" dirty="0">
                        <a:effectLst/>
                        <a:latin typeface="Arial" pitchFamily="34" charset="0"/>
                        <a:ea typeface="Calibri" panose="020F0502020204030204" pitchFamily="34" charset="0"/>
                        <a:cs typeface="Arial" pitchFamily="34" charset="0"/>
                      </a:endParaRPr>
                    </a:p>
                  </a:txBody>
                  <a:tcPr marL="63500" marR="63500" marT="63500" marB="63500">
                    <a:solidFill>
                      <a:schemeClr val="accent2"/>
                    </a:solidFill>
                  </a:tcPr>
                </a:tc>
                <a:extLst>
                  <a:ext uri="{0D108BD9-81ED-4DB2-BD59-A6C34878D82A}">
                    <a16:rowId xmlns:a16="http://schemas.microsoft.com/office/drawing/2014/main" val="3464378818"/>
                  </a:ext>
                </a:extLst>
              </a:tr>
              <a:tr h="2077462">
                <a:tc>
                  <a:txBody>
                    <a:bodyPr/>
                    <a:lstStyle/>
                    <a:p>
                      <a:pPr algn="just"/>
                      <a:r>
                        <a:rPr lang="en-US" sz="1600" b="0" kern="0" dirty="0">
                          <a:solidFill>
                            <a:schemeClr val="tx1"/>
                          </a:solidFill>
                          <a:effectLst/>
                          <a:latin typeface="Arial" pitchFamily="34" charset="0"/>
                          <a:cs typeface="Arial" pitchFamily="34" charset="0"/>
                        </a:rPr>
                        <a:t>(6) A person who commits a crime on behalf of an organization without being a member of the organization shall also be punished for the crime of being a member of the organization. The penalty to be imposed for the crime of being a member of an organization may be reduced by up to half. The provision of this paragraph shall only apply to armed organizations.</a:t>
                      </a:r>
                      <a:endParaRPr lang="tr-TR" sz="1800" b="0" kern="100" dirty="0">
                        <a:solidFill>
                          <a:schemeClr val="tx1"/>
                        </a:solidFill>
                        <a:effectLst/>
                        <a:latin typeface="Arial" pitchFamily="34" charset="0"/>
                        <a:ea typeface="Calibri" panose="020F0502020204030204" pitchFamily="34" charset="0"/>
                        <a:cs typeface="Arial" pitchFamily="34" charset="0"/>
                      </a:endParaRPr>
                    </a:p>
                  </a:txBody>
                  <a:tcPr marL="63500" marR="63500" marT="63500" marB="63500">
                    <a:solidFill>
                      <a:schemeClr val="bg2">
                        <a:lumMod val="90000"/>
                      </a:schemeClr>
                    </a:solidFill>
                  </a:tcPr>
                </a:tc>
                <a:tc>
                  <a:txBody>
                    <a:bodyPr/>
                    <a:lstStyle/>
                    <a:p>
                      <a:pPr algn="just"/>
                      <a:r>
                        <a:rPr lang="en-US" sz="1600" b="0" kern="0" dirty="0">
                          <a:effectLst/>
                          <a:latin typeface="Arial" pitchFamily="34" charset="0"/>
                          <a:cs typeface="Arial" pitchFamily="34" charset="0"/>
                        </a:rPr>
                        <a:t> (6) A person who commits a crime on behalf of an organization without being a member of the organization shall also be sentenced to imprisonment from two years and six months to six years. Depending on the nature of the offense committed, the sentence may be reduced by up to half. The provision of this paragraph shall only apply to armed organizations."</a:t>
                      </a:r>
                      <a:endParaRPr lang="tr-TR" sz="1800" b="0" kern="100" dirty="0">
                        <a:effectLst/>
                        <a:latin typeface="Arial" pitchFamily="34" charset="0"/>
                        <a:ea typeface="Calibri" panose="020F0502020204030204" pitchFamily="34" charset="0"/>
                        <a:cs typeface="Arial" pitchFamily="34" charset="0"/>
                      </a:endParaRPr>
                    </a:p>
                  </a:txBody>
                  <a:tcPr marL="63500" marR="63500" marT="63500" marB="63500"/>
                </a:tc>
                <a:extLst>
                  <a:ext uri="{0D108BD9-81ED-4DB2-BD59-A6C34878D82A}">
                    <a16:rowId xmlns:a16="http://schemas.microsoft.com/office/drawing/2014/main" val="4062329602"/>
                  </a:ext>
                </a:extLst>
              </a:tr>
            </a:tbl>
          </a:graphicData>
        </a:graphic>
      </p:graphicFrame>
    </p:spTree>
    <p:extLst>
      <p:ext uri="{BB962C8B-B14F-4D97-AF65-F5344CB8AC3E}">
        <p14:creationId xmlns:p14="http://schemas.microsoft.com/office/powerpoint/2010/main" val="207454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D18E4-CD62-6B18-6499-CD8769BB9B37}"/>
              </a:ext>
            </a:extLst>
          </p:cNvPr>
          <p:cNvSpPr>
            <a:spLocks noGrp="1"/>
          </p:cNvSpPr>
          <p:nvPr>
            <p:ph type="title"/>
          </p:nvPr>
        </p:nvSpPr>
        <p:spPr>
          <a:xfrm>
            <a:off x="1115568" y="548640"/>
            <a:ext cx="10168128" cy="1179576"/>
          </a:xfrm>
        </p:spPr>
        <p:txBody>
          <a:bodyPr>
            <a:normAutofit/>
          </a:bodyPr>
          <a:lstStyle/>
          <a:p>
            <a:r>
              <a:rPr lang="en-TR" sz="4000">
                <a:latin typeface="Arial" pitchFamily="34" charset="0"/>
                <a:cs typeface="Arial" pitchFamily="34" charset="0"/>
              </a:rPr>
              <a:t>Altuğ Taner Akçam group of cases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5CFD870-B665-C20D-38BF-A308A4D1ABAD}"/>
              </a:ext>
            </a:extLst>
          </p:cNvPr>
          <p:cNvSpPr>
            <a:spLocks noGrp="1"/>
          </p:cNvSpPr>
          <p:nvPr>
            <p:ph idx="1"/>
          </p:nvPr>
        </p:nvSpPr>
        <p:spPr>
          <a:xfrm>
            <a:off x="1115568" y="2481943"/>
            <a:ext cx="10168128" cy="3695020"/>
          </a:xfrm>
        </p:spPr>
        <p:txBody>
          <a:bodyPr>
            <a:normAutofit/>
          </a:bodyPr>
          <a:lstStyle/>
          <a:p>
            <a:r>
              <a:rPr lang="en-US" sz="2200" b="1" i="0">
                <a:effectLst/>
                <a:latin typeface="Arial" pitchFamily="34" charset="0"/>
              </a:rPr>
              <a:t>Article 301 of the CC - </a:t>
            </a:r>
            <a:r>
              <a:rPr lang="en-US" sz="2200" b="0" i="1">
                <a:effectLst/>
                <a:latin typeface="Arial" pitchFamily="34" charset="0"/>
              </a:rPr>
              <a:t>publicly denigrating the Turkish nation or the organs and institutions of the state, including the judiciary and the army</a:t>
            </a:r>
            <a:endParaRPr lang="en-US" sz="2200">
              <a:latin typeface="Arial" pitchFamily="34" charset="0"/>
            </a:endParaRPr>
          </a:p>
          <a:p>
            <a:pPr lvl="1"/>
            <a:r>
              <a:rPr lang="en-US" sz="2200" b="0" i="0">
                <a:effectLst/>
                <a:latin typeface="Arial" pitchFamily="34" charset="0"/>
              </a:rPr>
              <a:t>Amended in 2008: denigrating “Turkish nation” instead of “Turkishness</a:t>
            </a:r>
            <a:r>
              <a:rPr lang="en-US" sz="2200">
                <a:latin typeface="Arial" pitchFamily="34" charset="0"/>
              </a:rPr>
              <a:t>”,</a:t>
            </a:r>
            <a:r>
              <a:rPr lang="en-US" sz="2200" b="0" i="0">
                <a:effectLst/>
                <a:latin typeface="Arial" pitchFamily="34" charset="0"/>
              </a:rPr>
              <a:t> lowe</a:t>
            </a:r>
            <a:r>
              <a:rPr lang="en-US" sz="2200">
                <a:latin typeface="Arial" pitchFamily="34" charset="0"/>
              </a:rPr>
              <a:t>r sentences + </a:t>
            </a:r>
            <a:r>
              <a:rPr lang="en-US" sz="2200" b="0" i="0">
                <a:effectLst/>
                <a:latin typeface="Arial" pitchFamily="34" charset="0"/>
              </a:rPr>
              <a:t>authorization from Ministry of Justice required for investigation</a:t>
            </a:r>
          </a:p>
          <a:p>
            <a:pPr lvl="1"/>
            <a:r>
              <a:rPr lang="en-US" sz="2200" b="0" i="0">
                <a:effectLst/>
                <a:latin typeface="Arial" pitchFamily="34" charset="0"/>
              </a:rPr>
              <a:t>The ECtHR </a:t>
            </a:r>
            <a:r>
              <a:rPr lang="en-US" sz="2200">
                <a:latin typeface="Arial" pitchFamily="34" charset="0"/>
              </a:rPr>
              <a:t>found the provision does not meet the </a:t>
            </a:r>
            <a:r>
              <a:rPr lang="en-US" sz="2200" b="0" i="0">
                <a:effectLst/>
                <a:latin typeface="Arial" pitchFamily="34" charset="0"/>
              </a:rPr>
              <a:t>“quality of law” requirement since “its unacceptably broad terms result in a lack of foreseeability as to its effects” (</a:t>
            </a:r>
            <a:r>
              <a:rPr lang="en-US" sz="2200" b="0" i="1">
                <a:effectLst/>
                <a:latin typeface="Arial" pitchFamily="34" charset="0"/>
              </a:rPr>
              <a:t>Altuğ Taner Akçam v. Turkey</a:t>
            </a:r>
            <a:r>
              <a:rPr lang="en-US" sz="2200" b="0" i="0">
                <a:effectLst/>
                <a:latin typeface="Arial" pitchFamily="34" charset="0"/>
              </a:rPr>
              <a:t>, § 95) </a:t>
            </a:r>
          </a:p>
          <a:p>
            <a:pPr lvl="1"/>
            <a:r>
              <a:rPr lang="en-US" sz="2200">
                <a:latin typeface="Arial" pitchFamily="34" charset="0"/>
              </a:rPr>
              <a:t>D</a:t>
            </a:r>
            <a:r>
              <a:rPr lang="en-US" sz="2200" b="0" i="0">
                <a:effectLst/>
                <a:latin typeface="Arial" pitchFamily="34" charset="0"/>
              </a:rPr>
              <a:t>espite calls from the CM, no new amendment since the </a:t>
            </a:r>
            <a:r>
              <a:rPr lang="en-US" sz="2200" i="1">
                <a:latin typeface="Arial" pitchFamily="34" charset="0"/>
              </a:rPr>
              <a:t>Taner Akçam </a:t>
            </a:r>
            <a:r>
              <a:rPr lang="en-US" sz="2200" b="0" i="0">
                <a:effectLst/>
                <a:latin typeface="Arial" pitchFamily="34" charset="0"/>
              </a:rPr>
              <a:t>judgment</a:t>
            </a:r>
          </a:p>
        </p:txBody>
      </p:sp>
    </p:spTree>
    <p:extLst>
      <p:ext uri="{BB962C8B-B14F-4D97-AF65-F5344CB8AC3E}">
        <p14:creationId xmlns:p14="http://schemas.microsoft.com/office/powerpoint/2010/main" val="3401037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6.0.26"/>
  <p:tag name="AS_OS" val="Microsoft Windows NT 10.0.17763.0"/>
  <p:tag name="AS_RELEASE_DATE" val="2023.09.14"/>
  <p:tag name="AS_TITLE" val="Aspose.Slides for .NET6"/>
  <p:tag name="AS_VERSION" val="2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8" ma:contentTypeDescription="Create a new document." ma:contentTypeScope="" ma:versionID="557e0f3465e4cdd626e8633d8a4dbb5d">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5a1710f9a4c9d29a2d84b71f834dc530"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159c9e-9fad-49a3-a5ae-2b6725e7a0d2" xsi:nil="true"/>
    <lcf76f155ced4ddcb4097134ff3c332f xmlns="60c11fa4-ff9b-492c-bc5b-65b6c8eede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490189-E294-4C2C-986C-8CCF2DDFC90A}"/>
</file>

<file path=customXml/itemProps2.xml><?xml version="1.0" encoding="utf-8"?>
<ds:datastoreItem xmlns:ds="http://schemas.openxmlformats.org/officeDocument/2006/customXml" ds:itemID="{1D1C02AD-91F8-43C3-BEC4-339ECFF447C1}"/>
</file>

<file path=customXml/itemProps3.xml><?xml version="1.0" encoding="utf-8"?>
<ds:datastoreItem xmlns:ds="http://schemas.openxmlformats.org/officeDocument/2006/customXml" ds:itemID="{99FA91E2-3D63-49B2-A55D-BB583833D6B5}"/>
</file>

<file path=docProps/app.xml><?xml version="1.0" encoding="utf-8"?>
<Properties xmlns="http://schemas.openxmlformats.org/officeDocument/2006/extended-properties" xmlns:vt="http://schemas.openxmlformats.org/officeDocument/2006/docPropsVTypes">
  <TotalTime>176</TotalTime>
  <Words>2808</Words>
  <Application>Microsoft Office PowerPoint</Application>
  <PresentationFormat>Widescreen</PresentationFormat>
  <Paragraphs>330</Paragraphs>
  <Slides>29</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Aptos</vt:lpstr>
      <vt:lpstr>Aptos Display</vt:lpstr>
      <vt:lpstr>Arial</vt:lpstr>
      <vt:lpstr>Bebas Neue Bold</vt:lpstr>
      <vt:lpstr>Calibri</vt:lpstr>
      <vt:lpstr>Calibri Light</vt:lpstr>
      <vt:lpstr>Libre Franklin</vt:lpstr>
      <vt:lpstr>Office Theme</vt:lpstr>
      <vt:lpstr>Office Theme</vt:lpstr>
      <vt:lpstr>Office Teması</vt:lpstr>
      <vt:lpstr>Office Teması</vt:lpstr>
      <vt:lpstr>1_Office Theme</vt:lpstr>
      <vt:lpstr>Joint briefing to the Committee of Ministers 1 March 2024    Öner and Türk Group (Appl. No. 51962/12) Nedim Şener Group (Appl. No. 38270/11) Altuğ Taner Akçam Group (Appl. No. 27520/07) Artun and Güvener Group (Appl. No. 75510/01) Işıkırık Group (Appl. No. 41226/09) </vt:lpstr>
      <vt:lpstr>Group of cases</vt:lpstr>
      <vt:lpstr>Joint Rule 9.2 Submissionsubmission on behalf of 17 NGOs</vt:lpstr>
      <vt:lpstr>Öner and Türk group of cases</vt:lpstr>
      <vt:lpstr>Öner and Türk group of cases</vt:lpstr>
      <vt:lpstr>Öner and Türk group of cases</vt:lpstr>
      <vt:lpstr>Işıkırık group of cases</vt:lpstr>
      <vt:lpstr>Işıkırık group of cases</vt:lpstr>
      <vt:lpstr>Altuğ Taner Akçam group of cases</vt:lpstr>
      <vt:lpstr>Artun and Güvener group of cases</vt:lpstr>
      <vt:lpstr>Nedim Şener group of cases</vt:lpstr>
      <vt:lpstr>Main concerns</vt:lpstr>
      <vt:lpstr>Freedom of expression cases trial monitoring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examples:  Öner and Türk group of cases</vt:lpstr>
      <vt:lpstr>Selected examples:  Öner and Türk group of cases</vt:lpstr>
      <vt:lpstr>Selected examples:  Işıkırık group</vt:lpstr>
      <vt:lpstr>Selected examples: Altuğ Taner Akçam group</vt:lpstr>
      <vt:lpstr>Recommendations to the Committee of Ministers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briefing to the Committee of Ministers 1 March 2024    Öner and Türk Group (Appl. No. 51962/12) Nedim Şener Group (Appl. No. 38270/11) Altuğ Taner Akçam Group (Appl. No. 27520/07) Artun and Güvener Group (Appl. No. 75510/01) Işıkırık Group (Appl. No. 41226/09)</dc:title>
  <dc:creator>Ioana Iliescu</dc:creator>
  <cp:lastModifiedBy>director</cp:lastModifiedBy>
  <cp:revision>24</cp:revision>
  <cp:lastPrinted>2024-02-28T11:36:25Z</cp:lastPrinted>
  <dcterms:created xsi:type="dcterms:W3CDTF">2024-02-28T11:36:25Z</dcterms:created>
  <dcterms:modified xsi:type="dcterms:W3CDTF">2024-03-01T10:14:02Z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