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57" r:id="rId4"/>
    <p:sldId id="258" r:id="rId5"/>
    <p:sldId id="259" r:id="rId6"/>
    <p:sldId id="268" r:id="rId7"/>
    <p:sldId id="260" r:id="rId8"/>
    <p:sldId id="261" r:id="rId9"/>
    <p:sldId id="263" r:id="rId10"/>
    <p:sldId id="264" r:id="rId11"/>
    <p:sldId id="266" r:id="rId12"/>
    <p:sldId id="269" r:id="rId13"/>
    <p:sldId id="270" r:id="rId14"/>
    <p:sldId id="271" r:id="rId15"/>
    <p:sldId id="272" r:id="rId16"/>
    <p:sldId id="267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h2DnelqMqnsSsO8x4rgn5EvvI+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4"/>
  </p:normalViewPr>
  <p:slideViewPr>
    <p:cSldViewPr snapToGrid="0" snapToObjects="1">
      <p:cViewPr varScale="1">
        <p:scale>
          <a:sx n="94" d="100"/>
          <a:sy n="94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Collective expulsions</a:t>
            </a:r>
            <a:r>
              <a:rPr lang="en-US" baseline="0" dirty="0"/>
              <a:t> according to the Police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 (until 31 August)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11101</c:v>
                </c:pt>
                <c:pt idx="1">
                  <c:v>25603</c:v>
                </c:pt>
                <c:pt idx="2">
                  <c:v>71470</c:v>
                </c:pt>
                <c:pt idx="3">
                  <c:v>93735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DA-FB4A-AEB1-50D4F43CE4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8974031"/>
        <c:axId val="1538977647"/>
      </c:barChart>
      <c:catAx>
        <c:axId val="1538974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38977647"/>
        <c:crosses val="autoZero"/>
        <c:auto val="1"/>
        <c:lblAlgn val="ctr"/>
        <c:lblOffset val="100"/>
        <c:noMultiLvlLbl val="0"/>
      </c:catAx>
      <c:valAx>
        <c:axId val="1538977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38974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0182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9878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061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436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4208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5143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278208" y="2290226"/>
            <a:ext cx="11515685" cy="40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7000" b="0" i="1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Ilias</a:t>
            </a:r>
            <a:r>
              <a:rPr lang="hu-HU" sz="70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and Ahmed v. Hungary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7000" dirty="0" err="1">
                <a:solidFill>
                  <a:schemeClr val="lt1"/>
                </a:solidFill>
              </a:rPr>
              <a:t>App</a:t>
            </a:r>
            <a:r>
              <a:rPr lang="hu-HU" sz="7000" dirty="0">
                <a:solidFill>
                  <a:schemeClr val="lt1"/>
                </a:solidFill>
              </a:rPr>
              <a:t>. No. 47287/15 [GC]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sz="7000" dirty="0">
              <a:solidFill>
                <a:schemeClr val="lt1"/>
              </a:solidFill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András Léderer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 err="1">
                <a:solidFill>
                  <a:schemeClr val="lt1"/>
                </a:solidFill>
              </a:rPr>
              <a:t>Hungarian</a:t>
            </a:r>
            <a:r>
              <a:rPr lang="hu-HU" sz="2400" dirty="0">
                <a:solidFill>
                  <a:schemeClr val="lt1"/>
                </a:solidFill>
              </a:rPr>
              <a:t> Helsinki </a:t>
            </a:r>
            <a:r>
              <a:rPr lang="hu-HU" sz="2400" dirty="0" err="1">
                <a:solidFill>
                  <a:schemeClr val="lt1"/>
                </a:solidFill>
              </a:rPr>
              <a:t>Committee</a:t>
            </a:r>
            <a:endParaRPr sz="2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04599" y="6441881"/>
            <a:ext cx="1301321" cy="245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02856651-B95A-8E40-BA70-89109B41306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78209" y="284309"/>
            <a:ext cx="1805665" cy="6575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/>
          <p:nvPr/>
        </p:nvSpPr>
        <p:spPr>
          <a:xfrm>
            <a:off x="701929" y="197916"/>
            <a:ext cx="4143513" cy="794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 goes here</a:t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7660" y="299927"/>
            <a:ext cx="572411" cy="69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9"/>
          <p:cNvSpPr txBox="1"/>
          <p:nvPr/>
        </p:nvSpPr>
        <p:spPr>
          <a:xfrm>
            <a:off x="0" y="2156295"/>
            <a:ext cx="4756792" cy="10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251459" marR="0" lvl="0" indent="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1459" marR="0" lvl="0" indent="0" algn="l" rtl="0">
              <a:lnSpc>
                <a:spcPct val="138461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209" y="6441881"/>
            <a:ext cx="1301321" cy="245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877DCBE-8344-FD41-93C7-4C3902ED40D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78209" y="284309"/>
            <a:ext cx="1805665" cy="657580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CDDBFE6-B278-714D-B7D8-D6DC4CD67F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2415979"/>
              </p:ext>
            </p:extLst>
          </p:nvPr>
        </p:nvGraphicFramePr>
        <p:xfrm>
          <a:off x="504968" y="1624084"/>
          <a:ext cx="708318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BD50A49-3F8C-B142-802A-22AC85BD385F}"/>
              </a:ext>
            </a:extLst>
          </p:cNvPr>
          <p:cNvSpPr txBox="1"/>
          <p:nvPr/>
        </p:nvSpPr>
        <p:spPr>
          <a:xfrm>
            <a:off x="7588156" y="2433149"/>
            <a:ext cx="43263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dirty="0"/>
              <a:t>Section 5(1)(b) of the State Borders Act prescribes the automatic removal of unlawfully staying foreigners to the Serbian side of the border fence without</a:t>
            </a:r>
          </a:p>
          <a:p>
            <a:pPr algn="just"/>
            <a:endParaRPr lang="en-GB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/>
              <a:t>Identification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/>
              <a:t>Individualised procedure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/>
              <a:t>Formal decision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/>
              <a:t>Contacting the Serbian authorities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"/>
          <p:cNvSpPr txBox="1"/>
          <p:nvPr/>
        </p:nvSpPr>
        <p:spPr>
          <a:xfrm>
            <a:off x="2359948" y="478214"/>
            <a:ext cx="7472103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Shahzad v. Hungary </a:t>
            </a:r>
            <a:endParaRPr sz="5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209" y="6441881"/>
            <a:ext cx="1301321" cy="245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6E2BE583-BC92-5148-92DF-62DFFB83694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8209" y="284309"/>
            <a:ext cx="1805665" cy="6575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6FBF03-5092-C64A-A1AA-309574279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4792" y="1768461"/>
            <a:ext cx="2394517" cy="4250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2E1A01-B535-D647-B757-A43EC0F6B4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736" y="1768461"/>
            <a:ext cx="6750050" cy="44185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/>
          <p:nvPr/>
        </p:nvSpPr>
        <p:spPr>
          <a:xfrm>
            <a:off x="-1" y="2710063"/>
            <a:ext cx="8584443" cy="386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388620" lvl="0" indent="-137160" algn="just">
              <a:lnSpc>
                <a:spcPct val="120000"/>
              </a:lnSpc>
              <a:spcBef>
                <a:spcPts val="1600"/>
              </a:spcBef>
              <a:buClr>
                <a:srgbClr val="ED702E"/>
              </a:buClr>
              <a:buSzPts val="1500"/>
              <a:buFont typeface="Arial"/>
              <a:buChar char="•"/>
            </a:pPr>
            <a:r>
              <a:rPr lang="hu-H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Sections</a:t>
            </a:r>
            <a: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267-275 of </a:t>
            </a:r>
            <a:r>
              <a:rPr lang="hu-H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Transitional</a:t>
            </a:r>
            <a: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</a:t>
            </a:r>
            <a: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introduces</a:t>
            </a:r>
            <a: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pre-</a:t>
            </a:r>
            <a:r>
              <a:rPr lang="hu-H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approval</a:t>
            </a:r>
            <a: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</a:t>
            </a:r>
            <a: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against</a:t>
            </a:r>
            <a: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</a:t>
            </a:r>
            <a: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 </a:t>
            </a:r>
            <a:r>
              <a:rPr lang="hu-H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remedy</a:t>
            </a:r>
            <a: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hu-H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available</a:t>
            </a:r>
            <a:endParaRPr lang="hu-HU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8620" lvl="0" indent="-137160" algn="just">
              <a:lnSpc>
                <a:spcPct val="120000"/>
              </a:lnSpc>
              <a:spcBef>
                <a:spcPts val="1600"/>
              </a:spcBef>
              <a:buClr>
                <a:srgbClr val="ED702E"/>
              </a:buClr>
              <a:buSzPts val="1500"/>
              <a:buFont typeface="Arial"/>
              <a:buChar char="•"/>
            </a:pPr>
            <a:r>
              <a:rPr lang="hu-H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</a:t>
            </a:r>
            <a: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May 2020, 86 </a:t>
            </a:r>
            <a:r>
              <a:rPr lang="hu-H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statements</a:t>
            </a:r>
            <a: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hu-H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intent</a:t>
            </a:r>
            <a: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were</a:t>
            </a:r>
            <a: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sent</a:t>
            </a:r>
            <a: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asylum</a:t>
            </a:r>
            <a: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authority</a:t>
            </a:r>
            <a: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12 of </a:t>
            </a:r>
            <a:r>
              <a:rPr lang="hu-H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</a:t>
            </a:r>
            <a: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were</a:t>
            </a:r>
            <a: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approved</a:t>
            </a:r>
            <a:endParaRPr lang="hu-HU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8620" lvl="0" indent="-137160" algn="just">
              <a:lnSpc>
                <a:spcPct val="120000"/>
              </a:lnSpc>
              <a:spcBef>
                <a:spcPts val="1600"/>
              </a:spcBef>
              <a:buClr>
                <a:srgbClr val="ED702E"/>
              </a:buClr>
              <a:buSzPts val="1500"/>
              <a:buFont typeface="Arial"/>
              <a:buChar char="•"/>
            </a:pPr>
            <a:r>
              <a:rPr lang="hu-HU" sz="2000" dirty="0" err="1">
                <a:solidFill>
                  <a:schemeClr val="dk1"/>
                </a:solidFill>
              </a:rPr>
              <a:t>Those</a:t>
            </a:r>
            <a:r>
              <a:rPr lang="hu-HU" sz="2000" dirty="0">
                <a:solidFill>
                  <a:schemeClr val="dk1"/>
                </a:solidFill>
              </a:rPr>
              <a:t> </a:t>
            </a:r>
            <a:r>
              <a:rPr lang="hu-HU" sz="2000" dirty="0" err="1">
                <a:solidFill>
                  <a:schemeClr val="dk1"/>
                </a:solidFill>
              </a:rPr>
              <a:t>fleeing</a:t>
            </a:r>
            <a:r>
              <a:rPr lang="hu-HU" sz="2000" dirty="0">
                <a:solidFill>
                  <a:schemeClr val="dk1"/>
                </a:solidFill>
              </a:rPr>
              <a:t> </a:t>
            </a:r>
            <a:r>
              <a:rPr lang="hu-HU" sz="2000" dirty="0" err="1">
                <a:solidFill>
                  <a:schemeClr val="dk1"/>
                </a:solidFill>
              </a:rPr>
              <a:t>Ukraine</a:t>
            </a:r>
            <a:r>
              <a:rPr lang="hu-HU" sz="2000" dirty="0">
                <a:solidFill>
                  <a:schemeClr val="dk1"/>
                </a:solidFill>
              </a:rPr>
              <a:t> </a:t>
            </a:r>
            <a:r>
              <a:rPr lang="hu-HU" sz="2000" dirty="0" err="1">
                <a:solidFill>
                  <a:schemeClr val="dk1"/>
                </a:solidFill>
              </a:rPr>
              <a:t>who</a:t>
            </a:r>
            <a:r>
              <a:rPr lang="hu-HU" sz="2000" dirty="0">
                <a:solidFill>
                  <a:schemeClr val="dk1"/>
                </a:solidFill>
              </a:rPr>
              <a:t> </a:t>
            </a:r>
            <a:r>
              <a:rPr lang="hu-HU" sz="2000" dirty="0" err="1">
                <a:solidFill>
                  <a:schemeClr val="dk1"/>
                </a:solidFill>
              </a:rPr>
              <a:t>do</a:t>
            </a:r>
            <a:r>
              <a:rPr lang="hu-HU" sz="2000" dirty="0">
                <a:solidFill>
                  <a:schemeClr val="dk1"/>
                </a:solidFill>
              </a:rPr>
              <a:t> </a:t>
            </a:r>
            <a:r>
              <a:rPr lang="hu-HU" sz="2000" dirty="0" err="1">
                <a:solidFill>
                  <a:schemeClr val="dk1"/>
                </a:solidFill>
              </a:rPr>
              <a:t>not</a:t>
            </a:r>
            <a:r>
              <a:rPr lang="hu-HU" sz="2000" dirty="0">
                <a:solidFill>
                  <a:schemeClr val="dk1"/>
                </a:solidFill>
              </a:rPr>
              <a:t> </a:t>
            </a:r>
            <a:r>
              <a:rPr lang="hu-HU" sz="2000" dirty="0" err="1">
                <a:solidFill>
                  <a:schemeClr val="dk1"/>
                </a:solidFill>
              </a:rPr>
              <a:t>fall</a:t>
            </a:r>
            <a:r>
              <a:rPr lang="hu-HU" sz="2000" dirty="0">
                <a:solidFill>
                  <a:schemeClr val="dk1"/>
                </a:solidFill>
              </a:rPr>
              <a:t> </a:t>
            </a:r>
            <a:r>
              <a:rPr lang="hu-HU" sz="2000" dirty="0" err="1">
                <a:solidFill>
                  <a:schemeClr val="dk1"/>
                </a:solidFill>
              </a:rPr>
              <a:t>under</a:t>
            </a:r>
            <a:r>
              <a:rPr lang="hu-HU" sz="2000" dirty="0">
                <a:solidFill>
                  <a:schemeClr val="dk1"/>
                </a:solidFill>
              </a:rPr>
              <a:t> </a:t>
            </a:r>
            <a:r>
              <a:rPr lang="hu-HU" sz="2000" dirty="0" err="1">
                <a:solidFill>
                  <a:schemeClr val="dk1"/>
                </a:solidFill>
              </a:rPr>
              <a:t>the</a:t>
            </a:r>
            <a:r>
              <a:rPr lang="hu-HU" sz="2000" dirty="0">
                <a:solidFill>
                  <a:schemeClr val="dk1"/>
                </a:solidFill>
              </a:rPr>
              <a:t> </a:t>
            </a:r>
            <a:r>
              <a:rPr lang="hu-HU" sz="2000" dirty="0" err="1">
                <a:solidFill>
                  <a:schemeClr val="dk1"/>
                </a:solidFill>
              </a:rPr>
              <a:t>temporary</a:t>
            </a:r>
            <a:r>
              <a:rPr lang="hu-HU" sz="2000" dirty="0">
                <a:solidFill>
                  <a:schemeClr val="dk1"/>
                </a:solidFill>
              </a:rPr>
              <a:t> </a:t>
            </a:r>
            <a:r>
              <a:rPr lang="hu-HU" sz="2000" dirty="0" err="1">
                <a:solidFill>
                  <a:schemeClr val="dk1"/>
                </a:solidFill>
              </a:rPr>
              <a:t>protection</a:t>
            </a:r>
            <a:r>
              <a:rPr lang="hu-HU" sz="2000" dirty="0">
                <a:solidFill>
                  <a:schemeClr val="dk1"/>
                </a:solidFill>
              </a:rPr>
              <a:t> </a:t>
            </a:r>
            <a:r>
              <a:rPr lang="hu-HU" sz="2000" dirty="0" err="1">
                <a:solidFill>
                  <a:schemeClr val="dk1"/>
                </a:solidFill>
              </a:rPr>
              <a:t>scheme</a:t>
            </a:r>
            <a:r>
              <a:rPr lang="hu-HU" sz="2000" dirty="0">
                <a:solidFill>
                  <a:schemeClr val="dk1"/>
                </a:solidFill>
              </a:rPr>
              <a:t> </a:t>
            </a:r>
            <a:r>
              <a:rPr lang="hu-HU" sz="2000" dirty="0" err="1">
                <a:solidFill>
                  <a:schemeClr val="dk1"/>
                </a:solidFill>
              </a:rPr>
              <a:t>are</a:t>
            </a:r>
            <a:r>
              <a:rPr lang="hu-HU" sz="2000" dirty="0">
                <a:solidFill>
                  <a:schemeClr val="dk1"/>
                </a:solidFill>
              </a:rPr>
              <a:t> </a:t>
            </a:r>
            <a:r>
              <a:rPr lang="hu-HU" sz="2000" dirty="0" err="1">
                <a:solidFill>
                  <a:schemeClr val="dk1"/>
                </a:solidFill>
              </a:rPr>
              <a:t>also</a:t>
            </a:r>
            <a:r>
              <a:rPr lang="hu-HU" sz="2000" dirty="0">
                <a:solidFill>
                  <a:schemeClr val="dk1"/>
                </a:solidFill>
              </a:rPr>
              <a:t> </a:t>
            </a:r>
            <a:r>
              <a:rPr lang="hu-HU" sz="2000" dirty="0" err="1">
                <a:solidFill>
                  <a:schemeClr val="dk1"/>
                </a:solidFill>
              </a:rPr>
              <a:t>sent</a:t>
            </a:r>
            <a:r>
              <a:rPr lang="hu-HU" sz="2000" dirty="0">
                <a:solidFill>
                  <a:schemeClr val="dk1"/>
                </a:solidFill>
              </a:rPr>
              <a:t> </a:t>
            </a:r>
            <a:r>
              <a:rPr lang="hu-HU" sz="2000" dirty="0" err="1">
                <a:solidFill>
                  <a:schemeClr val="dk1"/>
                </a:solidFill>
              </a:rPr>
              <a:t>to</a:t>
            </a:r>
            <a:r>
              <a:rPr lang="hu-HU" sz="2000" dirty="0">
                <a:solidFill>
                  <a:schemeClr val="dk1"/>
                </a:solidFill>
              </a:rPr>
              <a:t> </a:t>
            </a:r>
            <a:r>
              <a:rPr lang="hu-HU" sz="2000" dirty="0" err="1">
                <a:solidFill>
                  <a:schemeClr val="dk1"/>
                </a:solidFill>
              </a:rPr>
              <a:t>Serbia</a:t>
            </a:r>
            <a:endParaRPr lang="hu-HU" sz="2000" dirty="0">
              <a:solidFill>
                <a:schemeClr val="dk1"/>
              </a:solidFill>
            </a:endParaRPr>
          </a:p>
          <a:p>
            <a:pPr marL="388620" lvl="0" indent="-137160" algn="just">
              <a:lnSpc>
                <a:spcPct val="120000"/>
              </a:lnSpc>
              <a:spcBef>
                <a:spcPts val="1600"/>
              </a:spcBef>
              <a:buClr>
                <a:srgbClr val="ED702E"/>
              </a:buClr>
              <a:buSzPts val="1500"/>
              <a:buFont typeface="Arial"/>
              <a:buChar char="•"/>
            </a:pPr>
            <a:r>
              <a:rPr lang="hu-H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Regular</a:t>
            </a:r>
            <a: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denial</a:t>
            </a:r>
            <a: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hu-H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</a:t>
            </a:r>
            <a: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dirty="0" err="1">
                <a:solidFill>
                  <a:schemeClr val="dk1"/>
                </a:solidFill>
              </a:rPr>
              <a:t>asylum</a:t>
            </a:r>
            <a:r>
              <a:rPr lang="hu-HU" sz="2000" dirty="0">
                <a:solidFill>
                  <a:schemeClr val="dk1"/>
                </a:solidFill>
              </a:rPr>
              <a:t> </a:t>
            </a:r>
            <a:r>
              <a:rPr lang="hu-HU" sz="2000" dirty="0" err="1">
                <a:solidFill>
                  <a:schemeClr val="dk1"/>
                </a:solidFill>
              </a:rPr>
              <a:t>on</a:t>
            </a:r>
            <a:r>
              <a:rPr lang="hu-HU" sz="2000" dirty="0">
                <a:solidFill>
                  <a:schemeClr val="dk1"/>
                </a:solidFill>
              </a:rPr>
              <a:t> </a:t>
            </a:r>
            <a:r>
              <a:rPr lang="hu-HU" sz="2000" dirty="0" err="1">
                <a:solidFill>
                  <a:schemeClr val="dk1"/>
                </a:solidFill>
              </a:rPr>
              <a:t>the</a:t>
            </a:r>
            <a:r>
              <a:rPr lang="hu-HU" sz="2000" dirty="0">
                <a:solidFill>
                  <a:schemeClr val="dk1"/>
                </a:solidFill>
              </a:rPr>
              <a:t> </a:t>
            </a:r>
            <a:r>
              <a:rPr lang="hu-HU" sz="2000" dirty="0" err="1">
                <a:solidFill>
                  <a:schemeClr val="dk1"/>
                </a:solidFill>
              </a:rPr>
              <a:t>territory</a:t>
            </a:r>
            <a:r>
              <a:rPr lang="hu-HU" sz="2000" dirty="0">
                <a:solidFill>
                  <a:schemeClr val="dk1"/>
                </a:solidFill>
              </a:rPr>
              <a:t>, </a:t>
            </a:r>
            <a:r>
              <a:rPr lang="hu-HU" sz="2000" dirty="0" err="1">
                <a:solidFill>
                  <a:schemeClr val="dk1"/>
                </a:solidFill>
              </a:rPr>
              <a:t>related</a:t>
            </a:r>
            <a:r>
              <a:rPr lang="hu-HU" sz="2000" dirty="0">
                <a:solidFill>
                  <a:schemeClr val="dk1"/>
                </a:solidFill>
              </a:rPr>
              <a:t> </a:t>
            </a:r>
            <a:r>
              <a:rPr lang="hu-HU" sz="2000" dirty="0" err="1">
                <a:solidFill>
                  <a:schemeClr val="dk1"/>
                </a:solidFill>
              </a:rPr>
              <a:t>domestic</a:t>
            </a:r>
            <a:r>
              <a:rPr lang="hu-HU" sz="2000" dirty="0">
                <a:solidFill>
                  <a:schemeClr val="dk1"/>
                </a:solidFill>
              </a:rPr>
              <a:t> </a:t>
            </a:r>
            <a:r>
              <a:rPr lang="hu-HU" sz="2000" dirty="0" err="1">
                <a:solidFill>
                  <a:schemeClr val="dk1"/>
                </a:solidFill>
              </a:rPr>
              <a:t>court</a:t>
            </a:r>
            <a:r>
              <a:rPr lang="hu-HU" sz="2000" dirty="0">
                <a:solidFill>
                  <a:schemeClr val="dk1"/>
                </a:solidFill>
              </a:rPr>
              <a:t> </a:t>
            </a:r>
            <a:r>
              <a:rPr lang="hu-HU" sz="2000" dirty="0" err="1">
                <a:solidFill>
                  <a:schemeClr val="dk1"/>
                </a:solidFill>
              </a:rPr>
              <a:t>decisions</a:t>
            </a:r>
            <a:r>
              <a:rPr lang="hu-HU" sz="2000" dirty="0">
                <a:solidFill>
                  <a:schemeClr val="dk1"/>
                </a:solidFill>
              </a:rPr>
              <a:t> </a:t>
            </a:r>
            <a:r>
              <a:rPr lang="hu-HU" sz="2000" dirty="0" err="1">
                <a:solidFill>
                  <a:schemeClr val="dk1"/>
                </a:solidFill>
              </a:rPr>
              <a:t>sabotaged</a:t>
            </a:r>
            <a:r>
              <a:rPr lang="hu-HU" sz="2000" dirty="0">
                <a:solidFill>
                  <a:schemeClr val="dk1"/>
                </a:solidFill>
              </a:rPr>
              <a:t> </a:t>
            </a:r>
            <a:r>
              <a:rPr lang="hu-HU" sz="2000" dirty="0" err="1">
                <a:solidFill>
                  <a:schemeClr val="dk1"/>
                </a:solidFill>
              </a:rPr>
              <a:t>or</a:t>
            </a:r>
            <a:r>
              <a:rPr lang="hu-HU" sz="2000" dirty="0">
                <a:solidFill>
                  <a:schemeClr val="dk1"/>
                </a:solidFill>
              </a:rPr>
              <a:t> </a:t>
            </a:r>
            <a:r>
              <a:rPr lang="hu-HU" sz="2000" dirty="0" err="1">
                <a:solidFill>
                  <a:schemeClr val="dk1"/>
                </a:solidFill>
              </a:rPr>
              <a:t>not</a:t>
            </a:r>
            <a:r>
              <a:rPr lang="hu-HU" sz="2000" dirty="0">
                <a:solidFill>
                  <a:schemeClr val="dk1"/>
                </a:solidFill>
              </a:rPr>
              <a:t> </a:t>
            </a:r>
            <a:r>
              <a:rPr lang="hu-HU" sz="2000" dirty="0" err="1">
                <a:solidFill>
                  <a:schemeClr val="dk1"/>
                </a:solidFill>
              </a:rPr>
              <a:t>implemented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77866" y="3047999"/>
            <a:ext cx="2652421" cy="2812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209" y="6441881"/>
            <a:ext cx="1301321" cy="245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FDFFFCE2-CCB9-3D41-9496-6EA5816FC31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78209" y="284309"/>
            <a:ext cx="1805665" cy="657580"/>
          </a:xfrm>
          <a:prstGeom prst="rect">
            <a:avLst/>
          </a:prstGeom>
        </p:spPr>
      </p:pic>
      <p:sp>
        <p:nvSpPr>
          <p:cNvPr id="7" name="Google Shape;122;p6">
            <a:extLst>
              <a:ext uri="{FF2B5EF4-FFF2-40B4-BE49-F238E27FC236}">
                <a16:creationId xmlns:a16="http://schemas.microsoft.com/office/drawing/2014/main" id="{35B5990E-2348-F842-AED1-D2273C535E06}"/>
              </a:ext>
            </a:extLst>
          </p:cNvPr>
          <p:cNvSpPr txBox="1"/>
          <p:nvPr/>
        </p:nvSpPr>
        <p:spPr>
          <a:xfrm>
            <a:off x="143348" y="1078888"/>
            <a:ext cx="1168694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„Access” </a:t>
            </a:r>
            <a:r>
              <a:rPr lang="hu-HU" sz="5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hu-HU" sz="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5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asylum</a:t>
            </a:r>
            <a:r>
              <a:rPr lang="hu-HU" sz="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hu-HU" sz="5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hu-HU" sz="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5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embassy</a:t>
            </a:r>
            <a:r>
              <a:rPr lang="hu-HU" sz="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5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</a:t>
            </a:r>
            <a:endParaRPr sz="5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5613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278208" y="2290226"/>
            <a:ext cx="11515685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7000" b="0" i="1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Recommendations</a:t>
            </a:r>
            <a:endParaRPr lang="hu-HU" sz="7000" dirty="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u-HU" sz="7000" dirty="0">
              <a:solidFill>
                <a:schemeClr val="lt1"/>
              </a:solidFill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04599" y="6441881"/>
            <a:ext cx="1301321" cy="245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02856651-B95A-8E40-BA70-89109B41306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78209" y="284309"/>
            <a:ext cx="1805665" cy="65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0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/>
        </p:nvSpPr>
        <p:spPr>
          <a:xfrm>
            <a:off x="278209" y="955265"/>
            <a:ext cx="11242783" cy="6863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hu-HU" sz="4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government</a:t>
            </a:r>
            <a:r>
              <a:rPr lang="hu-HU" sz="4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4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shall</a:t>
            </a:r>
            <a:r>
              <a:rPr lang="hu-HU" sz="4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4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</a:t>
            </a:r>
            <a:r>
              <a:rPr lang="hu-HU" sz="4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4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</a:t>
            </a:r>
            <a:r>
              <a:rPr lang="hu-HU" sz="4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4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endParaRPr lang="hu-HU" sz="4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u-HU" sz="4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-6858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schemeClr val="dk1"/>
                </a:solidFill>
                <a:sym typeface="Arial"/>
              </a:rPr>
              <a:t>The </a:t>
            </a:r>
            <a:r>
              <a:rPr lang="hu-HU" sz="3200" dirty="0" err="1">
                <a:solidFill>
                  <a:schemeClr val="dk1"/>
                </a:solidFill>
                <a:sym typeface="Arial"/>
              </a:rPr>
              <a:t>state</a:t>
            </a:r>
            <a:r>
              <a:rPr lang="hu-HU" sz="3200" dirty="0">
                <a:solidFill>
                  <a:schemeClr val="dk1"/>
                </a:solidFill>
                <a:sym typeface="Arial"/>
              </a:rPr>
              <a:t> of play of </a:t>
            </a:r>
            <a:r>
              <a:rPr lang="hu-HU" sz="3200" dirty="0" err="1">
                <a:solidFill>
                  <a:schemeClr val="dk1"/>
                </a:solidFill>
                <a:sym typeface="Arial"/>
              </a:rPr>
              <a:t>the</a:t>
            </a:r>
            <a:r>
              <a:rPr lang="hu-HU" sz="3200" dirty="0">
                <a:solidFill>
                  <a:schemeClr val="dk1"/>
                </a:solidFill>
                <a:sym typeface="Arial"/>
              </a:rPr>
              <a:t> reform </a:t>
            </a:r>
            <a:r>
              <a:rPr lang="hu-HU" sz="3200" dirty="0">
                <a:solidFill>
                  <a:schemeClr val="dk1"/>
                </a:solidFill>
              </a:rPr>
              <a:t>o</a:t>
            </a:r>
            <a:r>
              <a:rPr lang="hu-HU" sz="3200" dirty="0">
                <a:solidFill>
                  <a:schemeClr val="dk1"/>
                </a:solidFill>
                <a:sym typeface="Arial"/>
              </a:rPr>
              <a:t>f </a:t>
            </a:r>
            <a:r>
              <a:rPr lang="hu-HU" sz="3200" dirty="0" err="1">
                <a:solidFill>
                  <a:schemeClr val="dk1"/>
                </a:solidFill>
                <a:sym typeface="Arial"/>
              </a:rPr>
              <a:t>the</a:t>
            </a:r>
            <a:r>
              <a:rPr lang="hu-HU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3200" dirty="0" err="1">
                <a:solidFill>
                  <a:schemeClr val="dk1"/>
                </a:solidFill>
                <a:sym typeface="Arial"/>
              </a:rPr>
              <a:t>asylum</a:t>
            </a:r>
            <a:r>
              <a:rPr lang="hu-HU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3200" dirty="0" err="1">
                <a:solidFill>
                  <a:schemeClr val="dk1"/>
                </a:solidFill>
                <a:sym typeface="Arial"/>
              </a:rPr>
              <a:t>system</a:t>
            </a:r>
            <a:r>
              <a:rPr lang="hu-HU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3200" dirty="0" err="1">
                <a:solidFill>
                  <a:schemeClr val="dk1"/>
                </a:solidFill>
                <a:sym typeface="Arial"/>
              </a:rPr>
              <a:t>allegedly</a:t>
            </a:r>
            <a:r>
              <a:rPr lang="hu-HU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3200" dirty="0" err="1">
                <a:solidFill>
                  <a:schemeClr val="dk1"/>
                </a:solidFill>
                <a:sym typeface="Arial"/>
              </a:rPr>
              <a:t>underway</a:t>
            </a:r>
            <a:r>
              <a:rPr lang="hu-HU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3200" dirty="0" err="1">
                <a:solidFill>
                  <a:schemeClr val="dk1"/>
                </a:solidFill>
                <a:sym typeface="Arial"/>
              </a:rPr>
              <a:t>since</a:t>
            </a:r>
            <a:r>
              <a:rPr lang="hu-HU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3200" dirty="0" err="1">
                <a:solidFill>
                  <a:schemeClr val="dk1"/>
                </a:solidFill>
                <a:sym typeface="Arial"/>
              </a:rPr>
              <a:t>at</a:t>
            </a:r>
            <a:r>
              <a:rPr lang="hu-HU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3200" dirty="0" err="1">
                <a:solidFill>
                  <a:schemeClr val="dk1"/>
                </a:solidFill>
                <a:sym typeface="Arial"/>
              </a:rPr>
              <a:t>least</a:t>
            </a:r>
            <a:r>
              <a:rPr lang="hu-HU" sz="3200" dirty="0">
                <a:solidFill>
                  <a:schemeClr val="dk1"/>
                </a:solidFill>
                <a:sym typeface="Arial"/>
              </a:rPr>
              <a:t> 20 </a:t>
            </a:r>
            <a:r>
              <a:rPr lang="hu-HU" sz="3200" dirty="0" err="1">
                <a:solidFill>
                  <a:schemeClr val="dk1"/>
                </a:solidFill>
                <a:sym typeface="Arial"/>
              </a:rPr>
              <a:t>October</a:t>
            </a:r>
            <a:r>
              <a:rPr lang="hu-HU" sz="3200" dirty="0">
                <a:solidFill>
                  <a:schemeClr val="dk1"/>
                </a:solidFill>
                <a:sym typeface="Arial"/>
              </a:rPr>
              <a:t> 2020, </a:t>
            </a:r>
            <a:r>
              <a:rPr lang="hu-HU" sz="3200" dirty="0" err="1">
                <a:solidFill>
                  <a:schemeClr val="dk1"/>
                </a:solidFill>
                <a:sym typeface="Arial"/>
              </a:rPr>
              <a:t>especially</a:t>
            </a:r>
            <a:r>
              <a:rPr lang="hu-HU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3200" dirty="0" err="1">
                <a:solidFill>
                  <a:schemeClr val="dk1"/>
                </a:solidFill>
                <a:sym typeface="Arial"/>
              </a:rPr>
              <a:t>how</a:t>
            </a:r>
            <a:r>
              <a:rPr lang="hu-HU" sz="3200" dirty="0">
                <a:solidFill>
                  <a:schemeClr val="dk1"/>
                </a:solidFill>
                <a:sym typeface="Arial"/>
              </a:rPr>
              <a:t> it </a:t>
            </a:r>
            <a:r>
              <a:rPr lang="hu-HU" sz="3200" dirty="0" err="1">
                <a:solidFill>
                  <a:schemeClr val="dk1"/>
                </a:solidFill>
                <a:sym typeface="Arial"/>
              </a:rPr>
              <a:t>will</a:t>
            </a:r>
            <a:r>
              <a:rPr lang="hu-HU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3200" dirty="0" err="1">
                <a:solidFill>
                  <a:schemeClr val="dk1"/>
                </a:solidFill>
                <a:sym typeface="Arial"/>
              </a:rPr>
              <a:t>contribute</a:t>
            </a:r>
            <a:r>
              <a:rPr lang="hu-HU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3200" dirty="0" err="1">
                <a:solidFill>
                  <a:schemeClr val="dk1"/>
                </a:solidFill>
                <a:sym typeface="Arial"/>
              </a:rPr>
              <a:t>to</a:t>
            </a:r>
            <a:r>
              <a:rPr lang="hu-HU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3200" dirty="0" err="1">
                <a:solidFill>
                  <a:schemeClr val="dk1"/>
                </a:solidFill>
                <a:sym typeface="Arial"/>
              </a:rPr>
              <a:t>the</a:t>
            </a:r>
            <a:r>
              <a:rPr lang="hu-HU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3200" dirty="0" err="1">
                <a:solidFill>
                  <a:schemeClr val="dk1"/>
                </a:solidFill>
                <a:sym typeface="Arial"/>
              </a:rPr>
              <a:t>implementation</a:t>
            </a:r>
            <a:r>
              <a:rPr lang="hu-HU" sz="3200" dirty="0">
                <a:solidFill>
                  <a:schemeClr val="dk1"/>
                </a:solidFill>
                <a:sym typeface="Arial"/>
              </a:rPr>
              <a:t> of </a:t>
            </a:r>
            <a:r>
              <a:rPr lang="hu-HU" sz="3200" dirty="0" err="1">
                <a:solidFill>
                  <a:schemeClr val="dk1"/>
                </a:solidFill>
                <a:sym typeface="Arial"/>
              </a:rPr>
              <a:t>the</a:t>
            </a:r>
            <a:r>
              <a:rPr lang="hu-HU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3200" dirty="0" err="1">
                <a:solidFill>
                  <a:schemeClr val="dk1"/>
                </a:solidFill>
                <a:sym typeface="Arial"/>
              </a:rPr>
              <a:t>general</a:t>
            </a:r>
            <a:r>
              <a:rPr lang="hu-HU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3200" dirty="0" err="1">
                <a:solidFill>
                  <a:schemeClr val="dk1"/>
                </a:solidFill>
                <a:sym typeface="Arial"/>
              </a:rPr>
              <a:t>measures</a:t>
            </a:r>
            <a:r>
              <a:rPr lang="hu-HU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3200" dirty="0" err="1">
                <a:solidFill>
                  <a:schemeClr val="dk1"/>
                </a:solidFill>
                <a:sym typeface="Arial"/>
              </a:rPr>
              <a:t>identified</a:t>
            </a:r>
            <a:r>
              <a:rPr lang="hu-HU" sz="3200" dirty="0">
                <a:solidFill>
                  <a:schemeClr val="dk1"/>
                </a:solidFill>
                <a:sym typeface="Arial"/>
              </a:rPr>
              <a:t> in </a:t>
            </a:r>
            <a:r>
              <a:rPr lang="hu-HU" sz="3200" dirty="0" err="1">
                <a:solidFill>
                  <a:schemeClr val="dk1"/>
                </a:solidFill>
                <a:sym typeface="Arial"/>
              </a:rPr>
              <a:t>the</a:t>
            </a:r>
            <a:r>
              <a:rPr lang="hu-HU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3200" dirty="0" err="1">
                <a:solidFill>
                  <a:schemeClr val="dk1"/>
                </a:solidFill>
                <a:sym typeface="Arial"/>
              </a:rPr>
              <a:t>judgment</a:t>
            </a:r>
            <a:endParaRPr lang="hu-HU" sz="3200" dirty="0">
              <a:solidFill>
                <a:schemeClr val="dk1"/>
              </a:solidFill>
              <a:sym typeface="Arial"/>
            </a:endParaRPr>
          </a:p>
          <a:p>
            <a:pPr marL="685800" marR="0" lvl="0" indent="-6858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3200" dirty="0" err="1">
                <a:solidFill>
                  <a:schemeClr val="dk1"/>
                </a:solidFill>
                <a:sym typeface="Arial"/>
              </a:rPr>
              <a:t>Until</a:t>
            </a:r>
            <a:r>
              <a:rPr lang="hu-HU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3200" dirty="0" err="1">
                <a:solidFill>
                  <a:schemeClr val="dk1"/>
                </a:solidFill>
                <a:sym typeface="Arial"/>
              </a:rPr>
              <a:t>the</a:t>
            </a:r>
            <a:r>
              <a:rPr lang="hu-HU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3200" dirty="0" err="1">
                <a:solidFill>
                  <a:schemeClr val="dk1"/>
                </a:solidFill>
                <a:sym typeface="Arial"/>
              </a:rPr>
              <a:t>introduction</a:t>
            </a:r>
            <a:r>
              <a:rPr lang="hu-HU" sz="3200" dirty="0">
                <a:solidFill>
                  <a:schemeClr val="dk1"/>
                </a:solidFill>
                <a:sym typeface="Arial"/>
              </a:rPr>
              <a:t> of </a:t>
            </a:r>
            <a:r>
              <a:rPr lang="hu-HU" sz="3200" dirty="0" err="1">
                <a:solidFill>
                  <a:schemeClr val="dk1"/>
                </a:solidFill>
                <a:sym typeface="Arial"/>
              </a:rPr>
              <a:t>this</a:t>
            </a:r>
            <a:r>
              <a:rPr lang="hu-HU" sz="3200" dirty="0">
                <a:solidFill>
                  <a:schemeClr val="dk1"/>
                </a:solidFill>
                <a:sym typeface="Arial"/>
              </a:rPr>
              <a:t> reform, </a:t>
            </a:r>
            <a:r>
              <a:rPr lang="hu-HU" sz="3200" dirty="0" err="1">
                <a:solidFill>
                  <a:schemeClr val="dk1"/>
                </a:solidFill>
              </a:rPr>
              <a:t>h</a:t>
            </a:r>
            <a:r>
              <a:rPr lang="hu-HU" sz="3200" dirty="0" err="1">
                <a:solidFill>
                  <a:schemeClr val="dk1"/>
                </a:solidFill>
                <a:sym typeface="Arial"/>
              </a:rPr>
              <a:t>ow</a:t>
            </a:r>
            <a:r>
              <a:rPr lang="hu-HU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3200" dirty="0" err="1">
                <a:solidFill>
                  <a:schemeClr val="dk1"/>
                </a:solidFill>
                <a:sym typeface="Arial"/>
              </a:rPr>
              <a:t>authorities</a:t>
            </a:r>
            <a:r>
              <a:rPr lang="hu-HU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3200" dirty="0" err="1">
                <a:solidFill>
                  <a:schemeClr val="dk1"/>
                </a:solidFill>
                <a:sym typeface="Arial"/>
              </a:rPr>
              <a:t>discharge</a:t>
            </a:r>
            <a:r>
              <a:rPr lang="hu-HU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3200" dirty="0" err="1">
                <a:solidFill>
                  <a:schemeClr val="dk1"/>
                </a:solidFill>
                <a:sym typeface="Arial"/>
              </a:rPr>
              <a:t>their</a:t>
            </a:r>
            <a:r>
              <a:rPr lang="hu-HU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3200" dirty="0" err="1">
                <a:solidFill>
                  <a:schemeClr val="dk1"/>
                </a:solidFill>
                <a:sym typeface="Arial"/>
              </a:rPr>
              <a:t>duties</a:t>
            </a:r>
            <a:r>
              <a:rPr lang="hu-HU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3200" dirty="0" err="1">
                <a:solidFill>
                  <a:schemeClr val="dk1"/>
                </a:solidFill>
                <a:sym typeface="Arial"/>
              </a:rPr>
              <a:t>under</a:t>
            </a:r>
            <a:r>
              <a:rPr lang="hu-HU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3200" dirty="0" err="1">
                <a:solidFill>
                  <a:schemeClr val="dk1"/>
                </a:solidFill>
                <a:sym typeface="Arial"/>
              </a:rPr>
              <a:t>Article</a:t>
            </a:r>
            <a:r>
              <a:rPr lang="hu-HU" sz="3200" dirty="0">
                <a:solidFill>
                  <a:schemeClr val="dk1"/>
                </a:solidFill>
                <a:sym typeface="Arial"/>
              </a:rPr>
              <a:t> 3 in </a:t>
            </a:r>
            <a:r>
              <a:rPr lang="hu-HU" sz="3200" dirty="0" err="1">
                <a:solidFill>
                  <a:schemeClr val="dk1"/>
                </a:solidFill>
                <a:sym typeface="Arial"/>
              </a:rPr>
              <a:t>the</a:t>
            </a:r>
            <a:r>
              <a:rPr lang="hu-HU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3200" dirty="0" err="1">
                <a:solidFill>
                  <a:schemeClr val="dk1"/>
                </a:solidFill>
                <a:sym typeface="Arial"/>
              </a:rPr>
              <a:t>framework</a:t>
            </a:r>
            <a:r>
              <a:rPr lang="hu-HU" sz="3200" dirty="0">
                <a:solidFill>
                  <a:schemeClr val="dk1"/>
                </a:solidFill>
                <a:sym typeface="Arial"/>
              </a:rPr>
              <a:t> of </a:t>
            </a:r>
            <a:r>
              <a:rPr lang="hu-HU" sz="3200" dirty="0" err="1">
                <a:solidFill>
                  <a:schemeClr val="dk1"/>
                </a:solidFill>
                <a:sym typeface="Arial"/>
              </a:rPr>
              <a:t>the</a:t>
            </a:r>
            <a:r>
              <a:rPr lang="hu-HU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3200" dirty="0" err="1">
                <a:solidFill>
                  <a:schemeClr val="dk1"/>
                </a:solidFill>
                <a:sym typeface="Arial"/>
              </a:rPr>
              <a:t>embassy</a:t>
            </a:r>
            <a:r>
              <a:rPr lang="hu-HU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3200" dirty="0" err="1">
                <a:solidFill>
                  <a:schemeClr val="dk1"/>
                </a:solidFill>
                <a:sym typeface="Arial"/>
              </a:rPr>
              <a:t>system</a:t>
            </a:r>
            <a:r>
              <a:rPr lang="hu-HU" sz="3200" dirty="0">
                <a:solidFill>
                  <a:schemeClr val="dk1"/>
                </a:solidFill>
                <a:sym typeface="Arial"/>
              </a:rPr>
              <a:t> in </a:t>
            </a:r>
            <a:r>
              <a:rPr lang="hu-HU" sz="3200" dirty="0" err="1">
                <a:solidFill>
                  <a:schemeClr val="dk1"/>
                </a:solidFill>
                <a:sym typeface="Arial"/>
              </a:rPr>
              <a:t>cases</a:t>
            </a:r>
            <a:r>
              <a:rPr lang="hu-HU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3200" dirty="0" err="1">
                <a:solidFill>
                  <a:schemeClr val="dk1"/>
                </a:solidFill>
                <a:sym typeface="Arial"/>
              </a:rPr>
              <a:t>where</a:t>
            </a:r>
            <a:r>
              <a:rPr lang="hu-HU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3200" dirty="0" err="1">
                <a:solidFill>
                  <a:schemeClr val="dk1"/>
                </a:solidFill>
                <a:sym typeface="Arial"/>
              </a:rPr>
              <a:t>prospective</a:t>
            </a:r>
            <a:r>
              <a:rPr lang="hu-HU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3200" dirty="0" err="1">
                <a:solidFill>
                  <a:schemeClr val="dk1"/>
                </a:solidFill>
                <a:sym typeface="Arial"/>
              </a:rPr>
              <a:t>applicants</a:t>
            </a:r>
            <a:r>
              <a:rPr lang="hu-HU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3200" dirty="0" err="1">
                <a:solidFill>
                  <a:schemeClr val="dk1"/>
                </a:solidFill>
                <a:sym typeface="Arial"/>
              </a:rPr>
              <a:t>are</a:t>
            </a:r>
            <a:r>
              <a:rPr lang="hu-HU" sz="32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3200" dirty="0" err="1">
                <a:solidFill>
                  <a:schemeClr val="dk1"/>
                </a:solidFill>
                <a:sym typeface="Arial"/>
              </a:rPr>
              <a:t>staying</a:t>
            </a:r>
            <a:r>
              <a:rPr lang="hu-HU" sz="3200" dirty="0">
                <a:solidFill>
                  <a:schemeClr val="dk1"/>
                </a:solidFill>
                <a:sym typeface="Arial"/>
              </a:rPr>
              <a:t> in Hungary</a:t>
            </a:r>
          </a:p>
          <a:p>
            <a:pPr marL="685800" marR="0" lvl="0" indent="-6858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3200" dirty="0">
              <a:solidFill>
                <a:schemeClr val="dk1"/>
              </a:solidFill>
              <a:sym typeface="Arial"/>
            </a:endParaRPr>
          </a:p>
          <a:p>
            <a:pPr marL="685800" marR="0" lvl="0" indent="-68580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3600" dirty="0">
              <a:solidFill>
                <a:schemeClr val="dk1"/>
              </a:solidFill>
              <a:sym typeface="Arial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endParaRPr sz="3600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109" name="Google Shape;10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209" y="6441881"/>
            <a:ext cx="1301321" cy="245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91D20028-BD1B-364B-98E9-0FE1F97796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8209" y="284309"/>
            <a:ext cx="1805665" cy="65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89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/>
        </p:nvSpPr>
        <p:spPr>
          <a:xfrm>
            <a:off x="278209" y="284309"/>
            <a:ext cx="11242783" cy="772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hu-HU" sz="4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government</a:t>
            </a:r>
            <a:r>
              <a:rPr lang="hu-HU" sz="4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4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shall</a:t>
            </a:r>
            <a:endParaRPr lang="hu-HU" sz="4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u-HU" sz="4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-6858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dirty="0" err="1">
                <a:solidFill>
                  <a:schemeClr val="dk1"/>
                </a:solidFill>
                <a:sym typeface="Arial"/>
              </a:rPr>
              <a:t>Conduct</a:t>
            </a:r>
            <a:r>
              <a:rPr lang="hu-HU" sz="2800" dirty="0">
                <a:solidFill>
                  <a:schemeClr val="dk1"/>
                </a:solidFill>
                <a:sym typeface="Arial"/>
              </a:rPr>
              <a:t> a </a:t>
            </a:r>
            <a:r>
              <a:rPr lang="hu-HU" sz="2800" dirty="0" err="1">
                <a:solidFill>
                  <a:schemeClr val="dk1"/>
                </a:solidFill>
                <a:sym typeface="Arial"/>
              </a:rPr>
              <a:t>new</a:t>
            </a:r>
            <a:r>
              <a:rPr lang="hu-HU" sz="28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2800" dirty="0" err="1">
                <a:solidFill>
                  <a:schemeClr val="dk1"/>
                </a:solidFill>
                <a:sym typeface="Arial"/>
              </a:rPr>
              <a:t>assessment</a:t>
            </a:r>
            <a:r>
              <a:rPr lang="hu-HU" sz="28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2800" dirty="0" err="1">
                <a:solidFill>
                  <a:schemeClr val="dk1"/>
                </a:solidFill>
                <a:sym typeface="Arial"/>
              </a:rPr>
              <a:t>on</a:t>
            </a:r>
            <a:r>
              <a:rPr lang="hu-HU" sz="28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2800" dirty="0" err="1">
                <a:solidFill>
                  <a:schemeClr val="dk1"/>
                </a:solidFill>
                <a:sym typeface="Arial"/>
              </a:rPr>
              <a:t>the</a:t>
            </a:r>
            <a:r>
              <a:rPr lang="hu-HU" sz="28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2800" dirty="0" err="1">
                <a:solidFill>
                  <a:schemeClr val="dk1"/>
                </a:solidFill>
                <a:sym typeface="Arial"/>
              </a:rPr>
              <a:t>situation</a:t>
            </a:r>
            <a:r>
              <a:rPr lang="hu-HU" sz="2800" dirty="0">
                <a:solidFill>
                  <a:schemeClr val="dk1"/>
                </a:solidFill>
                <a:sym typeface="Arial"/>
              </a:rPr>
              <a:t> of </a:t>
            </a:r>
            <a:r>
              <a:rPr lang="hu-HU" sz="2800" dirty="0" err="1">
                <a:solidFill>
                  <a:schemeClr val="dk1"/>
                </a:solidFill>
                <a:sym typeface="Arial"/>
              </a:rPr>
              <a:t>asylum-seekers</a:t>
            </a:r>
            <a:r>
              <a:rPr lang="hu-HU" sz="2800" dirty="0">
                <a:solidFill>
                  <a:schemeClr val="dk1"/>
                </a:solidFill>
                <a:sym typeface="Arial"/>
              </a:rPr>
              <a:t> in </a:t>
            </a:r>
            <a:r>
              <a:rPr lang="hu-HU" sz="2800" dirty="0" err="1">
                <a:solidFill>
                  <a:schemeClr val="dk1"/>
                </a:solidFill>
                <a:sym typeface="Arial"/>
              </a:rPr>
              <a:t>Serbia</a:t>
            </a:r>
            <a:endParaRPr lang="hu-HU" sz="2800" dirty="0">
              <a:solidFill>
                <a:schemeClr val="dk1"/>
              </a:solidFill>
            </a:endParaRPr>
          </a:p>
          <a:p>
            <a:pPr marL="685800" marR="0" lvl="0" indent="-6858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dirty="0" err="1">
                <a:solidFill>
                  <a:schemeClr val="dk1"/>
                </a:solidFill>
                <a:sym typeface="Arial"/>
              </a:rPr>
              <a:t>Repeal</a:t>
            </a:r>
            <a:r>
              <a:rPr lang="hu-HU" sz="28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2800" dirty="0" err="1">
                <a:solidFill>
                  <a:schemeClr val="dk1"/>
                </a:solidFill>
                <a:sym typeface="Arial"/>
              </a:rPr>
              <a:t>Section</a:t>
            </a:r>
            <a:r>
              <a:rPr lang="hu-HU" sz="2800" dirty="0">
                <a:solidFill>
                  <a:schemeClr val="dk1"/>
                </a:solidFill>
                <a:sym typeface="Arial"/>
              </a:rPr>
              <a:t> 51(2)(f) of </a:t>
            </a:r>
            <a:r>
              <a:rPr lang="hu-HU" sz="2800" dirty="0" err="1">
                <a:solidFill>
                  <a:schemeClr val="dk1"/>
                </a:solidFill>
                <a:sym typeface="Arial"/>
              </a:rPr>
              <a:t>the</a:t>
            </a:r>
            <a:r>
              <a:rPr lang="hu-HU" sz="28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2800" dirty="0" err="1">
                <a:solidFill>
                  <a:schemeClr val="dk1"/>
                </a:solidFill>
                <a:sym typeface="Arial"/>
              </a:rPr>
              <a:t>Asylum</a:t>
            </a:r>
            <a:r>
              <a:rPr lang="hu-HU" sz="28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2800" dirty="0" err="1">
                <a:solidFill>
                  <a:schemeClr val="dk1"/>
                </a:solidFill>
                <a:sym typeface="Arial"/>
              </a:rPr>
              <a:t>Act</a:t>
            </a:r>
            <a:r>
              <a:rPr lang="hu-HU" sz="2800" dirty="0">
                <a:solidFill>
                  <a:schemeClr val="dk1"/>
                </a:solidFill>
                <a:sym typeface="Arial"/>
              </a:rPr>
              <a:t> and </a:t>
            </a:r>
            <a:r>
              <a:rPr lang="hu-HU" sz="2800" dirty="0" err="1">
                <a:solidFill>
                  <a:schemeClr val="dk1"/>
                </a:solidFill>
                <a:sym typeface="Arial"/>
              </a:rPr>
              <a:t>review</a:t>
            </a:r>
            <a:r>
              <a:rPr lang="hu-HU" sz="28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2800" dirty="0" err="1">
                <a:solidFill>
                  <a:schemeClr val="dk1"/>
                </a:solidFill>
                <a:sym typeface="Arial"/>
              </a:rPr>
              <a:t>the</a:t>
            </a:r>
            <a:r>
              <a:rPr lang="hu-HU" sz="28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2800" dirty="0" err="1">
                <a:solidFill>
                  <a:schemeClr val="dk1"/>
                </a:solidFill>
                <a:sym typeface="Arial"/>
              </a:rPr>
              <a:t>related</a:t>
            </a:r>
            <a:r>
              <a:rPr lang="hu-HU" sz="2800" dirty="0">
                <a:solidFill>
                  <a:schemeClr val="dk1"/>
                </a:solidFill>
                <a:sym typeface="Arial"/>
              </a:rPr>
              <a:t> amendment </a:t>
            </a:r>
            <a:r>
              <a:rPr lang="hu-HU" sz="2800" dirty="0" err="1">
                <a:solidFill>
                  <a:schemeClr val="dk1"/>
                </a:solidFill>
                <a:sym typeface="Arial"/>
              </a:rPr>
              <a:t>to</a:t>
            </a:r>
            <a:r>
              <a:rPr lang="hu-HU" sz="28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2800" dirty="0" err="1">
                <a:solidFill>
                  <a:schemeClr val="dk1"/>
                </a:solidFill>
                <a:sym typeface="Arial"/>
              </a:rPr>
              <a:t>the</a:t>
            </a:r>
            <a:r>
              <a:rPr lang="hu-HU" sz="28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2800" dirty="0" err="1">
                <a:solidFill>
                  <a:schemeClr val="dk1"/>
                </a:solidFill>
                <a:sym typeface="Arial"/>
              </a:rPr>
              <a:t>Fundamental</a:t>
            </a:r>
            <a:r>
              <a:rPr lang="hu-HU" sz="2800" dirty="0">
                <a:solidFill>
                  <a:schemeClr val="dk1"/>
                </a:solidFill>
                <a:sym typeface="Arial"/>
              </a:rPr>
              <a:t> Law</a:t>
            </a:r>
          </a:p>
          <a:p>
            <a:pPr marL="685800" marR="0" lvl="0" indent="-6858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dirty="0" err="1">
                <a:solidFill>
                  <a:schemeClr val="dk1"/>
                </a:solidFill>
              </a:rPr>
              <a:t>Repeal</a:t>
            </a:r>
            <a:r>
              <a:rPr lang="hu-HU" sz="2800" dirty="0">
                <a:solidFill>
                  <a:schemeClr val="dk1"/>
                </a:solidFill>
              </a:rPr>
              <a:t> </a:t>
            </a:r>
            <a:r>
              <a:rPr lang="hu-HU" sz="2800" dirty="0" err="1">
                <a:solidFill>
                  <a:schemeClr val="dk1"/>
                </a:solidFill>
              </a:rPr>
              <a:t>Section</a:t>
            </a:r>
            <a:r>
              <a:rPr lang="hu-HU" sz="2800" dirty="0">
                <a:solidFill>
                  <a:schemeClr val="dk1"/>
                </a:solidFill>
              </a:rPr>
              <a:t> 5(1)(b) of </a:t>
            </a:r>
            <a:r>
              <a:rPr lang="hu-HU" sz="2800" dirty="0" err="1">
                <a:solidFill>
                  <a:schemeClr val="dk1"/>
                </a:solidFill>
              </a:rPr>
              <a:t>the</a:t>
            </a:r>
            <a:r>
              <a:rPr lang="hu-HU" sz="2800" dirty="0">
                <a:solidFill>
                  <a:schemeClr val="dk1"/>
                </a:solidFill>
              </a:rPr>
              <a:t> </a:t>
            </a:r>
            <a:r>
              <a:rPr lang="hu-HU" sz="2800" dirty="0" err="1">
                <a:solidFill>
                  <a:schemeClr val="dk1"/>
                </a:solidFill>
              </a:rPr>
              <a:t>State</a:t>
            </a:r>
            <a:r>
              <a:rPr lang="hu-HU" sz="2800" dirty="0">
                <a:solidFill>
                  <a:schemeClr val="dk1"/>
                </a:solidFill>
              </a:rPr>
              <a:t> </a:t>
            </a:r>
            <a:r>
              <a:rPr lang="hu-HU" sz="2800" dirty="0" err="1">
                <a:solidFill>
                  <a:schemeClr val="dk1"/>
                </a:solidFill>
              </a:rPr>
              <a:t>Borders</a:t>
            </a:r>
            <a:r>
              <a:rPr lang="hu-HU" sz="2800" dirty="0">
                <a:solidFill>
                  <a:schemeClr val="dk1"/>
                </a:solidFill>
              </a:rPr>
              <a:t> </a:t>
            </a:r>
            <a:r>
              <a:rPr lang="hu-HU" sz="2800" dirty="0" err="1">
                <a:solidFill>
                  <a:schemeClr val="dk1"/>
                </a:solidFill>
              </a:rPr>
              <a:t>Act</a:t>
            </a:r>
            <a:endParaRPr lang="hu-HU" sz="2800" dirty="0">
              <a:solidFill>
                <a:schemeClr val="dk1"/>
              </a:solidFill>
            </a:endParaRPr>
          </a:p>
          <a:p>
            <a:pPr marL="685800" marR="0" lvl="0" indent="-6858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dirty="0" err="1">
                <a:solidFill>
                  <a:schemeClr val="dk1"/>
                </a:solidFill>
              </a:rPr>
              <a:t>Amend</a:t>
            </a:r>
            <a:r>
              <a:rPr lang="hu-HU" sz="2800" dirty="0">
                <a:solidFill>
                  <a:schemeClr val="dk1"/>
                </a:solidFill>
              </a:rPr>
              <a:t> </a:t>
            </a:r>
            <a:r>
              <a:rPr lang="hu-HU" sz="2800" dirty="0" err="1">
                <a:solidFill>
                  <a:schemeClr val="dk1"/>
                </a:solidFill>
              </a:rPr>
              <a:t>Section</a:t>
            </a:r>
            <a:r>
              <a:rPr lang="hu-HU" sz="2800" dirty="0">
                <a:solidFill>
                  <a:schemeClr val="dk1"/>
                </a:solidFill>
              </a:rPr>
              <a:t> 51(2)(e) and </a:t>
            </a:r>
            <a:r>
              <a:rPr lang="hu-HU" sz="2800" dirty="0" err="1">
                <a:solidFill>
                  <a:schemeClr val="dk1"/>
                </a:solidFill>
              </a:rPr>
              <a:t>Section</a:t>
            </a:r>
            <a:r>
              <a:rPr lang="hu-HU" sz="2800" dirty="0">
                <a:solidFill>
                  <a:schemeClr val="dk1"/>
                </a:solidFill>
              </a:rPr>
              <a:t> 51/A of </a:t>
            </a:r>
            <a:r>
              <a:rPr lang="hu-HU" sz="2800" dirty="0" err="1">
                <a:solidFill>
                  <a:schemeClr val="dk1"/>
                </a:solidFill>
              </a:rPr>
              <a:t>the</a:t>
            </a:r>
            <a:r>
              <a:rPr lang="hu-HU" sz="2800" dirty="0">
                <a:solidFill>
                  <a:schemeClr val="dk1"/>
                </a:solidFill>
              </a:rPr>
              <a:t> </a:t>
            </a:r>
            <a:r>
              <a:rPr lang="hu-HU" sz="2800" dirty="0" err="1">
                <a:solidFill>
                  <a:schemeClr val="dk1"/>
                </a:solidFill>
              </a:rPr>
              <a:t>Asylum</a:t>
            </a:r>
            <a:r>
              <a:rPr lang="hu-HU" sz="2800" dirty="0">
                <a:solidFill>
                  <a:schemeClr val="dk1"/>
                </a:solidFill>
              </a:rPr>
              <a:t> </a:t>
            </a:r>
            <a:r>
              <a:rPr lang="hu-HU" sz="2800" dirty="0" err="1">
                <a:solidFill>
                  <a:schemeClr val="dk1"/>
                </a:solidFill>
              </a:rPr>
              <a:t>Act</a:t>
            </a:r>
            <a:r>
              <a:rPr lang="hu-HU" sz="2800" dirty="0">
                <a:solidFill>
                  <a:schemeClr val="dk1"/>
                </a:solidFill>
              </a:rPr>
              <a:t> </a:t>
            </a:r>
            <a:r>
              <a:rPr lang="hu-HU" sz="2800" dirty="0" err="1">
                <a:solidFill>
                  <a:schemeClr val="dk1"/>
                </a:solidFill>
              </a:rPr>
              <a:t>to</a:t>
            </a:r>
            <a:r>
              <a:rPr lang="hu-HU" sz="2800" dirty="0">
                <a:solidFill>
                  <a:schemeClr val="dk1"/>
                </a:solidFill>
              </a:rPr>
              <a:t> </a:t>
            </a:r>
            <a:r>
              <a:rPr lang="hu-HU" sz="2800" dirty="0" err="1">
                <a:solidFill>
                  <a:schemeClr val="dk1"/>
                </a:solidFill>
              </a:rPr>
              <a:t>ensure</a:t>
            </a:r>
            <a:r>
              <a:rPr lang="hu-HU" sz="2800" dirty="0">
                <a:solidFill>
                  <a:schemeClr val="dk1"/>
                </a:solidFill>
              </a:rPr>
              <a:t> </a:t>
            </a:r>
            <a:r>
              <a:rPr lang="hu-HU" sz="2800" dirty="0" err="1">
                <a:solidFill>
                  <a:schemeClr val="dk1"/>
                </a:solidFill>
              </a:rPr>
              <a:t>that</a:t>
            </a:r>
            <a:r>
              <a:rPr lang="hu-HU" sz="2800" dirty="0">
                <a:solidFill>
                  <a:schemeClr val="dk1"/>
                </a:solidFill>
              </a:rPr>
              <a:t> </a:t>
            </a:r>
            <a:r>
              <a:rPr lang="hu-HU" sz="2800" dirty="0" err="1">
                <a:solidFill>
                  <a:schemeClr val="dk1"/>
                </a:solidFill>
              </a:rPr>
              <a:t>the</a:t>
            </a:r>
            <a:r>
              <a:rPr lang="hu-HU" sz="2800" dirty="0">
                <a:solidFill>
                  <a:schemeClr val="dk1"/>
                </a:solidFill>
              </a:rPr>
              <a:t> „</a:t>
            </a:r>
            <a:r>
              <a:rPr lang="hu-HU" sz="2800" dirty="0" err="1">
                <a:solidFill>
                  <a:schemeClr val="dk1"/>
                </a:solidFill>
              </a:rPr>
              <a:t>safe</a:t>
            </a:r>
            <a:r>
              <a:rPr lang="hu-HU" sz="2800" dirty="0">
                <a:solidFill>
                  <a:schemeClr val="dk1"/>
                </a:solidFill>
              </a:rPr>
              <a:t> </a:t>
            </a:r>
            <a:r>
              <a:rPr lang="hu-HU" sz="2800" dirty="0" err="1">
                <a:solidFill>
                  <a:schemeClr val="dk1"/>
                </a:solidFill>
              </a:rPr>
              <a:t>third</a:t>
            </a:r>
            <a:r>
              <a:rPr lang="hu-HU" sz="2800" dirty="0">
                <a:solidFill>
                  <a:schemeClr val="dk1"/>
                </a:solidFill>
              </a:rPr>
              <a:t> country” </a:t>
            </a:r>
            <a:r>
              <a:rPr lang="hu-HU" sz="2800" dirty="0" err="1">
                <a:solidFill>
                  <a:schemeClr val="dk1"/>
                </a:solidFill>
              </a:rPr>
              <a:t>concept</a:t>
            </a:r>
            <a:r>
              <a:rPr lang="hu-HU" sz="2800" dirty="0">
                <a:solidFill>
                  <a:schemeClr val="dk1"/>
                </a:solidFill>
              </a:rPr>
              <a:t> is </a:t>
            </a:r>
            <a:r>
              <a:rPr lang="hu-HU" sz="2800" dirty="0" err="1">
                <a:solidFill>
                  <a:schemeClr val="dk1"/>
                </a:solidFill>
              </a:rPr>
              <a:t>applied</a:t>
            </a:r>
            <a:r>
              <a:rPr lang="hu-HU" sz="2800" dirty="0">
                <a:solidFill>
                  <a:schemeClr val="dk1"/>
                </a:solidFill>
              </a:rPr>
              <a:t> in </a:t>
            </a:r>
            <a:r>
              <a:rPr lang="hu-HU" sz="2800" dirty="0" err="1">
                <a:solidFill>
                  <a:schemeClr val="dk1"/>
                </a:solidFill>
              </a:rPr>
              <a:t>cases</a:t>
            </a:r>
            <a:r>
              <a:rPr lang="hu-HU" sz="2800" dirty="0">
                <a:solidFill>
                  <a:schemeClr val="dk1"/>
                </a:solidFill>
              </a:rPr>
              <a:t> </a:t>
            </a:r>
            <a:r>
              <a:rPr lang="hu-HU" sz="2800" dirty="0" err="1">
                <a:solidFill>
                  <a:schemeClr val="dk1"/>
                </a:solidFill>
              </a:rPr>
              <a:t>where</a:t>
            </a:r>
            <a:r>
              <a:rPr lang="hu-HU" sz="2800" dirty="0">
                <a:solidFill>
                  <a:schemeClr val="dk1"/>
                </a:solidFill>
              </a:rPr>
              <a:t> </a:t>
            </a:r>
            <a:r>
              <a:rPr lang="hu-HU" sz="2800" dirty="0" err="1">
                <a:solidFill>
                  <a:schemeClr val="dk1"/>
                </a:solidFill>
              </a:rPr>
              <a:t>the</a:t>
            </a:r>
            <a:r>
              <a:rPr lang="hu-HU" sz="2800" dirty="0">
                <a:solidFill>
                  <a:schemeClr val="dk1"/>
                </a:solidFill>
              </a:rPr>
              <a:t> </a:t>
            </a:r>
            <a:r>
              <a:rPr lang="hu-HU" sz="2800" dirty="0" err="1">
                <a:solidFill>
                  <a:schemeClr val="dk1"/>
                </a:solidFill>
              </a:rPr>
              <a:t>third</a:t>
            </a:r>
            <a:r>
              <a:rPr lang="hu-HU" sz="2800" dirty="0">
                <a:solidFill>
                  <a:schemeClr val="dk1"/>
                </a:solidFill>
              </a:rPr>
              <a:t> country </a:t>
            </a:r>
            <a:r>
              <a:rPr lang="hu-HU" sz="2800" dirty="0" err="1">
                <a:solidFill>
                  <a:schemeClr val="dk1"/>
                </a:solidFill>
              </a:rPr>
              <a:t>ensures</a:t>
            </a:r>
            <a:r>
              <a:rPr lang="hu-HU" sz="2800" dirty="0">
                <a:solidFill>
                  <a:schemeClr val="dk1"/>
                </a:solidFill>
              </a:rPr>
              <a:t> </a:t>
            </a:r>
            <a:r>
              <a:rPr lang="hu-HU" sz="2800" dirty="0" err="1">
                <a:solidFill>
                  <a:schemeClr val="dk1"/>
                </a:solidFill>
              </a:rPr>
              <a:t>access</a:t>
            </a:r>
            <a:r>
              <a:rPr lang="hu-HU" sz="2800" dirty="0">
                <a:solidFill>
                  <a:schemeClr val="dk1"/>
                </a:solidFill>
              </a:rPr>
              <a:t> </a:t>
            </a:r>
            <a:r>
              <a:rPr lang="hu-HU" sz="2800" dirty="0" err="1">
                <a:solidFill>
                  <a:schemeClr val="dk1"/>
                </a:solidFill>
              </a:rPr>
              <a:t>to</a:t>
            </a:r>
            <a:r>
              <a:rPr lang="hu-HU" sz="2800" dirty="0">
                <a:solidFill>
                  <a:schemeClr val="dk1"/>
                </a:solidFill>
              </a:rPr>
              <a:t> </a:t>
            </a:r>
            <a:r>
              <a:rPr lang="hu-HU" sz="2800" dirty="0" err="1">
                <a:solidFill>
                  <a:schemeClr val="dk1"/>
                </a:solidFill>
              </a:rPr>
              <a:t>territory</a:t>
            </a:r>
            <a:r>
              <a:rPr lang="hu-HU" sz="2800" dirty="0">
                <a:solidFill>
                  <a:schemeClr val="dk1"/>
                </a:solidFill>
              </a:rPr>
              <a:t> and </a:t>
            </a:r>
            <a:r>
              <a:rPr lang="hu-HU" sz="2800" dirty="0" err="1">
                <a:solidFill>
                  <a:schemeClr val="dk1"/>
                </a:solidFill>
              </a:rPr>
              <a:t>procedure</a:t>
            </a:r>
            <a:endParaRPr lang="hu-HU" sz="2800" dirty="0">
              <a:solidFill>
                <a:schemeClr val="dk1"/>
              </a:solidFill>
            </a:endParaRPr>
          </a:p>
          <a:p>
            <a:pPr marL="685800" marR="0" lvl="0" indent="-6858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dirty="0" err="1">
                <a:solidFill>
                  <a:schemeClr val="dk1"/>
                </a:solidFill>
              </a:rPr>
              <a:t>Take</a:t>
            </a:r>
            <a:r>
              <a:rPr lang="hu-HU" sz="2800" dirty="0">
                <a:solidFill>
                  <a:schemeClr val="dk1"/>
                </a:solidFill>
              </a:rPr>
              <a:t> </a:t>
            </a:r>
            <a:r>
              <a:rPr lang="hu-HU" sz="2800" dirty="0" err="1">
                <a:solidFill>
                  <a:schemeClr val="dk1"/>
                </a:solidFill>
              </a:rPr>
              <a:t>measures</a:t>
            </a:r>
            <a:r>
              <a:rPr lang="hu-HU" sz="2800" dirty="0">
                <a:solidFill>
                  <a:schemeClr val="dk1"/>
                </a:solidFill>
              </a:rPr>
              <a:t> </a:t>
            </a:r>
            <a:r>
              <a:rPr lang="hu-HU" sz="2800" dirty="0" err="1">
                <a:solidFill>
                  <a:schemeClr val="dk1"/>
                </a:solidFill>
              </a:rPr>
              <a:t>that</a:t>
            </a:r>
            <a:r>
              <a:rPr lang="hu-HU" sz="2800" dirty="0">
                <a:solidFill>
                  <a:schemeClr val="dk1"/>
                </a:solidFill>
              </a:rPr>
              <a:t> </a:t>
            </a:r>
            <a:r>
              <a:rPr lang="hu-HU" sz="2800" dirty="0" err="1">
                <a:solidFill>
                  <a:schemeClr val="dk1"/>
                </a:solidFill>
              </a:rPr>
              <a:t>ensure</a:t>
            </a:r>
            <a:r>
              <a:rPr lang="hu-HU" sz="2800" dirty="0">
                <a:solidFill>
                  <a:schemeClr val="dk1"/>
                </a:solidFill>
              </a:rPr>
              <a:t> </a:t>
            </a:r>
            <a:r>
              <a:rPr lang="hu-HU" sz="2800" dirty="0" err="1">
                <a:solidFill>
                  <a:schemeClr val="dk1"/>
                </a:solidFill>
              </a:rPr>
              <a:t>effective</a:t>
            </a:r>
            <a:r>
              <a:rPr lang="hu-HU" sz="2800" dirty="0">
                <a:solidFill>
                  <a:schemeClr val="dk1"/>
                </a:solidFill>
              </a:rPr>
              <a:t> </a:t>
            </a:r>
            <a:r>
              <a:rPr lang="hu-HU" sz="2800" dirty="0" err="1">
                <a:solidFill>
                  <a:schemeClr val="dk1"/>
                </a:solidFill>
              </a:rPr>
              <a:t>access</a:t>
            </a:r>
            <a:r>
              <a:rPr lang="hu-HU" sz="2800" dirty="0">
                <a:solidFill>
                  <a:schemeClr val="dk1"/>
                </a:solidFill>
              </a:rPr>
              <a:t> </a:t>
            </a:r>
            <a:r>
              <a:rPr lang="hu-HU" sz="2800" dirty="0" err="1">
                <a:solidFill>
                  <a:schemeClr val="dk1"/>
                </a:solidFill>
              </a:rPr>
              <a:t>to</a:t>
            </a:r>
            <a:r>
              <a:rPr lang="hu-HU" sz="2800" dirty="0">
                <a:solidFill>
                  <a:schemeClr val="dk1"/>
                </a:solidFill>
              </a:rPr>
              <a:t> </a:t>
            </a:r>
            <a:r>
              <a:rPr lang="hu-HU" sz="2800" dirty="0" err="1">
                <a:solidFill>
                  <a:schemeClr val="dk1"/>
                </a:solidFill>
              </a:rPr>
              <a:t>territory</a:t>
            </a:r>
            <a:r>
              <a:rPr lang="hu-HU" sz="2800" dirty="0">
                <a:solidFill>
                  <a:schemeClr val="dk1"/>
                </a:solidFill>
              </a:rPr>
              <a:t> and </a:t>
            </a:r>
            <a:r>
              <a:rPr lang="hu-HU" sz="2800" dirty="0" err="1">
                <a:solidFill>
                  <a:schemeClr val="dk1"/>
                </a:solidFill>
              </a:rPr>
              <a:t>procedure</a:t>
            </a:r>
            <a:r>
              <a:rPr lang="hu-HU" sz="2800" dirty="0">
                <a:solidFill>
                  <a:schemeClr val="dk1"/>
                </a:solidFill>
              </a:rPr>
              <a:t> </a:t>
            </a:r>
            <a:r>
              <a:rPr lang="hu-HU" sz="2800" dirty="0" err="1">
                <a:solidFill>
                  <a:schemeClr val="dk1"/>
                </a:solidFill>
              </a:rPr>
              <a:t>at</a:t>
            </a:r>
            <a:r>
              <a:rPr lang="hu-HU" sz="2800" dirty="0">
                <a:solidFill>
                  <a:schemeClr val="dk1"/>
                </a:solidFill>
              </a:rPr>
              <a:t> </a:t>
            </a:r>
            <a:r>
              <a:rPr lang="hu-HU" sz="2800" dirty="0" err="1">
                <a:solidFill>
                  <a:schemeClr val="dk1"/>
                </a:solidFill>
              </a:rPr>
              <a:t>the</a:t>
            </a:r>
            <a:r>
              <a:rPr lang="hu-HU" sz="2800" dirty="0">
                <a:solidFill>
                  <a:schemeClr val="dk1"/>
                </a:solidFill>
              </a:rPr>
              <a:t> </a:t>
            </a:r>
            <a:r>
              <a:rPr lang="hu-HU" sz="2800" dirty="0" err="1">
                <a:solidFill>
                  <a:schemeClr val="dk1"/>
                </a:solidFill>
              </a:rPr>
              <a:t>borders</a:t>
            </a:r>
            <a:r>
              <a:rPr lang="hu-HU" sz="2800" dirty="0">
                <a:solidFill>
                  <a:schemeClr val="dk1"/>
                </a:solidFill>
              </a:rPr>
              <a:t> and </a:t>
            </a:r>
            <a:r>
              <a:rPr lang="hu-HU" sz="2800" dirty="0" err="1">
                <a:solidFill>
                  <a:schemeClr val="dk1"/>
                </a:solidFill>
              </a:rPr>
              <a:t>on</a:t>
            </a:r>
            <a:r>
              <a:rPr lang="hu-HU" sz="2800" dirty="0">
                <a:solidFill>
                  <a:schemeClr val="dk1"/>
                </a:solidFill>
              </a:rPr>
              <a:t> </a:t>
            </a:r>
            <a:r>
              <a:rPr lang="hu-HU" sz="2800" dirty="0" err="1">
                <a:solidFill>
                  <a:schemeClr val="dk1"/>
                </a:solidFill>
              </a:rPr>
              <a:t>the</a:t>
            </a:r>
            <a:r>
              <a:rPr lang="hu-HU" sz="2800" dirty="0">
                <a:solidFill>
                  <a:schemeClr val="dk1"/>
                </a:solidFill>
              </a:rPr>
              <a:t> </a:t>
            </a:r>
            <a:r>
              <a:rPr lang="hu-HU" sz="2800" dirty="0" err="1">
                <a:solidFill>
                  <a:schemeClr val="dk1"/>
                </a:solidFill>
              </a:rPr>
              <a:t>territory</a:t>
            </a:r>
            <a:r>
              <a:rPr lang="hu-HU" sz="2800" dirty="0">
                <a:solidFill>
                  <a:schemeClr val="dk1"/>
                </a:solidFill>
              </a:rPr>
              <a:t> of Hungary </a:t>
            </a:r>
            <a:r>
              <a:rPr lang="hu-HU" sz="2800" dirty="0" err="1">
                <a:solidFill>
                  <a:schemeClr val="dk1"/>
                </a:solidFill>
              </a:rPr>
              <a:t>regardless</a:t>
            </a:r>
            <a:r>
              <a:rPr lang="hu-HU" sz="2800" dirty="0">
                <a:solidFill>
                  <a:schemeClr val="dk1"/>
                </a:solidFill>
              </a:rPr>
              <a:t> of </a:t>
            </a:r>
            <a:r>
              <a:rPr lang="hu-HU" sz="2800" dirty="0" err="1">
                <a:solidFill>
                  <a:schemeClr val="dk1"/>
                </a:solidFill>
              </a:rPr>
              <a:t>their</a:t>
            </a:r>
            <a:r>
              <a:rPr lang="hu-HU" sz="2800" dirty="0">
                <a:solidFill>
                  <a:schemeClr val="dk1"/>
                </a:solidFill>
              </a:rPr>
              <a:t> </a:t>
            </a:r>
            <a:r>
              <a:rPr lang="hu-HU" sz="2800" dirty="0" err="1">
                <a:solidFill>
                  <a:schemeClr val="dk1"/>
                </a:solidFill>
              </a:rPr>
              <a:t>migratory</a:t>
            </a:r>
            <a:r>
              <a:rPr lang="hu-HU" sz="2800" dirty="0">
                <a:solidFill>
                  <a:schemeClr val="dk1"/>
                </a:solidFill>
              </a:rPr>
              <a:t> status</a:t>
            </a:r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3600" dirty="0">
              <a:solidFill>
                <a:schemeClr val="dk1"/>
              </a:solidFill>
              <a:sym typeface="Arial"/>
            </a:endParaRPr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3600" dirty="0">
              <a:solidFill>
                <a:schemeClr val="dk1"/>
              </a:solidFill>
              <a:sym typeface="Arial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sz="3600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109" name="Google Shape;10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209" y="6441881"/>
            <a:ext cx="1301321" cy="245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91D20028-BD1B-364B-98E9-0FE1F97796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8209" y="284309"/>
            <a:ext cx="1805665" cy="65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57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2" descr="A képen konyhai edények, rajongó, eszköz, tekercsrugó látható&#10;&#10;Automatikusan generált leírá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2"/>
          <p:cNvSpPr txBox="1"/>
          <p:nvPr/>
        </p:nvSpPr>
        <p:spPr>
          <a:xfrm>
            <a:off x="252530" y="1623694"/>
            <a:ext cx="11059904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5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your attention!</a:t>
            </a:r>
            <a:endParaRPr sz="5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209" y="6441881"/>
            <a:ext cx="1301321" cy="245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E24C7AC1-0F75-FF4F-9ECE-C938D6925A3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78209" y="284309"/>
            <a:ext cx="1805665" cy="657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Google Shape;92;p2"/>
          <p:cNvSpPr txBox="1"/>
          <p:nvPr/>
        </p:nvSpPr>
        <p:spPr>
          <a:xfrm>
            <a:off x="575733" y="1100667"/>
            <a:ext cx="4882089" cy="5076296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514350" marR="0" lvl="0" indent="-228600">
              <a:lnSpc>
                <a:spcPct val="1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Findings of the Court</a:t>
            </a:r>
          </a:p>
          <a:p>
            <a:pPr marL="51435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Domestic legal instruments in force leading to repeated violations</a:t>
            </a:r>
          </a:p>
          <a:p>
            <a:pPr marL="514350" marR="0" lvl="0" indent="-228600">
              <a:lnSpc>
                <a:spcPct val="1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Submitted Action Reports</a:t>
            </a:r>
          </a:p>
          <a:p>
            <a:pPr marL="51435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these translate to the reality on the ground</a:t>
            </a:r>
          </a:p>
          <a:p>
            <a:pPr marL="514350" marR="0" lvl="0" indent="-228600">
              <a:lnSpc>
                <a:spcPct val="1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Recommendations</a:t>
            </a:r>
          </a:p>
          <a:p>
            <a:pPr marL="45720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7" name="Google Shape;124;p6">
            <a:extLst>
              <a:ext uri="{FF2B5EF4-FFF2-40B4-BE49-F238E27FC236}">
                <a16:creationId xmlns:a16="http://schemas.microsoft.com/office/drawing/2014/main" id="{89F77239-B93A-3A43-BB03-C7A9B1D01F38}"/>
              </a:ext>
            </a:extLst>
          </p:cNvPr>
          <p:cNvPicPr preferRelativeResize="0"/>
          <p:nvPr/>
        </p:nvPicPr>
        <p:blipFill rotWithShape="1">
          <a:blip r:embed="rId3"/>
          <a:srcRect l="21248" r="2890" b="-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2530" y="6441881"/>
            <a:ext cx="1301321" cy="245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81CD5D99-33A8-CC4A-935D-AA7F821D38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78209" y="284309"/>
            <a:ext cx="1805665" cy="65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84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474151" y="1271842"/>
            <a:ext cx="11849274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400" dirty="0" err="1">
                <a:solidFill>
                  <a:schemeClr val="dk1"/>
                </a:solidFill>
              </a:rPr>
              <a:t>Violation</a:t>
            </a:r>
            <a:r>
              <a:rPr lang="hu-HU" sz="4400" dirty="0">
                <a:solidFill>
                  <a:schemeClr val="dk1"/>
                </a:solidFill>
              </a:rPr>
              <a:t> </a:t>
            </a:r>
            <a:r>
              <a:rPr lang="hu-HU" sz="4400" dirty="0" err="1">
                <a:solidFill>
                  <a:schemeClr val="dk1"/>
                </a:solidFill>
              </a:rPr>
              <a:t>found</a:t>
            </a:r>
            <a:r>
              <a:rPr lang="hu-HU" sz="4400" dirty="0">
                <a:solidFill>
                  <a:schemeClr val="dk1"/>
                </a:solidFill>
              </a:rPr>
              <a:t> – </a:t>
            </a:r>
            <a:r>
              <a:rPr lang="hu-HU" sz="4400" dirty="0" err="1">
                <a:solidFill>
                  <a:schemeClr val="dk1"/>
                </a:solidFill>
              </a:rPr>
              <a:t>Article</a:t>
            </a:r>
            <a:r>
              <a:rPr lang="hu-HU" sz="4400" dirty="0">
                <a:solidFill>
                  <a:schemeClr val="dk1"/>
                </a:solidFill>
              </a:rPr>
              <a:t> 3 </a:t>
            </a:r>
            <a:r>
              <a:rPr lang="hu-HU" sz="4400" dirty="0" err="1">
                <a:solidFill>
                  <a:schemeClr val="dk1"/>
                </a:solidFill>
              </a:rPr>
              <a:t>procedural</a:t>
            </a:r>
            <a:r>
              <a:rPr lang="hu-HU" sz="4400" dirty="0">
                <a:solidFill>
                  <a:schemeClr val="dk1"/>
                </a:solidFill>
              </a:rPr>
              <a:t> </a:t>
            </a:r>
            <a:r>
              <a:rPr lang="hu-HU" sz="4400" dirty="0" err="1">
                <a:solidFill>
                  <a:schemeClr val="dk1"/>
                </a:solidFill>
              </a:rPr>
              <a:t>limb</a:t>
            </a:r>
            <a:r>
              <a:rPr lang="hu-HU" sz="4400" dirty="0">
                <a:solidFill>
                  <a:schemeClr val="dk1"/>
                </a:solidFill>
              </a:rPr>
              <a:t> </a:t>
            </a:r>
            <a:r>
              <a:rPr lang="hu-HU" sz="4400" dirty="0" err="1">
                <a:solidFill>
                  <a:schemeClr val="dk1"/>
                </a:solidFill>
              </a:rPr>
              <a:t>concerning</a:t>
            </a:r>
            <a:r>
              <a:rPr lang="hu-HU" sz="4400" dirty="0">
                <a:solidFill>
                  <a:schemeClr val="dk1"/>
                </a:solidFill>
              </a:rPr>
              <a:t> </a:t>
            </a:r>
            <a:r>
              <a:rPr lang="hu-HU" sz="4400" dirty="0" err="1">
                <a:solidFill>
                  <a:schemeClr val="dk1"/>
                </a:solidFill>
              </a:rPr>
              <a:t>the</a:t>
            </a:r>
            <a:r>
              <a:rPr lang="hu-HU" sz="4400" dirty="0">
                <a:solidFill>
                  <a:schemeClr val="dk1"/>
                </a:solidFill>
              </a:rPr>
              <a:t> </a:t>
            </a:r>
            <a:r>
              <a:rPr lang="hu-HU" sz="4400" dirty="0" err="1">
                <a:solidFill>
                  <a:schemeClr val="dk1"/>
                </a:solidFill>
              </a:rPr>
              <a:t>applicants</a:t>
            </a:r>
            <a:r>
              <a:rPr lang="hu-HU" sz="4400" dirty="0">
                <a:solidFill>
                  <a:schemeClr val="dk1"/>
                </a:solidFill>
              </a:rPr>
              <a:t>’ </a:t>
            </a:r>
            <a:r>
              <a:rPr lang="hu-HU" sz="4400" dirty="0" err="1">
                <a:solidFill>
                  <a:schemeClr val="dk1"/>
                </a:solidFill>
              </a:rPr>
              <a:t>return</a:t>
            </a:r>
            <a:r>
              <a:rPr lang="hu-HU" sz="4400" dirty="0">
                <a:solidFill>
                  <a:schemeClr val="dk1"/>
                </a:solidFill>
              </a:rPr>
              <a:t> </a:t>
            </a:r>
            <a:r>
              <a:rPr lang="hu-HU" sz="4400" dirty="0" err="1">
                <a:solidFill>
                  <a:schemeClr val="dk1"/>
                </a:solidFill>
              </a:rPr>
              <a:t>to</a:t>
            </a:r>
            <a:r>
              <a:rPr lang="hu-HU" sz="4400" dirty="0">
                <a:solidFill>
                  <a:schemeClr val="dk1"/>
                </a:solidFill>
              </a:rPr>
              <a:t> </a:t>
            </a:r>
            <a:r>
              <a:rPr lang="hu-HU" sz="4400" dirty="0" err="1">
                <a:solidFill>
                  <a:schemeClr val="dk1"/>
                </a:solidFill>
              </a:rPr>
              <a:t>Serbia</a:t>
            </a:r>
            <a:endParaRPr lang="hu-HU" sz="44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sz="4400" dirty="0">
              <a:solidFill>
                <a:schemeClr val="dk1"/>
              </a:solidFill>
              <a:sym typeface="Arial"/>
            </a:endParaRP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hu-HU" sz="3200" dirty="0"/>
              <a:t>„[…] </a:t>
            </a:r>
            <a:r>
              <a:rPr lang="en-US" sz="3200" dirty="0"/>
              <a:t>by relying on a general presumption of “safe third country”, which was not based on a thorough assessment of the risk of lack of effective access to asylum proceedings in Serbia, including the risk of </a:t>
            </a:r>
            <a:r>
              <a:rPr lang="en-US" sz="3200" i="1" dirty="0" err="1"/>
              <a:t>refoulement</a:t>
            </a:r>
            <a:r>
              <a:rPr lang="en-US" sz="3200" dirty="0"/>
              <a:t>, and by </a:t>
            </a:r>
            <a:endParaRPr lang="hu-HU" sz="3200" dirty="0"/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en-US" sz="3200" dirty="0"/>
              <a:t>inducing them to enter Serbia illegally instead of negotiating an orderly return</a:t>
            </a:r>
            <a:r>
              <a:rPr lang="hu-HU" sz="3200" dirty="0"/>
              <a:t>”</a:t>
            </a:r>
            <a:endParaRPr sz="3200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530" y="6441881"/>
            <a:ext cx="1301321" cy="245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81CD5D99-33A8-CC4A-935D-AA7F821D38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8209" y="284309"/>
            <a:ext cx="1805665" cy="6575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/>
          <p:nvPr/>
        </p:nvSpPr>
        <p:spPr>
          <a:xfrm>
            <a:off x="0" y="2290226"/>
            <a:ext cx="11686940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7000" dirty="0">
                <a:solidFill>
                  <a:schemeClr val="lt1"/>
                </a:solidFill>
              </a:rPr>
              <a:t>The </a:t>
            </a:r>
            <a:r>
              <a:rPr lang="hu-HU" sz="7000" dirty="0" err="1">
                <a:solidFill>
                  <a:schemeClr val="lt1"/>
                </a:solidFill>
              </a:rPr>
              <a:t>general</a:t>
            </a:r>
            <a:r>
              <a:rPr lang="hu-HU" sz="7000" dirty="0">
                <a:solidFill>
                  <a:schemeClr val="lt1"/>
                </a:solidFill>
              </a:rPr>
              <a:t> </a:t>
            </a:r>
            <a:r>
              <a:rPr lang="hu-HU" sz="7000" dirty="0" err="1">
                <a:solidFill>
                  <a:schemeClr val="lt1"/>
                </a:solidFill>
              </a:rPr>
              <a:t>presumption</a:t>
            </a:r>
            <a:r>
              <a:rPr lang="hu-HU" sz="7000" dirty="0">
                <a:solidFill>
                  <a:schemeClr val="lt1"/>
                </a:solidFill>
              </a:rPr>
              <a:t> </a:t>
            </a:r>
            <a:r>
              <a:rPr lang="hu-HU" sz="7000" dirty="0" err="1">
                <a:solidFill>
                  <a:schemeClr val="lt1"/>
                </a:solidFill>
              </a:rPr>
              <a:t>concerning</a:t>
            </a:r>
            <a:r>
              <a:rPr lang="hu-HU" sz="7000" dirty="0">
                <a:solidFill>
                  <a:schemeClr val="lt1"/>
                </a:solidFill>
              </a:rPr>
              <a:t> </a:t>
            </a:r>
            <a:r>
              <a:rPr lang="hu-HU" sz="7000" dirty="0" err="1">
                <a:solidFill>
                  <a:schemeClr val="lt1"/>
                </a:solidFill>
              </a:rPr>
              <a:t>Serbia</a:t>
            </a:r>
            <a:r>
              <a:rPr lang="hu-HU" sz="7000" dirty="0">
                <a:solidFill>
                  <a:schemeClr val="lt1"/>
                </a:solidFill>
              </a:rPr>
              <a:t> </a:t>
            </a:r>
            <a:endParaRPr sz="7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9F24227-7096-5244-8637-A5BD4AE1334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8209" y="284309"/>
            <a:ext cx="1805665" cy="6575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/>
        </p:nvSpPr>
        <p:spPr>
          <a:xfrm>
            <a:off x="252530" y="1074063"/>
            <a:ext cx="11242783" cy="4185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Legal</a:t>
            </a:r>
            <a:r>
              <a:rPr lang="hu-HU" sz="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5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instruments</a:t>
            </a:r>
            <a:r>
              <a:rPr lang="hu-HU" sz="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hu-HU" sz="5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force</a:t>
            </a:r>
            <a:r>
              <a:rPr lang="hu-HU" sz="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I.</a:t>
            </a:r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3600" dirty="0" err="1">
                <a:solidFill>
                  <a:schemeClr val="dk1"/>
                </a:solidFill>
              </a:rPr>
              <a:t>Gov’t</a:t>
            </a:r>
            <a:r>
              <a:rPr lang="hu-HU" sz="3600" dirty="0">
                <a:solidFill>
                  <a:schemeClr val="dk1"/>
                </a:solidFill>
              </a:rPr>
              <a:t> </a:t>
            </a:r>
            <a:r>
              <a:rPr lang="hu-HU" sz="3600" dirty="0" err="1">
                <a:solidFill>
                  <a:schemeClr val="dk1"/>
                </a:solidFill>
              </a:rPr>
              <a:t>decree</a:t>
            </a:r>
            <a:r>
              <a:rPr lang="hu-HU" sz="3600" dirty="0">
                <a:solidFill>
                  <a:schemeClr val="dk1"/>
                </a:solidFill>
              </a:rPr>
              <a:t> 191/2015 (21 </a:t>
            </a:r>
            <a:r>
              <a:rPr lang="hu-HU" sz="3600" dirty="0" err="1">
                <a:solidFill>
                  <a:schemeClr val="dk1"/>
                </a:solidFill>
              </a:rPr>
              <a:t>July</a:t>
            </a:r>
            <a:r>
              <a:rPr lang="hu-HU" sz="3600" dirty="0">
                <a:solidFill>
                  <a:schemeClr val="dk1"/>
                </a:solidFill>
              </a:rPr>
              <a:t>) </a:t>
            </a:r>
            <a:r>
              <a:rPr lang="hu-HU" sz="3600" dirty="0" err="1">
                <a:solidFill>
                  <a:schemeClr val="dk1"/>
                </a:solidFill>
              </a:rPr>
              <a:t>on</a:t>
            </a:r>
            <a:r>
              <a:rPr lang="hu-HU" sz="3600" dirty="0">
                <a:solidFill>
                  <a:schemeClr val="dk1"/>
                </a:solidFill>
              </a:rPr>
              <a:t> </a:t>
            </a:r>
            <a:r>
              <a:rPr lang="hu-HU" sz="3600" dirty="0" err="1">
                <a:solidFill>
                  <a:schemeClr val="dk1"/>
                </a:solidFill>
              </a:rPr>
              <a:t>the</a:t>
            </a:r>
            <a:r>
              <a:rPr lang="hu-HU" sz="3600" dirty="0">
                <a:solidFill>
                  <a:schemeClr val="dk1"/>
                </a:solidFill>
              </a:rPr>
              <a:t> </a:t>
            </a:r>
            <a:r>
              <a:rPr lang="hu-HU" sz="3600" dirty="0" err="1">
                <a:solidFill>
                  <a:schemeClr val="dk1"/>
                </a:solidFill>
              </a:rPr>
              <a:t>list</a:t>
            </a:r>
            <a:r>
              <a:rPr lang="hu-HU" sz="3600" dirty="0">
                <a:solidFill>
                  <a:schemeClr val="dk1"/>
                </a:solidFill>
              </a:rPr>
              <a:t> of </a:t>
            </a:r>
            <a:r>
              <a:rPr lang="hu-HU" sz="3600" dirty="0" err="1">
                <a:solidFill>
                  <a:schemeClr val="dk1"/>
                </a:solidFill>
              </a:rPr>
              <a:t>safe</a:t>
            </a:r>
            <a:r>
              <a:rPr lang="hu-HU" sz="3600" dirty="0">
                <a:solidFill>
                  <a:schemeClr val="dk1"/>
                </a:solidFill>
              </a:rPr>
              <a:t> </a:t>
            </a:r>
            <a:r>
              <a:rPr lang="hu-HU" sz="3600" dirty="0" err="1">
                <a:solidFill>
                  <a:schemeClr val="dk1"/>
                </a:solidFill>
              </a:rPr>
              <a:t>countries</a:t>
            </a:r>
            <a:r>
              <a:rPr lang="hu-HU" sz="3600" dirty="0">
                <a:solidFill>
                  <a:schemeClr val="dk1"/>
                </a:solidFill>
              </a:rPr>
              <a:t> of </a:t>
            </a:r>
            <a:r>
              <a:rPr lang="hu-HU" sz="3600" dirty="0" err="1">
                <a:solidFill>
                  <a:schemeClr val="dk1"/>
                </a:solidFill>
              </a:rPr>
              <a:t>origin</a:t>
            </a:r>
            <a:r>
              <a:rPr lang="hu-HU" sz="3600" dirty="0">
                <a:solidFill>
                  <a:schemeClr val="dk1"/>
                </a:solidFill>
              </a:rPr>
              <a:t> and </a:t>
            </a:r>
            <a:r>
              <a:rPr lang="hu-HU" sz="3600" dirty="0" err="1">
                <a:solidFill>
                  <a:schemeClr val="dk1"/>
                </a:solidFill>
              </a:rPr>
              <a:t>safe</a:t>
            </a:r>
            <a:r>
              <a:rPr lang="hu-HU" sz="3600" dirty="0">
                <a:solidFill>
                  <a:schemeClr val="dk1"/>
                </a:solidFill>
              </a:rPr>
              <a:t> </a:t>
            </a:r>
            <a:r>
              <a:rPr lang="hu-HU" sz="3600" dirty="0" err="1">
                <a:solidFill>
                  <a:schemeClr val="dk1"/>
                </a:solidFill>
              </a:rPr>
              <a:t>third</a:t>
            </a:r>
            <a:r>
              <a:rPr lang="hu-HU" sz="3600" dirty="0">
                <a:solidFill>
                  <a:schemeClr val="dk1"/>
                </a:solidFill>
              </a:rPr>
              <a:t> </a:t>
            </a:r>
            <a:r>
              <a:rPr lang="hu-HU" sz="3600" dirty="0" err="1">
                <a:solidFill>
                  <a:schemeClr val="dk1"/>
                </a:solidFill>
              </a:rPr>
              <a:t>countries</a:t>
            </a:r>
            <a:endParaRPr lang="hu-HU" sz="3600" dirty="0">
              <a:solidFill>
                <a:schemeClr val="dk1"/>
              </a:solidFill>
            </a:endParaRPr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3600" dirty="0" err="1">
                <a:solidFill>
                  <a:schemeClr val="dk1"/>
                </a:solidFill>
                <a:sym typeface="Arial"/>
              </a:rPr>
              <a:t>Section</a:t>
            </a:r>
            <a:r>
              <a:rPr lang="hu-HU" sz="3600" dirty="0">
                <a:solidFill>
                  <a:schemeClr val="dk1"/>
                </a:solidFill>
                <a:sym typeface="Arial"/>
              </a:rPr>
              <a:t> 51(2)(f) of </a:t>
            </a:r>
            <a:r>
              <a:rPr lang="hu-HU" sz="3600" dirty="0" err="1">
                <a:solidFill>
                  <a:schemeClr val="dk1"/>
                </a:solidFill>
                <a:sym typeface="Arial"/>
              </a:rPr>
              <a:t>the</a:t>
            </a:r>
            <a:r>
              <a:rPr lang="hu-HU" sz="36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3600" dirty="0" err="1">
                <a:solidFill>
                  <a:schemeClr val="dk1"/>
                </a:solidFill>
                <a:sym typeface="Arial"/>
              </a:rPr>
              <a:t>Asylum</a:t>
            </a:r>
            <a:r>
              <a:rPr lang="hu-HU" sz="36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3600" dirty="0" err="1">
                <a:solidFill>
                  <a:schemeClr val="dk1"/>
                </a:solidFill>
                <a:sym typeface="Arial"/>
              </a:rPr>
              <a:t>Act</a:t>
            </a:r>
            <a:r>
              <a:rPr lang="hu-HU" sz="3600" dirty="0">
                <a:solidFill>
                  <a:schemeClr val="dk1"/>
                </a:solidFill>
                <a:sym typeface="Arial"/>
              </a:rPr>
              <a:t> (</a:t>
            </a:r>
            <a:r>
              <a:rPr lang="hu-HU" sz="3600" i="1" dirty="0" err="1">
                <a:solidFill>
                  <a:schemeClr val="dk1"/>
                </a:solidFill>
                <a:sym typeface="Arial"/>
              </a:rPr>
              <a:t>concept</a:t>
            </a:r>
            <a:r>
              <a:rPr lang="hu-HU" sz="3600" i="1" dirty="0">
                <a:solidFill>
                  <a:schemeClr val="dk1"/>
                </a:solidFill>
                <a:sym typeface="Arial"/>
              </a:rPr>
              <a:t> of </a:t>
            </a:r>
            <a:r>
              <a:rPr lang="hu-HU" sz="3600" i="1" dirty="0" err="1">
                <a:solidFill>
                  <a:schemeClr val="dk1"/>
                </a:solidFill>
                <a:sym typeface="Arial"/>
              </a:rPr>
              <a:t>safe</a:t>
            </a:r>
            <a:r>
              <a:rPr lang="hu-HU" sz="3600" i="1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3600" i="1" dirty="0" err="1">
                <a:solidFill>
                  <a:schemeClr val="dk1"/>
                </a:solidFill>
                <a:sym typeface="Arial"/>
              </a:rPr>
              <a:t>transit</a:t>
            </a:r>
            <a:r>
              <a:rPr lang="hu-HU" sz="3600" i="1" dirty="0">
                <a:solidFill>
                  <a:schemeClr val="dk1"/>
                </a:solidFill>
                <a:sym typeface="Arial"/>
              </a:rPr>
              <a:t> country, </a:t>
            </a:r>
            <a:r>
              <a:rPr lang="hu-HU" sz="3600" dirty="0" err="1">
                <a:solidFill>
                  <a:schemeClr val="dk1"/>
                </a:solidFill>
                <a:sym typeface="Arial"/>
              </a:rPr>
              <a:t>found</a:t>
            </a:r>
            <a:r>
              <a:rPr lang="hu-HU" sz="36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3600" dirty="0" err="1">
                <a:solidFill>
                  <a:schemeClr val="dk1"/>
                </a:solidFill>
                <a:sym typeface="Arial"/>
              </a:rPr>
              <a:t>incompatible</a:t>
            </a:r>
            <a:r>
              <a:rPr lang="hu-HU" sz="36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3600" dirty="0" err="1">
                <a:solidFill>
                  <a:schemeClr val="dk1"/>
                </a:solidFill>
                <a:sym typeface="Arial"/>
              </a:rPr>
              <a:t>with</a:t>
            </a:r>
            <a:r>
              <a:rPr lang="hu-HU" sz="3600" dirty="0">
                <a:solidFill>
                  <a:schemeClr val="dk1"/>
                </a:solidFill>
                <a:sym typeface="Arial"/>
              </a:rPr>
              <a:t> EU </a:t>
            </a:r>
            <a:r>
              <a:rPr lang="hu-HU" sz="3600" dirty="0" err="1">
                <a:solidFill>
                  <a:schemeClr val="dk1"/>
                </a:solidFill>
                <a:sym typeface="Arial"/>
              </a:rPr>
              <a:t>law</a:t>
            </a:r>
            <a:r>
              <a:rPr lang="hu-HU" sz="3600" dirty="0">
                <a:solidFill>
                  <a:schemeClr val="dk1"/>
                </a:solidFill>
                <a:sym typeface="Arial"/>
              </a:rPr>
              <a:t> in C-564/18)</a:t>
            </a:r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3600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109" name="Google Shape;10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209" y="6441881"/>
            <a:ext cx="1301321" cy="245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91D20028-BD1B-364B-98E9-0FE1F97796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8209" y="284309"/>
            <a:ext cx="1805665" cy="6575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/>
        </p:nvSpPr>
        <p:spPr>
          <a:xfrm>
            <a:off x="252530" y="1074063"/>
            <a:ext cx="11242783" cy="5293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Legal</a:t>
            </a:r>
            <a:r>
              <a:rPr lang="hu-HU" sz="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5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instruments</a:t>
            </a:r>
            <a:r>
              <a:rPr lang="hu-HU" sz="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hu-HU" sz="5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force</a:t>
            </a:r>
            <a:r>
              <a:rPr lang="hu-HU" sz="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II.</a:t>
            </a:r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3600" dirty="0" err="1">
                <a:solidFill>
                  <a:schemeClr val="dk1"/>
                </a:solidFill>
              </a:rPr>
              <a:t>Section</a:t>
            </a:r>
            <a:r>
              <a:rPr lang="hu-HU" sz="3600" dirty="0">
                <a:solidFill>
                  <a:schemeClr val="dk1"/>
                </a:solidFill>
              </a:rPr>
              <a:t> 5(1)(b) of </a:t>
            </a:r>
            <a:r>
              <a:rPr lang="hu-HU" sz="3600" dirty="0" err="1">
                <a:solidFill>
                  <a:schemeClr val="dk1"/>
                </a:solidFill>
              </a:rPr>
              <a:t>the</a:t>
            </a:r>
            <a:r>
              <a:rPr lang="hu-HU" sz="3600" dirty="0">
                <a:solidFill>
                  <a:schemeClr val="dk1"/>
                </a:solidFill>
              </a:rPr>
              <a:t> </a:t>
            </a:r>
            <a:r>
              <a:rPr lang="hu-HU" sz="3600" dirty="0" err="1">
                <a:solidFill>
                  <a:schemeClr val="dk1"/>
                </a:solidFill>
              </a:rPr>
              <a:t>State</a:t>
            </a:r>
            <a:r>
              <a:rPr lang="hu-HU" sz="3600" dirty="0">
                <a:solidFill>
                  <a:schemeClr val="dk1"/>
                </a:solidFill>
              </a:rPr>
              <a:t> </a:t>
            </a:r>
            <a:r>
              <a:rPr lang="hu-HU" sz="3600" dirty="0" err="1">
                <a:solidFill>
                  <a:schemeClr val="dk1"/>
                </a:solidFill>
              </a:rPr>
              <a:t>Borders</a:t>
            </a:r>
            <a:r>
              <a:rPr lang="hu-HU" sz="3600" dirty="0">
                <a:solidFill>
                  <a:schemeClr val="dk1"/>
                </a:solidFill>
              </a:rPr>
              <a:t> </a:t>
            </a:r>
            <a:r>
              <a:rPr lang="hu-HU" sz="3600" dirty="0" err="1">
                <a:solidFill>
                  <a:schemeClr val="dk1"/>
                </a:solidFill>
              </a:rPr>
              <a:t>Act</a:t>
            </a:r>
            <a:r>
              <a:rPr lang="hu-HU" sz="3600" dirty="0">
                <a:solidFill>
                  <a:schemeClr val="dk1"/>
                </a:solidFill>
              </a:rPr>
              <a:t> (</a:t>
            </a:r>
            <a:r>
              <a:rPr lang="hu-HU" sz="3600" dirty="0" err="1">
                <a:solidFill>
                  <a:schemeClr val="dk1"/>
                </a:solidFill>
              </a:rPr>
              <a:t>legalisation</a:t>
            </a:r>
            <a:r>
              <a:rPr lang="hu-HU" sz="3600" dirty="0">
                <a:solidFill>
                  <a:schemeClr val="dk1"/>
                </a:solidFill>
              </a:rPr>
              <a:t> of </a:t>
            </a:r>
            <a:r>
              <a:rPr lang="hu-HU" sz="3600" dirty="0" err="1">
                <a:solidFill>
                  <a:schemeClr val="dk1"/>
                </a:solidFill>
              </a:rPr>
              <a:t>collective</a:t>
            </a:r>
            <a:r>
              <a:rPr lang="hu-HU" sz="3600" dirty="0">
                <a:solidFill>
                  <a:schemeClr val="dk1"/>
                </a:solidFill>
              </a:rPr>
              <a:t> </a:t>
            </a:r>
            <a:r>
              <a:rPr lang="hu-HU" sz="3600" dirty="0" err="1">
                <a:solidFill>
                  <a:schemeClr val="dk1"/>
                </a:solidFill>
              </a:rPr>
              <a:t>expulsions</a:t>
            </a:r>
            <a:r>
              <a:rPr lang="hu-HU" sz="3600" dirty="0">
                <a:solidFill>
                  <a:schemeClr val="dk1"/>
                </a:solidFill>
              </a:rPr>
              <a:t>, </a:t>
            </a:r>
            <a:r>
              <a:rPr lang="hu-HU" sz="3600" dirty="0" err="1">
                <a:solidFill>
                  <a:schemeClr val="dk1"/>
                </a:solidFill>
              </a:rPr>
              <a:t>see</a:t>
            </a:r>
            <a:r>
              <a:rPr lang="hu-HU" sz="3600" dirty="0">
                <a:solidFill>
                  <a:schemeClr val="dk1"/>
                </a:solidFill>
              </a:rPr>
              <a:t> </a:t>
            </a:r>
            <a:r>
              <a:rPr lang="hu-HU" sz="3600" dirty="0" err="1">
                <a:solidFill>
                  <a:schemeClr val="dk1"/>
                </a:solidFill>
              </a:rPr>
              <a:t>related</a:t>
            </a:r>
            <a:r>
              <a:rPr lang="hu-HU" sz="3600" dirty="0">
                <a:solidFill>
                  <a:schemeClr val="dk1"/>
                </a:solidFill>
              </a:rPr>
              <a:t> </a:t>
            </a:r>
            <a:r>
              <a:rPr lang="hu-HU" sz="3600" dirty="0" err="1">
                <a:solidFill>
                  <a:schemeClr val="dk1"/>
                </a:solidFill>
              </a:rPr>
              <a:t>case</a:t>
            </a:r>
            <a:r>
              <a:rPr lang="hu-HU" sz="3600" dirty="0">
                <a:solidFill>
                  <a:schemeClr val="dk1"/>
                </a:solidFill>
              </a:rPr>
              <a:t> </a:t>
            </a:r>
            <a:r>
              <a:rPr lang="hu-HU" sz="3600" i="1" dirty="0" err="1">
                <a:solidFill>
                  <a:schemeClr val="dk1"/>
                </a:solidFill>
              </a:rPr>
              <a:t>Shahzad</a:t>
            </a:r>
            <a:r>
              <a:rPr lang="hu-HU" sz="3600" i="1" dirty="0">
                <a:solidFill>
                  <a:schemeClr val="dk1"/>
                </a:solidFill>
              </a:rPr>
              <a:t> v. Hungary</a:t>
            </a:r>
            <a:r>
              <a:rPr lang="hu-HU" sz="3600" dirty="0">
                <a:solidFill>
                  <a:schemeClr val="dk1"/>
                </a:solidFill>
              </a:rPr>
              <a:t> 12625/17, </a:t>
            </a:r>
            <a:r>
              <a:rPr lang="hu-HU" sz="3600" dirty="0" err="1">
                <a:solidFill>
                  <a:schemeClr val="dk1"/>
                </a:solidFill>
              </a:rPr>
              <a:t>violation</a:t>
            </a:r>
            <a:r>
              <a:rPr lang="hu-HU" sz="3600" dirty="0">
                <a:solidFill>
                  <a:schemeClr val="dk1"/>
                </a:solidFill>
              </a:rPr>
              <a:t> of A4P4 and </a:t>
            </a:r>
            <a:r>
              <a:rPr lang="hu-HU" sz="3600" dirty="0" err="1">
                <a:solidFill>
                  <a:schemeClr val="dk1"/>
                </a:solidFill>
              </a:rPr>
              <a:t>Article</a:t>
            </a:r>
            <a:r>
              <a:rPr lang="hu-HU" sz="3600" dirty="0">
                <a:solidFill>
                  <a:schemeClr val="dk1"/>
                </a:solidFill>
              </a:rPr>
              <a:t> 13 in </a:t>
            </a:r>
            <a:r>
              <a:rPr lang="hu-HU" sz="3600" dirty="0" err="1">
                <a:solidFill>
                  <a:schemeClr val="dk1"/>
                </a:solidFill>
              </a:rPr>
              <a:t>conjunction</a:t>
            </a:r>
            <a:r>
              <a:rPr lang="hu-HU" sz="3600" dirty="0">
                <a:solidFill>
                  <a:schemeClr val="dk1"/>
                </a:solidFill>
              </a:rPr>
              <a:t> </a:t>
            </a:r>
            <a:r>
              <a:rPr lang="hu-HU" sz="3600" dirty="0" err="1">
                <a:solidFill>
                  <a:schemeClr val="dk1"/>
                </a:solidFill>
              </a:rPr>
              <a:t>with</a:t>
            </a:r>
            <a:r>
              <a:rPr lang="hu-HU" sz="3600" dirty="0">
                <a:solidFill>
                  <a:schemeClr val="dk1"/>
                </a:solidFill>
              </a:rPr>
              <a:t> A4P4)</a:t>
            </a:r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3600" dirty="0" err="1">
                <a:solidFill>
                  <a:schemeClr val="dk1"/>
                </a:solidFill>
                <a:sym typeface="Arial"/>
              </a:rPr>
              <a:t>Sections</a:t>
            </a:r>
            <a:r>
              <a:rPr lang="hu-HU" sz="3600" dirty="0">
                <a:solidFill>
                  <a:schemeClr val="dk1"/>
                </a:solidFill>
                <a:sym typeface="Arial"/>
              </a:rPr>
              <a:t> 267-275 of </a:t>
            </a:r>
            <a:r>
              <a:rPr lang="hu-HU" sz="3600" dirty="0" err="1">
                <a:solidFill>
                  <a:schemeClr val="dk1"/>
                </a:solidFill>
                <a:sym typeface="Arial"/>
              </a:rPr>
              <a:t>the</a:t>
            </a:r>
            <a:r>
              <a:rPr lang="hu-HU" sz="36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3600" dirty="0" err="1">
                <a:solidFill>
                  <a:schemeClr val="dk1"/>
                </a:solidFill>
                <a:sym typeface="Arial"/>
              </a:rPr>
              <a:t>Transitional</a:t>
            </a:r>
            <a:r>
              <a:rPr lang="hu-HU" sz="36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3600" dirty="0" err="1">
                <a:solidFill>
                  <a:schemeClr val="dk1"/>
                </a:solidFill>
                <a:sym typeface="Arial"/>
              </a:rPr>
              <a:t>Act</a:t>
            </a:r>
            <a:r>
              <a:rPr lang="hu-HU" sz="3600" dirty="0">
                <a:solidFill>
                  <a:schemeClr val="dk1"/>
                </a:solidFill>
                <a:sym typeface="Arial"/>
              </a:rPr>
              <a:t> of 2020 and </a:t>
            </a:r>
            <a:r>
              <a:rPr lang="hu-HU" sz="3600" dirty="0" err="1">
                <a:solidFill>
                  <a:schemeClr val="dk1"/>
                </a:solidFill>
                <a:sym typeface="Arial"/>
              </a:rPr>
              <a:t>related</a:t>
            </a:r>
            <a:r>
              <a:rPr lang="hu-HU" sz="36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3600" dirty="0" err="1">
                <a:solidFill>
                  <a:schemeClr val="dk1"/>
                </a:solidFill>
                <a:sym typeface="Arial"/>
              </a:rPr>
              <a:t>implementing</a:t>
            </a:r>
            <a:r>
              <a:rPr lang="hu-HU" sz="36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3600" dirty="0" err="1">
                <a:solidFill>
                  <a:schemeClr val="dk1"/>
                </a:solidFill>
                <a:sym typeface="Arial"/>
              </a:rPr>
              <a:t>gov’t</a:t>
            </a:r>
            <a:r>
              <a:rPr lang="hu-HU" sz="36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3600" dirty="0" err="1">
                <a:solidFill>
                  <a:schemeClr val="dk1"/>
                </a:solidFill>
                <a:sym typeface="Arial"/>
              </a:rPr>
              <a:t>decrees</a:t>
            </a:r>
            <a:r>
              <a:rPr lang="hu-HU" sz="3600" dirty="0">
                <a:solidFill>
                  <a:schemeClr val="dk1"/>
                </a:solidFill>
                <a:sym typeface="Arial"/>
              </a:rPr>
              <a:t> (</a:t>
            </a:r>
            <a:r>
              <a:rPr lang="hu-HU" sz="3600" dirty="0" err="1">
                <a:solidFill>
                  <a:schemeClr val="dk1"/>
                </a:solidFill>
                <a:sym typeface="Arial"/>
              </a:rPr>
              <a:t>the</a:t>
            </a:r>
            <a:r>
              <a:rPr lang="hu-HU" sz="36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3600" dirty="0" err="1">
                <a:solidFill>
                  <a:schemeClr val="dk1"/>
                </a:solidFill>
                <a:sym typeface="Arial"/>
              </a:rPr>
              <a:t>embassy</a:t>
            </a:r>
            <a:r>
              <a:rPr lang="hu-HU" sz="3600" dirty="0">
                <a:solidFill>
                  <a:schemeClr val="dk1"/>
                </a:solidFill>
                <a:sym typeface="Arial"/>
              </a:rPr>
              <a:t> </a:t>
            </a:r>
            <a:r>
              <a:rPr lang="hu-HU" sz="3600" dirty="0" err="1">
                <a:solidFill>
                  <a:schemeClr val="dk1"/>
                </a:solidFill>
                <a:sym typeface="Arial"/>
              </a:rPr>
              <a:t>system</a:t>
            </a:r>
            <a:r>
              <a:rPr lang="hu-HU" sz="3600" dirty="0">
                <a:solidFill>
                  <a:schemeClr val="dk1"/>
                </a:solidFill>
                <a:sym typeface="Arial"/>
              </a:rPr>
              <a:t>)</a:t>
            </a:r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3600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109" name="Google Shape;10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209" y="6441881"/>
            <a:ext cx="1301321" cy="245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91D20028-BD1B-364B-98E9-0FE1F97796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8209" y="284309"/>
            <a:ext cx="1805665" cy="65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95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/>
          <p:nvPr/>
        </p:nvSpPr>
        <p:spPr>
          <a:xfrm>
            <a:off x="278208" y="2305614"/>
            <a:ext cx="11158615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7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Government</a:t>
            </a:r>
            <a:r>
              <a:rPr lang="hu-HU" sz="7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Action </a:t>
            </a:r>
            <a:r>
              <a:rPr lang="hu-HU" sz="7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Reports</a:t>
            </a:r>
            <a:endParaRPr sz="7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209" y="6441881"/>
            <a:ext cx="1301321" cy="245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D0B6F89F-D7AB-7F40-BCE7-40EEEDB9595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78209" y="284309"/>
            <a:ext cx="1805665" cy="6575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/>
          <p:nvPr/>
        </p:nvSpPr>
        <p:spPr>
          <a:xfrm>
            <a:off x="-1" y="2710063"/>
            <a:ext cx="8584443" cy="320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388620" lvl="0" indent="-137160" algn="ctr">
              <a:lnSpc>
                <a:spcPct val="120000"/>
              </a:lnSpc>
              <a:spcBef>
                <a:spcPts val="1600"/>
              </a:spcBef>
              <a:buClr>
                <a:srgbClr val="ED702E"/>
              </a:buClr>
              <a:buSzPts val="1500"/>
              <a:buFont typeface="Arial"/>
              <a:buChar char="•"/>
            </a:pPr>
            <a:r>
              <a:rPr lang="en-US" sz="1500" dirty="0">
                <a:solidFill>
                  <a:schemeClr val="dk1"/>
                </a:solidFill>
              </a:rPr>
              <a:t>21/10/2020:</a:t>
            </a:r>
          </a:p>
          <a:p>
            <a:pPr marL="388620" indent="-137160" algn="just">
              <a:lnSpc>
                <a:spcPct val="120000"/>
              </a:lnSpc>
              <a:spcBef>
                <a:spcPts val="1600"/>
              </a:spcBef>
              <a:buClr>
                <a:srgbClr val="ED702E"/>
              </a:buClr>
              <a:buSzPts val="1500"/>
              <a:buFont typeface="Arial"/>
              <a:buChar char="•"/>
            </a:pPr>
            <a:r>
              <a:rPr lang="hu-HU" sz="1500" dirty="0" err="1">
                <a:solidFill>
                  <a:schemeClr val="dk1"/>
                </a:solidFill>
              </a:rPr>
              <a:t>As</a:t>
            </a:r>
            <a:r>
              <a:rPr lang="hu-HU" sz="1500" dirty="0">
                <a:solidFill>
                  <a:schemeClr val="dk1"/>
                </a:solidFill>
              </a:rPr>
              <a:t> </a:t>
            </a:r>
            <a:r>
              <a:rPr lang="hu-HU" sz="1500" dirty="0" err="1">
                <a:solidFill>
                  <a:schemeClr val="dk1"/>
                </a:solidFill>
              </a:rPr>
              <a:t>the</a:t>
            </a:r>
            <a:r>
              <a:rPr lang="hu-HU" sz="1500" dirty="0">
                <a:solidFill>
                  <a:schemeClr val="dk1"/>
                </a:solidFill>
              </a:rPr>
              <a:t> </a:t>
            </a:r>
            <a:r>
              <a:rPr lang="hu-HU" sz="1500" dirty="0" err="1">
                <a:solidFill>
                  <a:schemeClr val="dk1"/>
                </a:solidFill>
              </a:rPr>
              <a:t>transit</a:t>
            </a:r>
            <a:r>
              <a:rPr lang="hu-HU" sz="1500" dirty="0">
                <a:solidFill>
                  <a:schemeClr val="dk1"/>
                </a:solidFill>
              </a:rPr>
              <a:t> </a:t>
            </a:r>
            <a:r>
              <a:rPr lang="hu-HU" sz="1500" dirty="0" err="1">
                <a:solidFill>
                  <a:schemeClr val="dk1"/>
                </a:solidFill>
              </a:rPr>
              <a:t>zones</a:t>
            </a:r>
            <a:r>
              <a:rPr lang="hu-HU" sz="1500" dirty="0">
                <a:solidFill>
                  <a:schemeClr val="dk1"/>
                </a:solidFill>
              </a:rPr>
              <a:t> </a:t>
            </a:r>
            <a:r>
              <a:rPr lang="hu-HU" sz="1500" dirty="0" err="1">
                <a:solidFill>
                  <a:schemeClr val="dk1"/>
                </a:solidFill>
              </a:rPr>
              <a:t>were</a:t>
            </a:r>
            <a:r>
              <a:rPr lang="hu-HU" sz="1500" dirty="0">
                <a:solidFill>
                  <a:schemeClr val="dk1"/>
                </a:solidFill>
              </a:rPr>
              <a:t> </a:t>
            </a:r>
            <a:r>
              <a:rPr lang="hu-HU" sz="1500" dirty="0" err="1">
                <a:solidFill>
                  <a:schemeClr val="dk1"/>
                </a:solidFill>
              </a:rPr>
              <a:t>closed</a:t>
            </a:r>
            <a:r>
              <a:rPr lang="hu-HU" sz="1500" dirty="0">
                <a:solidFill>
                  <a:schemeClr val="dk1"/>
                </a:solidFill>
              </a:rPr>
              <a:t> </a:t>
            </a:r>
            <a:r>
              <a:rPr lang="hu-HU" sz="1500" dirty="0" err="1">
                <a:solidFill>
                  <a:schemeClr val="dk1"/>
                </a:solidFill>
              </a:rPr>
              <a:t>following</a:t>
            </a:r>
            <a:r>
              <a:rPr lang="hu-HU" sz="1500" dirty="0">
                <a:solidFill>
                  <a:schemeClr val="dk1"/>
                </a:solidFill>
              </a:rPr>
              <a:t> C-924/19 and C-925/19 PPU, </a:t>
            </a:r>
            <a:r>
              <a:rPr lang="hu-HU" sz="1500" dirty="0" err="1">
                <a:solidFill>
                  <a:schemeClr val="dk1"/>
                </a:solidFill>
              </a:rPr>
              <a:t>the</a:t>
            </a:r>
            <a:r>
              <a:rPr lang="hu-HU" sz="1500" dirty="0">
                <a:solidFill>
                  <a:schemeClr val="dk1"/>
                </a:solidFill>
              </a:rPr>
              <a:t> </a:t>
            </a:r>
            <a:r>
              <a:rPr lang="hu-HU" sz="1500" dirty="0" err="1">
                <a:solidFill>
                  <a:schemeClr val="dk1"/>
                </a:solidFill>
              </a:rPr>
              <a:t>physical</a:t>
            </a:r>
            <a:r>
              <a:rPr lang="hu-HU" sz="1500" dirty="0">
                <a:solidFill>
                  <a:schemeClr val="dk1"/>
                </a:solidFill>
              </a:rPr>
              <a:t> </a:t>
            </a:r>
            <a:r>
              <a:rPr lang="hu-HU" sz="1500" dirty="0" err="1">
                <a:solidFill>
                  <a:schemeClr val="dk1"/>
                </a:solidFill>
              </a:rPr>
              <a:t>space</a:t>
            </a:r>
            <a:r>
              <a:rPr lang="hu-HU" sz="1500" dirty="0">
                <a:solidFill>
                  <a:schemeClr val="dk1"/>
                </a:solidFill>
              </a:rPr>
              <a:t> </a:t>
            </a:r>
            <a:r>
              <a:rPr lang="hu-HU" sz="1500" dirty="0" err="1">
                <a:solidFill>
                  <a:schemeClr val="dk1"/>
                </a:solidFill>
              </a:rPr>
              <a:t>whence</a:t>
            </a:r>
            <a:r>
              <a:rPr lang="hu-HU" sz="1500" dirty="0">
                <a:solidFill>
                  <a:schemeClr val="dk1"/>
                </a:solidFill>
              </a:rPr>
              <a:t> </a:t>
            </a:r>
            <a:r>
              <a:rPr lang="hu-HU" sz="1500" dirty="0" err="1">
                <a:solidFill>
                  <a:schemeClr val="dk1"/>
                </a:solidFill>
              </a:rPr>
              <a:t>the</a:t>
            </a:r>
            <a:r>
              <a:rPr lang="hu-HU" sz="1500" dirty="0">
                <a:solidFill>
                  <a:schemeClr val="dk1"/>
                </a:solidFill>
              </a:rPr>
              <a:t> </a:t>
            </a:r>
            <a:r>
              <a:rPr lang="hu-HU" sz="1500" dirty="0" err="1">
                <a:solidFill>
                  <a:schemeClr val="dk1"/>
                </a:solidFill>
              </a:rPr>
              <a:t>removal</a:t>
            </a:r>
            <a:r>
              <a:rPr lang="hu-HU" sz="1500" dirty="0">
                <a:solidFill>
                  <a:schemeClr val="dk1"/>
                </a:solidFill>
              </a:rPr>
              <a:t> in </a:t>
            </a:r>
            <a:r>
              <a:rPr lang="hu-HU" sz="1500" dirty="0" err="1">
                <a:solidFill>
                  <a:schemeClr val="dk1"/>
                </a:solidFill>
              </a:rPr>
              <a:t>breach</a:t>
            </a:r>
            <a:r>
              <a:rPr lang="hu-HU" sz="1500" dirty="0">
                <a:solidFill>
                  <a:schemeClr val="dk1"/>
                </a:solidFill>
              </a:rPr>
              <a:t> of </a:t>
            </a:r>
            <a:r>
              <a:rPr lang="hu-HU" sz="1500" dirty="0" err="1">
                <a:solidFill>
                  <a:schemeClr val="dk1"/>
                </a:solidFill>
              </a:rPr>
              <a:t>Article</a:t>
            </a:r>
            <a:r>
              <a:rPr lang="hu-HU" sz="1500" dirty="0">
                <a:solidFill>
                  <a:schemeClr val="dk1"/>
                </a:solidFill>
              </a:rPr>
              <a:t> 3 </a:t>
            </a:r>
            <a:r>
              <a:rPr lang="hu-HU" sz="1500" dirty="0" err="1">
                <a:solidFill>
                  <a:schemeClr val="dk1"/>
                </a:solidFill>
              </a:rPr>
              <a:t>took</a:t>
            </a:r>
            <a:r>
              <a:rPr lang="hu-HU" sz="1500" dirty="0">
                <a:solidFill>
                  <a:schemeClr val="dk1"/>
                </a:solidFill>
              </a:rPr>
              <a:t> </a:t>
            </a:r>
            <a:r>
              <a:rPr lang="hu-HU" sz="1500" dirty="0" err="1">
                <a:solidFill>
                  <a:schemeClr val="dk1"/>
                </a:solidFill>
              </a:rPr>
              <a:t>place</a:t>
            </a:r>
            <a:r>
              <a:rPr lang="hu-HU" sz="1500" dirty="0">
                <a:solidFill>
                  <a:schemeClr val="dk1"/>
                </a:solidFill>
              </a:rPr>
              <a:t> </a:t>
            </a:r>
            <a:r>
              <a:rPr lang="hu-HU" sz="1500" dirty="0" err="1">
                <a:solidFill>
                  <a:schemeClr val="dk1"/>
                </a:solidFill>
              </a:rPr>
              <a:t>does</a:t>
            </a:r>
            <a:r>
              <a:rPr lang="hu-HU" sz="1500" dirty="0">
                <a:solidFill>
                  <a:schemeClr val="dk1"/>
                </a:solidFill>
              </a:rPr>
              <a:t> </a:t>
            </a:r>
            <a:r>
              <a:rPr lang="hu-HU" sz="1500" dirty="0" err="1">
                <a:solidFill>
                  <a:schemeClr val="dk1"/>
                </a:solidFill>
              </a:rPr>
              <a:t>not</a:t>
            </a:r>
            <a:r>
              <a:rPr lang="hu-HU" sz="1500" dirty="0">
                <a:solidFill>
                  <a:schemeClr val="dk1"/>
                </a:solidFill>
              </a:rPr>
              <a:t> </a:t>
            </a:r>
            <a:r>
              <a:rPr lang="hu-HU" sz="1500" dirty="0" err="1">
                <a:solidFill>
                  <a:schemeClr val="dk1"/>
                </a:solidFill>
              </a:rPr>
              <a:t>exist</a:t>
            </a:r>
            <a:r>
              <a:rPr lang="hu-HU" sz="1500" dirty="0">
                <a:solidFill>
                  <a:schemeClr val="dk1"/>
                </a:solidFill>
              </a:rPr>
              <a:t> </a:t>
            </a:r>
            <a:r>
              <a:rPr lang="hu-HU" sz="1500" dirty="0" err="1">
                <a:solidFill>
                  <a:schemeClr val="dk1"/>
                </a:solidFill>
              </a:rPr>
              <a:t>any</a:t>
            </a:r>
            <a:r>
              <a:rPr lang="hu-HU" sz="1500" dirty="0">
                <a:solidFill>
                  <a:schemeClr val="dk1"/>
                </a:solidFill>
              </a:rPr>
              <a:t> </a:t>
            </a:r>
            <a:r>
              <a:rPr lang="hu-HU" sz="1500" dirty="0" err="1">
                <a:solidFill>
                  <a:schemeClr val="dk1"/>
                </a:solidFill>
              </a:rPr>
              <a:t>longer</a:t>
            </a:r>
            <a:endParaRPr lang="en-US" sz="1500" dirty="0">
              <a:solidFill>
                <a:schemeClr val="dk1"/>
              </a:solidFill>
            </a:endParaRPr>
          </a:p>
          <a:p>
            <a:pPr marL="388620" marR="0" lvl="0" indent="-13716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D702E"/>
              </a:buClr>
              <a:buSzPts val="1500"/>
              <a:buFont typeface="Arial"/>
              <a:buChar char="•"/>
            </a:pPr>
            <a:endParaRPr lang="hu-HU" sz="1500" dirty="0">
              <a:solidFill>
                <a:schemeClr val="dk1"/>
              </a:solidFill>
            </a:endParaRPr>
          </a:p>
          <a:p>
            <a:pPr marL="388620" marR="0" lvl="0" indent="-13716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D702E"/>
              </a:buClr>
              <a:buSzPts val="1500"/>
              <a:buFont typeface="Arial"/>
              <a:buChar char="•"/>
            </a:pPr>
            <a:r>
              <a:rPr lang="hu-HU" sz="1500" dirty="0">
                <a:solidFill>
                  <a:schemeClr val="dk1"/>
                </a:solidFill>
              </a:rPr>
              <a:t>26/10/2021: </a:t>
            </a:r>
          </a:p>
          <a:p>
            <a:pPr marL="388620" marR="0" lvl="0" indent="-13716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D702E"/>
              </a:buClr>
              <a:buSzPts val="1500"/>
              <a:buFont typeface="Arial"/>
              <a:buChar char="•"/>
            </a:pPr>
            <a:r>
              <a:rPr lang="hu-HU" sz="1500" dirty="0" err="1">
                <a:solidFill>
                  <a:schemeClr val="dk1"/>
                </a:solidFill>
              </a:rPr>
              <a:t>As</a:t>
            </a:r>
            <a:r>
              <a:rPr lang="hu-HU" sz="1500" dirty="0">
                <a:solidFill>
                  <a:schemeClr val="dk1"/>
                </a:solidFill>
              </a:rPr>
              <a:t> </a:t>
            </a:r>
            <a:r>
              <a:rPr lang="hu-HU" sz="1500" dirty="0" err="1">
                <a:solidFill>
                  <a:schemeClr val="dk1"/>
                </a:solidFill>
              </a:rPr>
              <a:t>the</a:t>
            </a:r>
            <a:r>
              <a:rPr lang="hu-HU" sz="1500" dirty="0">
                <a:solidFill>
                  <a:schemeClr val="dk1"/>
                </a:solidFill>
              </a:rPr>
              <a:t> </a:t>
            </a:r>
            <a:r>
              <a:rPr lang="hu-HU" sz="1500" dirty="0" err="1">
                <a:solidFill>
                  <a:schemeClr val="dk1"/>
                </a:solidFill>
              </a:rPr>
              <a:t>transit</a:t>
            </a:r>
            <a:r>
              <a:rPr lang="hu-HU" sz="1500" dirty="0">
                <a:solidFill>
                  <a:schemeClr val="dk1"/>
                </a:solidFill>
              </a:rPr>
              <a:t> </a:t>
            </a:r>
            <a:r>
              <a:rPr lang="hu-HU" sz="1500" dirty="0" err="1">
                <a:solidFill>
                  <a:schemeClr val="dk1"/>
                </a:solidFill>
              </a:rPr>
              <a:t>zones</a:t>
            </a:r>
            <a:r>
              <a:rPr lang="hu-HU" sz="1500" dirty="0">
                <a:solidFill>
                  <a:schemeClr val="dk1"/>
                </a:solidFill>
              </a:rPr>
              <a:t> </a:t>
            </a:r>
            <a:r>
              <a:rPr lang="hu-HU" sz="1500" dirty="0" err="1">
                <a:solidFill>
                  <a:schemeClr val="dk1"/>
                </a:solidFill>
              </a:rPr>
              <a:t>were</a:t>
            </a:r>
            <a:r>
              <a:rPr lang="hu-HU" sz="1500" dirty="0">
                <a:solidFill>
                  <a:schemeClr val="dk1"/>
                </a:solidFill>
              </a:rPr>
              <a:t> </a:t>
            </a:r>
            <a:r>
              <a:rPr lang="hu-HU" sz="1500" dirty="0" err="1">
                <a:solidFill>
                  <a:schemeClr val="dk1"/>
                </a:solidFill>
              </a:rPr>
              <a:t>closed</a:t>
            </a:r>
            <a:r>
              <a:rPr lang="hu-HU" sz="1500" dirty="0">
                <a:solidFill>
                  <a:schemeClr val="dk1"/>
                </a:solidFill>
              </a:rPr>
              <a:t> </a:t>
            </a:r>
            <a:r>
              <a:rPr lang="hu-HU" sz="1500" dirty="0" err="1">
                <a:solidFill>
                  <a:schemeClr val="dk1"/>
                </a:solidFill>
              </a:rPr>
              <a:t>following</a:t>
            </a:r>
            <a:r>
              <a:rPr lang="hu-HU" sz="1500" dirty="0">
                <a:solidFill>
                  <a:schemeClr val="dk1"/>
                </a:solidFill>
              </a:rPr>
              <a:t> C-924/19 and C-925/19 PPU, </a:t>
            </a:r>
            <a:r>
              <a:rPr lang="hu-HU" sz="1500" dirty="0" err="1">
                <a:solidFill>
                  <a:schemeClr val="dk1"/>
                </a:solidFill>
              </a:rPr>
              <a:t>the</a:t>
            </a:r>
            <a:r>
              <a:rPr lang="hu-HU" sz="1500" dirty="0">
                <a:solidFill>
                  <a:schemeClr val="dk1"/>
                </a:solidFill>
              </a:rPr>
              <a:t> </a:t>
            </a:r>
            <a:r>
              <a:rPr lang="hu-HU" sz="1500" dirty="0" err="1">
                <a:solidFill>
                  <a:schemeClr val="dk1"/>
                </a:solidFill>
              </a:rPr>
              <a:t>physical</a:t>
            </a:r>
            <a:r>
              <a:rPr lang="hu-HU" sz="1500" dirty="0">
                <a:solidFill>
                  <a:schemeClr val="dk1"/>
                </a:solidFill>
              </a:rPr>
              <a:t> </a:t>
            </a:r>
            <a:r>
              <a:rPr lang="hu-HU" sz="1500" dirty="0" err="1">
                <a:solidFill>
                  <a:schemeClr val="dk1"/>
                </a:solidFill>
              </a:rPr>
              <a:t>space</a:t>
            </a:r>
            <a:r>
              <a:rPr lang="hu-HU" sz="1500" dirty="0">
                <a:solidFill>
                  <a:schemeClr val="dk1"/>
                </a:solidFill>
              </a:rPr>
              <a:t> </a:t>
            </a:r>
            <a:r>
              <a:rPr lang="hu-HU" sz="1500" dirty="0" err="1">
                <a:solidFill>
                  <a:schemeClr val="dk1"/>
                </a:solidFill>
              </a:rPr>
              <a:t>whence</a:t>
            </a:r>
            <a:r>
              <a:rPr lang="hu-HU" sz="1500" dirty="0">
                <a:solidFill>
                  <a:schemeClr val="dk1"/>
                </a:solidFill>
              </a:rPr>
              <a:t> </a:t>
            </a:r>
            <a:r>
              <a:rPr lang="hu-HU" sz="1500" dirty="0" err="1">
                <a:solidFill>
                  <a:schemeClr val="dk1"/>
                </a:solidFill>
              </a:rPr>
              <a:t>the</a:t>
            </a:r>
            <a:r>
              <a:rPr lang="hu-HU" sz="1500" dirty="0">
                <a:solidFill>
                  <a:schemeClr val="dk1"/>
                </a:solidFill>
              </a:rPr>
              <a:t> </a:t>
            </a:r>
            <a:r>
              <a:rPr lang="hu-HU" sz="1500" dirty="0" err="1">
                <a:solidFill>
                  <a:schemeClr val="dk1"/>
                </a:solidFill>
              </a:rPr>
              <a:t>removal</a:t>
            </a:r>
            <a:r>
              <a:rPr lang="hu-HU" sz="1500" dirty="0">
                <a:solidFill>
                  <a:schemeClr val="dk1"/>
                </a:solidFill>
              </a:rPr>
              <a:t> in </a:t>
            </a:r>
            <a:r>
              <a:rPr lang="hu-HU" sz="1500" dirty="0" err="1">
                <a:solidFill>
                  <a:schemeClr val="dk1"/>
                </a:solidFill>
              </a:rPr>
              <a:t>breach</a:t>
            </a:r>
            <a:r>
              <a:rPr lang="hu-HU" sz="1500" dirty="0">
                <a:solidFill>
                  <a:schemeClr val="dk1"/>
                </a:solidFill>
              </a:rPr>
              <a:t> of </a:t>
            </a:r>
            <a:r>
              <a:rPr lang="hu-HU" sz="1500" dirty="0" err="1">
                <a:solidFill>
                  <a:schemeClr val="dk1"/>
                </a:solidFill>
              </a:rPr>
              <a:t>Article</a:t>
            </a:r>
            <a:r>
              <a:rPr lang="hu-HU" sz="1500" dirty="0">
                <a:solidFill>
                  <a:schemeClr val="dk1"/>
                </a:solidFill>
              </a:rPr>
              <a:t> 3 </a:t>
            </a:r>
            <a:r>
              <a:rPr lang="hu-HU" sz="1500" dirty="0" err="1">
                <a:solidFill>
                  <a:schemeClr val="dk1"/>
                </a:solidFill>
              </a:rPr>
              <a:t>took</a:t>
            </a:r>
            <a:r>
              <a:rPr lang="hu-HU" sz="1500" dirty="0">
                <a:solidFill>
                  <a:schemeClr val="dk1"/>
                </a:solidFill>
              </a:rPr>
              <a:t> </a:t>
            </a:r>
            <a:r>
              <a:rPr lang="hu-HU" sz="1500" dirty="0" err="1">
                <a:solidFill>
                  <a:schemeClr val="dk1"/>
                </a:solidFill>
              </a:rPr>
              <a:t>place</a:t>
            </a:r>
            <a:r>
              <a:rPr lang="hu-HU" sz="1500" dirty="0">
                <a:solidFill>
                  <a:schemeClr val="dk1"/>
                </a:solidFill>
              </a:rPr>
              <a:t> </a:t>
            </a:r>
            <a:r>
              <a:rPr lang="hu-HU" sz="1500" dirty="0" err="1">
                <a:solidFill>
                  <a:schemeClr val="dk1"/>
                </a:solidFill>
              </a:rPr>
              <a:t>does</a:t>
            </a:r>
            <a:r>
              <a:rPr lang="hu-HU" sz="1500" dirty="0">
                <a:solidFill>
                  <a:schemeClr val="dk1"/>
                </a:solidFill>
              </a:rPr>
              <a:t> </a:t>
            </a:r>
            <a:r>
              <a:rPr lang="hu-HU" sz="1500" dirty="0" err="1">
                <a:solidFill>
                  <a:schemeClr val="dk1"/>
                </a:solidFill>
              </a:rPr>
              <a:t>not</a:t>
            </a:r>
            <a:r>
              <a:rPr lang="hu-HU" sz="1500" dirty="0">
                <a:solidFill>
                  <a:schemeClr val="dk1"/>
                </a:solidFill>
              </a:rPr>
              <a:t> </a:t>
            </a:r>
            <a:r>
              <a:rPr lang="hu-HU" sz="1500" dirty="0" err="1">
                <a:solidFill>
                  <a:schemeClr val="dk1"/>
                </a:solidFill>
              </a:rPr>
              <a:t>exist</a:t>
            </a:r>
            <a:r>
              <a:rPr lang="hu-HU" sz="1500" dirty="0">
                <a:solidFill>
                  <a:schemeClr val="dk1"/>
                </a:solidFill>
              </a:rPr>
              <a:t> </a:t>
            </a:r>
            <a:r>
              <a:rPr lang="hu-HU" sz="1500" dirty="0" err="1">
                <a:solidFill>
                  <a:schemeClr val="dk1"/>
                </a:solidFill>
              </a:rPr>
              <a:t>any</a:t>
            </a:r>
            <a:r>
              <a:rPr lang="hu-HU" sz="1500" dirty="0">
                <a:solidFill>
                  <a:schemeClr val="dk1"/>
                </a:solidFill>
              </a:rPr>
              <a:t> </a:t>
            </a:r>
            <a:r>
              <a:rPr lang="hu-HU" sz="1500" dirty="0" err="1">
                <a:solidFill>
                  <a:schemeClr val="dk1"/>
                </a:solidFill>
              </a:rPr>
              <a:t>longer</a:t>
            </a:r>
            <a:endParaRPr sz="1500" b="0" i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8620" marR="0" lvl="0" indent="-13716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ED702E"/>
              </a:buClr>
              <a:buSzPts val="1500"/>
              <a:buFont typeface="Arial"/>
              <a:buChar char="•"/>
            </a:pPr>
            <a:r>
              <a:rPr lang="hu-HU" sz="15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Unlawful</a:t>
            </a:r>
            <a:r>
              <a:rPr lang="hu-HU" sz="15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5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inadmissibility</a:t>
            </a:r>
            <a:r>
              <a:rPr lang="hu-HU" sz="15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5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ground</a:t>
            </a:r>
            <a:r>
              <a:rPr lang="hu-HU" sz="15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5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leading</a:t>
            </a:r>
            <a:r>
              <a:rPr lang="hu-HU" sz="15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5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hu-HU" sz="15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5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mass</a:t>
            </a:r>
            <a:r>
              <a:rPr lang="hu-HU" sz="15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5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rejections</a:t>
            </a:r>
            <a:r>
              <a:rPr lang="hu-HU" sz="15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hu-HU" sz="15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removals</a:t>
            </a:r>
            <a:r>
              <a:rPr lang="hu-HU" sz="15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5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hu-HU" sz="15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5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applied</a:t>
            </a:r>
            <a:r>
              <a:rPr lang="hu-HU" sz="15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hu-HU" sz="15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Section</a:t>
            </a:r>
            <a:r>
              <a:rPr lang="hu-HU" sz="15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51(2)(f) of </a:t>
            </a:r>
            <a:r>
              <a:rPr lang="hu-HU" sz="15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hu-HU" sz="15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5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Asylum</a:t>
            </a:r>
            <a:r>
              <a:rPr lang="hu-HU" sz="15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5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</a:t>
            </a:r>
            <a:r>
              <a:rPr lang="hu-HU" sz="15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5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4442" y="2628853"/>
            <a:ext cx="3245846" cy="323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209" y="6441881"/>
            <a:ext cx="1301321" cy="245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FDFFFCE2-CCB9-3D41-9496-6EA5816FC31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78209" y="284309"/>
            <a:ext cx="1805665" cy="657580"/>
          </a:xfrm>
          <a:prstGeom prst="rect">
            <a:avLst/>
          </a:prstGeom>
        </p:spPr>
      </p:pic>
      <p:sp>
        <p:nvSpPr>
          <p:cNvPr id="7" name="Google Shape;122;p6">
            <a:extLst>
              <a:ext uri="{FF2B5EF4-FFF2-40B4-BE49-F238E27FC236}">
                <a16:creationId xmlns:a16="http://schemas.microsoft.com/office/drawing/2014/main" id="{35B5990E-2348-F842-AED1-D2273C535E06}"/>
              </a:ext>
            </a:extLst>
          </p:cNvPr>
          <p:cNvSpPr txBox="1"/>
          <p:nvPr/>
        </p:nvSpPr>
        <p:spPr>
          <a:xfrm>
            <a:off x="143348" y="1078888"/>
            <a:ext cx="1168694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hu-HU" sz="5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government</a:t>
            </a:r>
            <a:r>
              <a:rPr lang="hu-HU" sz="5000" dirty="0">
                <a:solidFill>
                  <a:schemeClr val="dk1"/>
                </a:solidFill>
              </a:rPr>
              <a:t> </a:t>
            </a:r>
            <a:r>
              <a:rPr lang="hu-HU" sz="5000" dirty="0" err="1">
                <a:solidFill>
                  <a:schemeClr val="dk1"/>
                </a:solidFill>
              </a:rPr>
              <a:t>does</a:t>
            </a:r>
            <a:r>
              <a:rPr lang="hu-HU" sz="5000" dirty="0">
                <a:solidFill>
                  <a:schemeClr val="dk1"/>
                </a:solidFill>
              </a:rPr>
              <a:t> </a:t>
            </a:r>
            <a:r>
              <a:rPr lang="hu-HU" sz="5000" dirty="0" err="1">
                <a:solidFill>
                  <a:schemeClr val="dk1"/>
                </a:solidFill>
              </a:rPr>
              <a:t>not</a:t>
            </a:r>
            <a:r>
              <a:rPr lang="hu-HU" sz="5000" dirty="0">
                <a:solidFill>
                  <a:schemeClr val="dk1"/>
                </a:solidFill>
              </a:rPr>
              <a:t> </a:t>
            </a:r>
            <a:r>
              <a:rPr lang="hu-HU" sz="5000" dirty="0" err="1">
                <a:solidFill>
                  <a:schemeClr val="dk1"/>
                </a:solidFill>
              </a:rPr>
              <a:t>foresee</a:t>
            </a:r>
            <a:r>
              <a:rPr lang="hu-HU" sz="5000" dirty="0">
                <a:solidFill>
                  <a:schemeClr val="dk1"/>
                </a:solidFill>
              </a:rPr>
              <a:t> </a:t>
            </a:r>
            <a:r>
              <a:rPr lang="hu-HU" sz="5000" dirty="0" err="1">
                <a:solidFill>
                  <a:schemeClr val="dk1"/>
                </a:solidFill>
              </a:rPr>
              <a:t>any</a:t>
            </a:r>
            <a:r>
              <a:rPr lang="hu-HU" sz="5000" dirty="0">
                <a:solidFill>
                  <a:schemeClr val="dk1"/>
                </a:solidFill>
              </a:rPr>
              <a:t> </a:t>
            </a:r>
            <a:r>
              <a:rPr lang="hu-HU" sz="5000" dirty="0" err="1">
                <a:solidFill>
                  <a:schemeClr val="dk1"/>
                </a:solidFill>
              </a:rPr>
              <a:t>change</a:t>
            </a:r>
            <a:endParaRPr sz="5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9;p3">
            <a:extLst>
              <a:ext uri="{FF2B5EF4-FFF2-40B4-BE49-F238E27FC236}">
                <a16:creationId xmlns:a16="http://schemas.microsoft.com/office/drawing/2014/main" id="{8F586EE4-4F75-C744-8575-92811C7999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8"/>
          <p:cNvSpPr txBox="1"/>
          <p:nvPr/>
        </p:nvSpPr>
        <p:spPr>
          <a:xfrm>
            <a:off x="278208" y="2305615"/>
            <a:ext cx="11913791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70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Automatic</a:t>
            </a:r>
            <a:r>
              <a:rPr lang="hu-HU" sz="70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70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removals</a:t>
            </a:r>
            <a:r>
              <a:rPr lang="hu-HU" sz="70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70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hu-HU" sz="70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70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Serbia</a:t>
            </a:r>
            <a:r>
              <a:rPr lang="hu-HU" sz="70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70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continue</a:t>
            </a:r>
            <a:endParaRPr sz="70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209" y="6441881"/>
            <a:ext cx="1301321" cy="245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CFCA79B5-FD77-F94E-9490-00EEB3C99D1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78209" y="284309"/>
            <a:ext cx="1805665" cy="6575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9A11E3E3A4354FA938446845BBF733" ma:contentTypeVersion="17" ma:contentTypeDescription="Create a new document." ma:contentTypeScope="" ma:versionID="1d1cd463dd77c3f30011bf4dbbcfa756">
  <xsd:schema xmlns:xsd="http://www.w3.org/2001/XMLSchema" xmlns:xs="http://www.w3.org/2001/XMLSchema" xmlns:p="http://schemas.microsoft.com/office/2006/metadata/properties" xmlns:ns2="60c11fa4-ff9b-492c-bc5b-65b6c8eeded4" xmlns:ns3="d8159c9e-9fad-49a3-a5ae-2b6725e7a0d2" targetNamespace="http://schemas.microsoft.com/office/2006/metadata/properties" ma:root="true" ma:fieldsID="b2507843841a8c6756dad361ea37cbfb" ns2:_="" ns3:_="">
    <xsd:import namespace="60c11fa4-ff9b-492c-bc5b-65b6c8eeded4"/>
    <xsd:import namespace="d8159c9e-9fad-49a3-a5ae-2b6725e7a0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c11fa4-ff9b-492c-bc5b-65b6c8eede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6157c6d-8be7-4238-927e-8145b24040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159c9e-9fad-49a3-a5ae-2b6725e7a0d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d873f42-f0f5-4be7-96d1-d46760763c3c}" ma:internalName="TaxCatchAll" ma:showField="CatchAllData" ma:web="d8159c9e-9fad-49a3-a5ae-2b6725e7a0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159c9e-9fad-49a3-a5ae-2b6725e7a0d2" xsi:nil="true"/>
    <lcf76f155ced4ddcb4097134ff3c332f xmlns="60c11fa4-ff9b-492c-bc5b-65b6c8eeded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3303D78-333F-491B-9786-CA64CFA4906D}"/>
</file>

<file path=customXml/itemProps2.xml><?xml version="1.0" encoding="utf-8"?>
<ds:datastoreItem xmlns:ds="http://schemas.openxmlformats.org/officeDocument/2006/customXml" ds:itemID="{CE22B934-A0EB-471F-9F4A-D15337E63069}"/>
</file>

<file path=customXml/itemProps3.xml><?xml version="1.0" encoding="utf-8"?>
<ds:datastoreItem xmlns:ds="http://schemas.openxmlformats.org/officeDocument/2006/customXml" ds:itemID="{C6B61DA4-3855-4900-87BA-100E762E0410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646</Words>
  <Application>Microsoft Macintosh PowerPoint</Application>
  <PresentationFormat>Widescreen</PresentationFormat>
  <Paragraphs>60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András Léderer</dc:creator>
  <cp:lastModifiedBy>András Léderer</cp:lastModifiedBy>
  <cp:revision>1</cp:revision>
  <dcterms:created xsi:type="dcterms:W3CDTF">2022-09-15T05:44:46Z</dcterms:created>
  <dcterms:modified xsi:type="dcterms:W3CDTF">2022-09-15T05:46:09Z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0x010100179A11E3E3A4354FA938446845BBF733</vt:lpwstr>
  </property>
  <property fmtid="{D5CDD505-2E9C-101B-9397-08002B2CF9AE}" pid="3" name="MediaServiceImageTags">
    <vt:lpwstr/>
  </property>
</Properties>
</file>