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2.xml" ContentType="application/vnd.ms-office.chartcolorstyle+xml"/>
  <Override PartName="/ppt/charts/style3.xml" ContentType="application/vnd.ms-office.chartstyle+xml"/>
  <Override PartName="/ppt/theme/themeOverride1.xml" ContentType="application/vnd.openxmlformats-officedocument.themeOverrid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2.xml" ContentType="application/vnd.ms-office.chartstyle+xml"/>
  <Override PartName="/ppt/charts/chart1.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91" r:id="rId6"/>
    <p:sldId id="292" r:id="rId7"/>
    <p:sldId id="298" r:id="rId8"/>
    <p:sldId id="294" r:id="rId9"/>
    <p:sldId id="314" r:id="rId10"/>
    <p:sldId id="300" r:id="rId11"/>
    <p:sldId id="264" r:id="rId12"/>
    <p:sldId id="257" r:id="rId13"/>
    <p:sldId id="259" r:id="rId14"/>
    <p:sldId id="258" r:id="rId15"/>
    <p:sldId id="260" r:id="rId16"/>
    <p:sldId id="307" r:id="rId17"/>
    <p:sldId id="297" r:id="rId18"/>
    <p:sldId id="295" r:id="rId19"/>
    <p:sldId id="287" r:id="rId20"/>
    <p:sldId id="305" r:id="rId21"/>
    <p:sldId id="311" r:id="rId22"/>
    <p:sldId id="306" r:id="rId23"/>
    <p:sldId id="309" r:id="rId24"/>
    <p:sldId id="320" r:id="rId25"/>
    <p:sldId id="321" r:id="rId26"/>
    <p:sldId id="310" r:id="rId27"/>
    <p:sldId id="304" r:id="rId28"/>
    <p:sldId id="323" r:id="rId29"/>
    <p:sldId id="318" r:id="rId30"/>
    <p:sldId id="308" r:id="rId31"/>
    <p:sldId id="317" r:id="rId32"/>
    <p:sldId id="299" r:id="rId33"/>
    <p:sldId id="315" r:id="rId34"/>
    <p:sldId id="312" r:id="rId35"/>
    <p:sldId id="313" r:id="rId36"/>
    <p:sldId id="316" r:id="rId37"/>
    <p:sldId id="319" r:id="rId38"/>
    <p:sldId id="324" r:id="rId3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art%20De%20Temmerman\Desktop\Excel%20Presentatie%20E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Baart%20De%20Temmerman\Desktop\Excel%20Presentatie%20E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aart%20De%20Temmerman\Desktop\Excel%20Presentatie%20EI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03149606299214E-2"/>
          <c:y val="4.1666666666666664E-2"/>
          <c:w val="0.89019685039370078"/>
          <c:h val="0.8416746864975212"/>
        </c:manualLayout>
      </c:layout>
      <c:barChart>
        <c:barDir val="col"/>
        <c:grouping val="clustered"/>
        <c:varyColors val="0"/>
        <c:ser>
          <c:idx val="0"/>
          <c:order val="0"/>
          <c:tx>
            <c:v>Week 1-20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Blad2!$A$1:$T$1</c:f>
              <c:numCache>
                <c:formatCode>General</c:formatCode>
                <c:ptCount val="20"/>
                <c:pt idx="0">
                  <c:v>618</c:v>
                </c:pt>
                <c:pt idx="1">
                  <c:v>635</c:v>
                </c:pt>
                <c:pt idx="2">
                  <c:v>648</c:v>
                </c:pt>
                <c:pt idx="3">
                  <c:v>670</c:v>
                </c:pt>
                <c:pt idx="4">
                  <c:v>682</c:v>
                </c:pt>
                <c:pt idx="5">
                  <c:v>686</c:v>
                </c:pt>
                <c:pt idx="6">
                  <c:v>689</c:v>
                </c:pt>
                <c:pt idx="7">
                  <c:v>711</c:v>
                </c:pt>
                <c:pt idx="8">
                  <c:v>718</c:v>
                </c:pt>
                <c:pt idx="9">
                  <c:v>670</c:v>
                </c:pt>
                <c:pt idx="10">
                  <c:v>662</c:v>
                </c:pt>
                <c:pt idx="11">
                  <c:v>684</c:v>
                </c:pt>
                <c:pt idx="12">
                  <c:v>680</c:v>
                </c:pt>
                <c:pt idx="13">
                  <c:v>673</c:v>
                </c:pt>
                <c:pt idx="14">
                  <c:v>659</c:v>
                </c:pt>
                <c:pt idx="15">
                  <c:v>668</c:v>
                </c:pt>
                <c:pt idx="16">
                  <c:v>660</c:v>
                </c:pt>
                <c:pt idx="17">
                  <c:v>655</c:v>
                </c:pt>
                <c:pt idx="18">
                  <c:v>655</c:v>
                </c:pt>
                <c:pt idx="19">
                  <c:v>658</c:v>
                </c:pt>
              </c:numCache>
            </c:numRef>
          </c:val>
          <c:extLst>
            <c:ext xmlns:c16="http://schemas.microsoft.com/office/drawing/2014/chart" uri="{C3380CC4-5D6E-409C-BE32-E72D297353CC}">
              <c16:uniqueId val="{00000000-7BB7-43BB-B7B3-FA608427D70D}"/>
            </c:ext>
          </c:extLst>
        </c:ser>
        <c:dLbls>
          <c:dLblPos val="outEnd"/>
          <c:showLegendKey val="0"/>
          <c:showVal val="1"/>
          <c:showCatName val="0"/>
          <c:showSerName val="0"/>
          <c:showPercent val="0"/>
          <c:showBubbleSize val="0"/>
        </c:dLbls>
        <c:gapWidth val="219"/>
        <c:overlap val="-27"/>
        <c:axId val="1356486287"/>
        <c:axId val="1356487535"/>
      </c:barChart>
      <c:catAx>
        <c:axId val="135648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356487535"/>
        <c:crosses val="autoZero"/>
        <c:auto val="1"/>
        <c:lblAlgn val="ctr"/>
        <c:lblOffset val="100"/>
        <c:noMultiLvlLbl val="0"/>
      </c:catAx>
      <c:valAx>
        <c:axId val="1356487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356486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865932519304659E-2"/>
          <c:y val="9.4504494939257763E-2"/>
          <c:w val="0.86486351706036746"/>
          <c:h val="0.75428988043161282"/>
        </c:manualLayout>
      </c:layout>
      <c:lineChart>
        <c:grouping val="standard"/>
        <c:varyColors val="0"/>
        <c:ser>
          <c:idx val="0"/>
          <c:order val="0"/>
          <c:tx>
            <c:v>Average daily prison population</c:v>
          </c:tx>
          <c:spPr>
            <a:ln w="28575" cap="rnd">
              <a:solidFill>
                <a:schemeClr val="accent1"/>
              </a:solidFill>
              <a:round/>
            </a:ln>
            <a:effectLst/>
          </c:spPr>
          <c:marker>
            <c:symbol val="none"/>
          </c:marker>
          <c:cat>
            <c:numRef>
              <c:f>Blad1!$A$1:$A$11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Blad1!$B$1:$B$11</c:f>
              <c:numCache>
                <c:formatCode>General</c:formatCode>
                <c:ptCount val="11"/>
                <c:pt idx="0">
                  <c:v>10740</c:v>
                </c:pt>
                <c:pt idx="1">
                  <c:v>11330.2</c:v>
                </c:pt>
                <c:pt idx="2">
                  <c:v>11644.6</c:v>
                </c:pt>
                <c:pt idx="3">
                  <c:v>11578</c:v>
                </c:pt>
                <c:pt idx="4">
                  <c:v>11040</c:v>
                </c:pt>
                <c:pt idx="5">
                  <c:v>10619</c:v>
                </c:pt>
                <c:pt idx="6">
                  <c:v>10471.6</c:v>
                </c:pt>
                <c:pt idx="7">
                  <c:v>10260.6</c:v>
                </c:pt>
                <c:pt idx="8">
                  <c:v>10559.3</c:v>
                </c:pt>
                <c:pt idx="9">
                  <c:v>10394.620000000001</c:v>
                </c:pt>
                <c:pt idx="10">
                  <c:v>10437.99</c:v>
                </c:pt>
              </c:numCache>
            </c:numRef>
          </c:val>
          <c:smooth val="0"/>
          <c:extLst>
            <c:ext xmlns:c16="http://schemas.microsoft.com/office/drawing/2014/chart" uri="{C3380CC4-5D6E-409C-BE32-E72D297353CC}">
              <c16:uniqueId val="{00000000-1051-4357-B14C-1F0C8E5B351F}"/>
            </c:ext>
          </c:extLst>
        </c:ser>
        <c:ser>
          <c:idx val="1"/>
          <c:order val="1"/>
          <c:tx>
            <c:v>Average prison capacity</c:v>
          </c:tx>
          <c:spPr>
            <a:ln w="28575" cap="rnd">
              <a:solidFill>
                <a:schemeClr val="accent2"/>
              </a:solidFill>
              <a:round/>
            </a:ln>
            <a:effectLst/>
          </c:spPr>
          <c:marker>
            <c:symbol val="none"/>
          </c:marker>
          <c:cat>
            <c:numRef>
              <c:f>Blad1!$A$1:$A$11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Blad1!$C$1:$C$11</c:f>
              <c:numCache>
                <c:formatCode>General</c:formatCode>
                <c:ptCount val="11"/>
                <c:pt idx="0">
                  <c:v>9016</c:v>
                </c:pt>
                <c:pt idx="1">
                  <c:v>9159.7999999999993</c:v>
                </c:pt>
                <c:pt idx="2">
                  <c:v>9384</c:v>
                </c:pt>
                <c:pt idx="3">
                  <c:v>9931</c:v>
                </c:pt>
                <c:pt idx="4">
                  <c:v>10028</c:v>
                </c:pt>
                <c:pt idx="5">
                  <c:v>9687</c:v>
                </c:pt>
                <c:pt idx="6">
                  <c:v>9231.1</c:v>
                </c:pt>
                <c:pt idx="7">
                  <c:v>9231.1</c:v>
                </c:pt>
                <c:pt idx="8">
                  <c:v>9231.1</c:v>
                </c:pt>
                <c:pt idx="9">
                  <c:v>9402.92</c:v>
                </c:pt>
                <c:pt idx="10">
                  <c:v>9567.9500000000007</c:v>
                </c:pt>
              </c:numCache>
            </c:numRef>
          </c:val>
          <c:smooth val="0"/>
          <c:extLst>
            <c:ext xmlns:c16="http://schemas.microsoft.com/office/drawing/2014/chart" uri="{C3380CC4-5D6E-409C-BE32-E72D297353CC}">
              <c16:uniqueId val="{00000001-1051-4357-B14C-1F0C8E5B351F}"/>
            </c:ext>
          </c:extLst>
        </c:ser>
        <c:dLbls>
          <c:showLegendKey val="0"/>
          <c:showVal val="0"/>
          <c:showCatName val="0"/>
          <c:showSerName val="0"/>
          <c:showPercent val="0"/>
          <c:showBubbleSize val="0"/>
        </c:dLbls>
        <c:smooth val="0"/>
        <c:axId val="1397320207"/>
        <c:axId val="1397321871"/>
      </c:lineChart>
      <c:catAx>
        <c:axId val="139732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397321871"/>
        <c:crosses val="autoZero"/>
        <c:auto val="1"/>
        <c:lblAlgn val="ctr"/>
        <c:lblOffset val="100"/>
        <c:noMultiLvlLbl val="0"/>
      </c:catAx>
      <c:valAx>
        <c:axId val="1397321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39732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Prison overcrowding on 20.05.2022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bar"/>
        <c:grouping val="clustered"/>
        <c:varyColors val="0"/>
        <c:ser>
          <c:idx val="0"/>
          <c:order val="0"/>
          <c:tx>
            <c:v>Operational capacity</c:v>
          </c:tx>
          <c:spPr>
            <a:solidFill>
              <a:schemeClr val="accent1"/>
            </a:solidFill>
            <a:ln>
              <a:noFill/>
            </a:ln>
            <a:effectLst/>
          </c:spPr>
          <c:invertIfNegative val="0"/>
          <c:cat>
            <c:strRef>
              <c:f>Blad5!$A$1:$A$11</c:f>
              <c:strCache>
                <c:ptCount val="11"/>
                <c:pt idx="0">
                  <c:v>Antwerp (male) + 68,03%</c:v>
                </c:pt>
                <c:pt idx="1">
                  <c:v>Bruges (male) + 36,13%</c:v>
                </c:pt>
                <c:pt idx="2">
                  <c:v>Dendermonde + 50,60%</c:v>
                </c:pt>
                <c:pt idx="3">
                  <c:v>Ghent (male) + 66,15%</c:v>
                </c:pt>
                <c:pt idx="4">
                  <c:v>Leuven-Hulp + 36,91%</c:v>
                </c:pt>
                <c:pt idx="5">
                  <c:v>Mechelen + 64,29%</c:v>
                </c:pt>
                <c:pt idx="6">
                  <c:v>Oudenaarde + 38,64%</c:v>
                </c:pt>
                <c:pt idx="7">
                  <c:v>Dinant + 62,50%</c:v>
                </c:pt>
                <c:pt idx="8">
                  <c:v>Mons (male) + 24,64%</c:v>
                </c:pt>
                <c:pt idx="9">
                  <c:v>Nivelles + 27,60%</c:v>
                </c:pt>
                <c:pt idx="10">
                  <c:v>Berkendael + 35,94%</c:v>
                </c:pt>
              </c:strCache>
            </c:strRef>
          </c:cat>
          <c:val>
            <c:numRef>
              <c:f>Blad5!$B$1:$B$11</c:f>
              <c:numCache>
                <c:formatCode>General</c:formatCode>
                <c:ptCount val="11"/>
                <c:pt idx="0">
                  <c:v>391</c:v>
                </c:pt>
                <c:pt idx="1">
                  <c:v>512</c:v>
                </c:pt>
                <c:pt idx="2">
                  <c:v>168</c:v>
                </c:pt>
                <c:pt idx="3">
                  <c:v>260</c:v>
                </c:pt>
                <c:pt idx="4">
                  <c:v>149</c:v>
                </c:pt>
                <c:pt idx="5">
                  <c:v>84</c:v>
                </c:pt>
                <c:pt idx="6">
                  <c:v>132</c:v>
                </c:pt>
                <c:pt idx="7">
                  <c:v>32</c:v>
                </c:pt>
                <c:pt idx="8">
                  <c:v>280</c:v>
                </c:pt>
                <c:pt idx="9">
                  <c:v>192</c:v>
                </c:pt>
                <c:pt idx="10">
                  <c:v>64</c:v>
                </c:pt>
              </c:numCache>
            </c:numRef>
          </c:val>
          <c:extLst>
            <c:ext xmlns:c16="http://schemas.microsoft.com/office/drawing/2014/chart" uri="{C3380CC4-5D6E-409C-BE32-E72D297353CC}">
              <c16:uniqueId val="{00000000-5E20-4D17-B89E-D245B13B5BC1}"/>
            </c:ext>
          </c:extLst>
        </c:ser>
        <c:ser>
          <c:idx val="1"/>
          <c:order val="1"/>
          <c:tx>
            <c:v>Population on 20.05.2022</c:v>
          </c:tx>
          <c:spPr>
            <a:solidFill>
              <a:schemeClr val="accent2"/>
            </a:solidFill>
            <a:ln>
              <a:noFill/>
            </a:ln>
            <a:effectLst/>
          </c:spPr>
          <c:invertIfNegative val="0"/>
          <c:cat>
            <c:strRef>
              <c:f>Blad5!$A$1:$A$11</c:f>
              <c:strCache>
                <c:ptCount val="11"/>
                <c:pt idx="0">
                  <c:v>Antwerp (male) + 68,03%</c:v>
                </c:pt>
                <c:pt idx="1">
                  <c:v>Bruges (male) + 36,13%</c:v>
                </c:pt>
                <c:pt idx="2">
                  <c:v>Dendermonde + 50,60%</c:v>
                </c:pt>
                <c:pt idx="3">
                  <c:v>Ghent (male) + 66,15%</c:v>
                </c:pt>
                <c:pt idx="4">
                  <c:v>Leuven-Hulp + 36,91%</c:v>
                </c:pt>
                <c:pt idx="5">
                  <c:v>Mechelen + 64,29%</c:v>
                </c:pt>
                <c:pt idx="6">
                  <c:v>Oudenaarde + 38,64%</c:v>
                </c:pt>
                <c:pt idx="7">
                  <c:v>Dinant + 62,50%</c:v>
                </c:pt>
                <c:pt idx="8">
                  <c:v>Mons (male) + 24,64%</c:v>
                </c:pt>
                <c:pt idx="9">
                  <c:v>Nivelles + 27,60%</c:v>
                </c:pt>
                <c:pt idx="10">
                  <c:v>Berkendael + 35,94%</c:v>
                </c:pt>
              </c:strCache>
            </c:strRef>
          </c:cat>
          <c:val>
            <c:numRef>
              <c:f>Blad5!$C$1:$C$11</c:f>
              <c:numCache>
                <c:formatCode>General</c:formatCode>
                <c:ptCount val="11"/>
                <c:pt idx="0">
                  <c:v>657</c:v>
                </c:pt>
                <c:pt idx="1">
                  <c:v>697</c:v>
                </c:pt>
                <c:pt idx="2">
                  <c:v>253</c:v>
                </c:pt>
                <c:pt idx="3">
                  <c:v>432</c:v>
                </c:pt>
                <c:pt idx="4">
                  <c:v>204</c:v>
                </c:pt>
                <c:pt idx="5">
                  <c:v>138</c:v>
                </c:pt>
                <c:pt idx="6">
                  <c:v>183</c:v>
                </c:pt>
                <c:pt idx="7">
                  <c:v>52</c:v>
                </c:pt>
                <c:pt idx="8">
                  <c:v>349</c:v>
                </c:pt>
                <c:pt idx="9">
                  <c:v>245</c:v>
                </c:pt>
                <c:pt idx="10">
                  <c:v>87</c:v>
                </c:pt>
              </c:numCache>
            </c:numRef>
          </c:val>
          <c:extLst>
            <c:ext xmlns:c16="http://schemas.microsoft.com/office/drawing/2014/chart" uri="{C3380CC4-5D6E-409C-BE32-E72D297353CC}">
              <c16:uniqueId val="{00000001-5E20-4D17-B89E-D245B13B5BC1}"/>
            </c:ext>
          </c:extLst>
        </c:ser>
        <c:dLbls>
          <c:showLegendKey val="0"/>
          <c:showVal val="0"/>
          <c:showCatName val="0"/>
          <c:showSerName val="0"/>
          <c:showPercent val="0"/>
          <c:showBubbleSize val="0"/>
        </c:dLbls>
        <c:gapWidth val="219"/>
        <c:axId val="681226784"/>
        <c:axId val="681215552"/>
      </c:barChart>
      <c:catAx>
        <c:axId val="68122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81215552"/>
        <c:crosses val="autoZero"/>
        <c:auto val="1"/>
        <c:lblAlgn val="ctr"/>
        <c:lblOffset val="100"/>
        <c:noMultiLvlLbl val="0"/>
      </c:catAx>
      <c:valAx>
        <c:axId val="681215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8122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Detainees</a:t>
            </a:r>
            <a:r>
              <a:rPr lang="nl-BE" baseline="0"/>
              <a:t> sleeping on the ground and extra beds</a:t>
            </a:r>
            <a:endParaRPr lang="nl-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v>Detainees sleeping on the ground</c:v>
          </c:tx>
          <c:spPr>
            <a:solidFill>
              <a:schemeClr val="accent1"/>
            </a:solidFill>
            <a:ln>
              <a:noFill/>
            </a:ln>
            <a:effectLst/>
          </c:spPr>
          <c:invertIfNegative val="0"/>
          <c:cat>
            <c:strRef>
              <c:f>Blad6!$A$1:$A$7</c:f>
              <c:strCache>
                <c:ptCount val="7"/>
                <c:pt idx="0">
                  <c:v>03.12.2021</c:v>
                </c:pt>
                <c:pt idx="1">
                  <c:v>16.12.2021</c:v>
                </c:pt>
                <c:pt idx="2">
                  <c:v>24.01.2022</c:v>
                </c:pt>
                <c:pt idx="3">
                  <c:v>18.02.2022</c:v>
                </c:pt>
                <c:pt idx="4">
                  <c:v>11.03.2022</c:v>
                </c:pt>
                <c:pt idx="5">
                  <c:v>22.04.2022</c:v>
                </c:pt>
                <c:pt idx="6">
                  <c:v>17.05.2022</c:v>
                </c:pt>
              </c:strCache>
            </c:strRef>
          </c:cat>
          <c:val>
            <c:numRef>
              <c:f>Blad6!$B$1:$B$7</c:f>
              <c:numCache>
                <c:formatCode>General</c:formatCode>
                <c:ptCount val="7"/>
                <c:pt idx="0">
                  <c:v>222</c:v>
                </c:pt>
                <c:pt idx="1">
                  <c:v>201</c:v>
                </c:pt>
                <c:pt idx="2">
                  <c:v>189</c:v>
                </c:pt>
                <c:pt idx="3">
                  <c:v>208</c:v>
                </c:pt>
                <c:pt idx="4">
                  <c:v>161</c:v>
                </c:pt>
                <c:pt idx="5">
                  <c:v>149</c:v>
                </c:pt>
                <c:pt idx="6">
                  <c:v>142</c:v>
                </c:pt>
              </c:numCache>
            </c:numRef>
          </c:val>
          <c:extLst>
            <c:ext xmlns:c16="http://schemas.microsoft.com/office/drawing/2014/chart" uri="{C3380CC4-5D6E-409C-BE32-E72D297353CC}">
              <c16:uniqueId val="{00000000-841E-488A-9CB6-0D94DF4B9273}"/>
            </c:ext>
          </c:extLst>
        </c:ser>
        <c:ser>
          <c:idx val="1"/>
          <c:order val="1"/>
          <c:tx>
            <c:v>Extra beds</c:v>
          </c:tx>
          <c:spPr>
            <a:solidFill>
              <a:schemeClr val="accent2"/>
            </a:solidFill>
            <a:ln>
              <a:noFill/>
            </a:ln>
            <a:effectLst/>
          </c:spPr>
          <c:invertIfNegative val="0"/>
          <c:cat>
            <c:strRef>
              <c:f>Blad6!$A$1:$A$7</c:f>
              <c:strCache>
                <c:ptCount val="7"/>
                <c:pt idx="0">
                  <c:v>03.12.2021</c:v>
                </c:pt>
                <c:pt idx="1">
                  <c:v>16.12.2021</c:v>
                </c:pt>
                <c:pt idx="2">
                  <c:v>24.01.2022</c:v>
                </c:pt>
                <c:pt idx="3">
                  <c:v>18.02.2022</c:v>
                </c:pt>
                <c:pt idx="4">
                  <c:v>11.03.2022</c:v>
                </c:pt>
                <c:pt idx="5">
                  <c:v>22.04.2022</c:v>
                </c:pt>
                <c:pt idx="6">
                  <c:v>17.05.2022</c:v>
                </c:pt>
              </c:strCache>
            </c:strRef>
          </c:cat>
          <c:val>
            <c:numRef>
              <c:f>Blad6!$C$1:$C$7</c:f>
              <c:numCache>
                <c:formatCode>General</c:formatCode>
                <c:ptCount val="7"/>
                <c:pt idx="2">
                  <c:v>135</c:v>
                </c:pt>
                <c:pt idx="3">
                  <c:v>194</c:v>
                </c:pt>
                <c:pt idx="4">
                  <c:v>251</c:v>
                </c:pt>
                <c:pt idx="5">
                  <c:v>276</c:v>
                </c:pt>
                <c:pt idx="6">
                  <c:v>276</c:v>
                </c:pt>
              </c:numCache>
            </c:numRef>
          </c:val>
          <c:extLst>
            <c:ext xmlns:c16="http://schemas.microsoft.com/office/drawing/2014/chart" uri="{C3380CC4-5D6E-409C-BE32-E72D297353CC}">
              <c16:uniqueId val="{00000001-841E-488A-9CB6-0D94DF4B9273}"/>
            </c:ext>
          </c:extLst>
        </c:ser>
        <c:ser>
          <c:idx val="2"/>
          <c:order val="2"/>
          <c:tx>
            <c:v>Sum</c:v>
          </c:tx>
          <c:spPr>
            <a:solidFill>
              <a:schemeClr val="accent3"/>
            </a:solidFill>
            <a:ln>
              <a:noFill/>
            </a:ln>
            <a:effectLst/>
          </c:spPr>
          <c:invertIfNegative val="0"/>
          <c:cat>
            <c:strRef>
              <c:f>Blad6!$A$1:$A$7</c:f>
              <c:strCache>
                <c:ptCount val="7"/>
                <c:pt idx="0">
                  <c:v>03.12.2021</c:v>
                </c:pt>
                <c:pt idx="1">
                  <c:v>16.12.2021</c:v>
                </c:pt>
                <c:pt idx="2">
                  <c:v>24.01.2022</c:v>
                </c:pt>
                <c:pt idx="3">
                  <c:v>18.02.2022</c:v>
                </c:pt>
                <c:pt idx="4">
                  <c:v>11.03.2022</c:v>
                </c:pt>
                <c:pt idx="5">
                  <c:v>22.04.2022</c:v>
                </c:pt>
                <c:pt idx="6">
                  <c:v>17.05.2022</c:v>
                </c:pt>
              </c:strCache>
            </c:strRef>
          </c:cat>
          <c:val>
            <c:numRef>
              <c:f>Blad6!$D$1:$D$7</c:f>
              <c:numCache>
                <c:formatCode>General</c:formatCode>
                <c:ptCount val="7"/>
                <c:pt idx="0">
                  <c:v>222</c:v>
                </c:pt>
                <c:pt idx="1">
                  <c:v>201</c:v>
                </c:pt>
                <c:pt idx="2">
                  <c:v>324</c:v>
                </c:pt>
                <c:pt idx="3">
                  <c:v>402</c:v>
                </c:pt>
                <c:pt idx="4">
                  <c:v>412</c:v>
                </c:pt>
                <c:pt idx="5">
                  <c:v>425</c:v>
                </c:pt>
                <c:pt idx="6">
                  <c:v>418</c:v>
                </c:pt>
              </c:numCache>
            </c:numRef>
          </c:val>
          <c:extLst>
            <c:ext xmlns:c16="http://schemas.microsoft.com/office/drawing/2014/chart" uri="{C3380CC4-5D6E-409C-BE32-E72D297353CC}">
              <c16:uniqueId val="{00000002-841E-488A-9CB6-0D94DF4B9273}"/>
            </c:ext>
          </c:extLst>
        </c:ser>
        <c:dLbls>
          <c:showLegendKey val="0"/>
          <c:showVal val="0"/>
          <c:showCatName val="0"/>
          <c:showSerName val="0"/>
          <c:showPercent val="0"/>
          <c:showBubbleSize val="0"/>
        </c:dLbls>
        <c:gapWidth val="219"/>
        <c:overlap val="-27"/>
        <c:axId val="681218048"/>
        <c:axId val="681223456"/>
      </c:barChart>
      <c:catAx>
        <c:axId val="68121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81223456"/>
        <c:crosses val="autoZero"/>
        <c:auto val="1"/>
        <c:lblAlgn val="ctr"/>
        <c:lblOffset val="100"/>
        <c:noMultiLvlLbl val="0"/>
      </c:catAx>
      <c:valAx>
        <c:axId val="68122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8121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1B185-CEA3-467E-B321-AEEBBF5858B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F51173D-B52F-4A6D-B8CA-35B8BA6EC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85048EB-BB03-4450-AC52-36BEA7A716E3}"/>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858D5B89-D680-4633-AA71-A012BCEA5EB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4AC6E37-FFF3-407C-9D30-C8BE049DFDFF}"/>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264352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2F503-B85F-4E48-9C2B-05CE303DD9F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9DF413C-5D9D-4DE1-8DF8-61FA24CA5A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A7840BA-0284-4BEB-8A83-8C5D266DD348}"/>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923FC67C-3245-40AF-AD91-CADF1B069A8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1907EA5-3175-44F0-869E-A3DDB745877D}"/>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395897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15E0F9-CB1B-4D0C-96F4-7A1FFBE5696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48BA76C-E32B-4107-8F2B-22E5BFB162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D23D391-28CF-496D-A729-78B68254AC56}"/>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22E84C3A-0133-4A2B-B6FB-25F5CD8DD3D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95200A9-94A9-4510-BC09-63E179657446}"/>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253577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71244-5F99-4E78-BFCD-C20B7B28A74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9F2BDB1-B4DA-4BB0-867D-606750A0312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F7C13E0-A0E8-407B-8138-CA9143C1FD36}"/>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E28E7191-6AE0-4E3B-AF80-8B40D6C296D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374DE5F-5CFC-4514-A0B7-1B0E067FC37C}"/>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302138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7F54A-CD04-4FBC-964E-44A61FA72DB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5703284-9090-4B01-9805-B5FC730FB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1C9E14-F0BA-44CB-B023-9F01588CFEAC}"/>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AB44CFFC-416D-49B8-B79A-BD911FE0AF1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DE35FB1-02F8-4AD8-869C-7DEBEB00876D}"/>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274283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616B6-CBDE-44AC-90DD-F3621E1F645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59B9E99-063F-4CB0-86C6-A99D3E1EF0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BA7B247-2DAD-447C-B509-2F80FE1C5B7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28D02D6-256A-4779-9F8E-CC3EE3889A5E}"/>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6" name="Tijdelijke aanduiding voor voettekst 5">
            <a:extLst>
              <a:ext uri="{FF2B5EF4-FFF2-40B4-BE49-F238E27FC236}">
                <a16:creationId xmlns:a16="http://schemas.microsoft.com/office/drawing/2014/main" id="{290951FD-F195-45D9-9CE5-23462D20D3F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A940CAC-3078-48FB-8AD6-62B5556121FE}"/>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29850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84DAB-6366-484F-8ED4-749F0459CDB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315E92E-920C-4372-A276-FC109C498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5250E8-485B-44B9-8594-A16CED1C40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E4F7C5B-986E-41AA-B4D8-D1E22D07D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1B22A27-46FC-4DB5-BFF0-C3060EFDF7F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5D8EB36-2743-4D58-97C7-5444F062653C}"/>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8" name="Tijdelijke aanduiding voor voettekst 7">
            <a:extLst>
              <a:ext uri="{FF2B5EF4-FFF2-40B4-BE49-F238E27FC236}">
                <a16:creationId xmlns:a16="http://schemas.microsoft.com/office/drawing/2014/main" id="{7E14101A-440B-4A4B-A5A8-F9BDE9B51177}"/>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88B9BA0-F69B-4F2A-B438-919E4908F8D1}"/>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39471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B62CB-03F3-49E8-B080-B08AB9700E8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22111D9-E6D6-45F1-BC21-5ADEEB3B9409}"/>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4" name="Tijdelijke aanduiding voor voettekst 3">
            <a:extLst>
              <a:ext uri="{FF2B5EF4-FFF2-40B4-BE49-F238E27FC236}">
                <a16:creationId xmlns:a16="http://schemas.microsoft.com/office/drawing/2014/main" id="{FEB4825A-5F7D-433F-92F4-58539AD5F5F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FE9973B-EA64-4991-A95C-0D353889C86E}"/>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223623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0EEC99-FB0C-4AE5-9957-FE8CBD48E1E0}"/>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3" name="Tijdelijke aanduiding voor voettekst 2">
            <a:extLst>
              <a:ext uri="{FF2B5EF4-FFF2-40B4-BE49-F238E27FC236}">
                <a16:creationId xmlns:a16="http://schemas.microsoft.com/office/drawing/2014/main" id="{54240A37-E745-4B3B-B459-85C4B47D6C6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2903052-767B-4F45-87DE-3B211A5F7AF3}"/>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319065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8F483-905E-4EED-BE62-C983B2A517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EC44B3-50EF-4725-AD82-FE38092B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6506613-DF0A-4E87-B691-73C3B92B4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FA22D0-93BB-4AFE-AB15-04459C98D114}"/>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6" name="Tijdelijke aanduiding voor voettekst 5">
            <a:extLst>
              <a:ext uri="{FF2B5EF4-FFF2-40B4-BE49-F238E27FC236}">
                <a16:creationId xmlns:a16="http://schemas.microsoft.com/office/drawing/2014/main" id="{C28A3D32-C24B-45DD-ACB2-D2D68754779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1889555-AC24-4C7F-BBB2-0803F71B7DC6}"/>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388778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5FE56-A9E2-4BD4-AE1D-1F0336AD25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CEEC75A-9F5F-4685-AE1E-AE11DB8A5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061C547-51B0-4906-9C39-8AEF57A52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EF1C20-61F1-4CC3-ABDE-869F24FE505A}"/>
              </a:ext>
            </a:extLst>
          </p:cNvPr>
          <p:cNvSpPr>
            <a:spLocks noGrp="1"/>
          </p:cNvSpPr>
          <p:nvPr>
            <p:ph type="dt" sz="half" idx="10"/>
          </p:nvPr>
        </p:nvSpPr>
        <p:spPr/>
        <p:txBody>
          <a:bodyPr/>
          <a:lstStyle/>
          <a:p>
            <a:fld id="{B018DBA9-8D4F-4739-A0F7-E1BDBDB3EC96}" type="datetimeFigureOut">
              <a:rPr lang="nl-BE" smtClean="0"/>
              <a:t>30/05/2022</a:t>
            </a:fld>
            <a:endParaRPr lang="nl-BE"/>
          </a:p>
        </p:txBody>
      </p:sp>
      <p:sp>
        <p:nvSpPr>
          <p:cNvPr id="6" name="Tijdelijke aanduiding voor voettekst 5">
            <a:extLst>
              <a:ext uri="{FF2B5EF4-FFF2-40B4-BE49-F238E27FC236}">
                <a16:creationId xmlns:a16="http://schemas.microsoft.com/office/drawing/2014/main" id="{C1810DC5-D372-4C94-8DB4-E5250991543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69DE53E-20FC-437E-A3B6-B9C3732F30EA}"/>
              </a:ext>
            </a:extLst>
          </p:cNvPr>
          <p:cNvSpPr>
            <a:spLocks noGrp="1"/>
          </p:cNvSpPr>
          <p:nvPr>
            <p:ph type="sldNum" sz="quarter" idx="12"/>
          </p:nvPr>
        </p:nvSpPr>
        <p:spPr/>
        <p:txBody>
          <a:bodyPr/>
          <a:lstStyle/>
          <a:p>
            <a:fld id="{6A21AF16-3497-474D-8C53-30E99D095221}" type="slidenum">
              <a:rPr lang="nl-BE" smtClean="0"/>
              <a:t>‹nr.›</a:t>
            </a:fld>
            <a:endParaRPr lang="nl-BE"/>
          </a:p>
        </p:txBody>
      </p:sp>
    </p:spTree>
    <p:extLst>
      <p:ext uri="{BB962C8B-B14F-4D97-AF65-F5344CB8AC3E}">
        <p14:creationId xmlns:p14="http://schemas.microsoft.com/office/powerpoint/2010/main" val="146216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B87ABB-2937-435B-8342-1EC961433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C91C0B0-3885-4E84-A478-C00AAE911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96C27E5-5F13-4791-A8A4-18AF1D53CA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8DBA9-8D4F-4739-A0F7-E1BDBDB3EC96}" type="datetimeFigureOut">
              <a:rPr lang="nl-BE" smtClean="0"/>
              <a:t>30/05/2022</a:t>
            </a:fld>
            <a:endParaRPr lang="nl-BE"/>
          </a:p>
        </p:txBody>
      </p:sp>
      <p:sp>
        <p:nvSpPr>
          <p:cNvPr id="5" name="Tijdelijke aanduiding voor voettekst 4">
            <a:extLst>
              <a:ext uri="{FF2B5EF4-FFF2-40B4-BE49-F238E27FC236}">
                <a16:creationId xmlns:a16="http://schemas.microsoft.com/office/drawing/2014/main" id="{6B90BD02-5ACC-4800-B91F-F2537A6AF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3C5AFC8F-B99B-4D79-9392-E0DA06C96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1AF16-3497-474D-8C53-30E99D095221}" type="slidenum">
              <a:rPr lang="nl-BE" smtClean="0"/>
              <a:t>‹nr.›</a:t>
            </a:fld>
            <a:endParaRPr lang="nl-BE"/>
          </a:p>
        </p:txBody>
      </p:sp>
    </p:spTree>
    <p:extLst>
      <p:ext uri="{BB962C8B-B14F-4D97-AF65-F5344CB8AC3E}">
        <p14:creationId xmlns:p14="http://schemas.microsoft.com/office/powerpoint/2010/main" val="420822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cid:D4BC51D4-CAA2-45D5-9FA5-49E170FFB85C@hom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cid:9E7A3E22-5599-410D-99FE-3D79ECD13D07@hom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cid:CE959A7F-D081-4EDB-914E-13162E3CDD22@home"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hudoc.exec.coe.int/eng#{%22EXECDocumentTypeCollection%22:[%22CEC%22],%22EXECAppno%22:[%2264682/12%2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hudoc.exec.coe.int/eng#{%22EXECDocumentTypeCollection%22:[%22CEC%22],%22EXECAppno%22:[%2264682/12%2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hudoc.exec.coe.int/eng#{%22EXECDocumentTypeCollection%22:[%22CEC%22],%22EXECAppno%22:[%2264682/12%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udoc.exec.coe.int/eng#{%22EXECDocumentTypeCollection%22:[%22CEC%22],%22EXECAppno%22:[%2264682/12%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udoc.exec.coe.int/eng#{%22EXECDocumentTypeCollection%22:[%22CEC%22],%22EXECAppno%22:[%2264682/12%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A479C6-C821-8ABA-0E5D-46967F6D85A4}"/>
              </a:ext>
            </a:extLst>
          </p:cNvPr>
          <p:cNvSpPr>
            <a:spLocks noGrp="1"/>
          </p:cNvSpPr>
          <p:nvPr>
            <p:ph type="ctrTitle"/>
          </p:nvPr>
        </p:nvSpPr>
        <p:spPr>
          <a:xfrm>
            <a:off x="755903" y="3156798"/>
            <a:ext cx="10640754" cy="3516876"/>
          </a:xfrm>
        </p:spPr>
        <p:txBody>
          <a:bodyPr anchor="b">
            <a:normAutofit fontScale="90000"/>
          </a:bodyPr>
          <a:lstStyle/>
          <a:p>
            <a:pPr>
              <a:lnSpc>
                <a:spcPct val="107000"/>
              </a:lnSpc>
              <a:spcAft>
                <a:spcPts val="800"/>
              </a:spcAft>
            </a:pPr>
            <a:r>
              <a:rPr lang="ro-RO" sz="2700" b="1" dirty="0">
                <a:effectLst/>
                <a:latin typeface="Calibri" panose="020F0502020204030204" pitchFamily="34" charset="0"/>
                <a:ea typeface="Calibri" panose="020F0502020204030204" pitchFamily="34" charset="0"/>
                <a:cs typeface="Calibri" panose="020F0502020204030204" pitchFamily="34" charset="0"/>
              </a:rPr>
              <a:t>COMMUNICATION</a:t>
            </a:r>
            <a:br>
              <a:rPr lang="nl-BE" sz="2700" dirty="0">
                <a:effectLst/>
                <a:latin typeface="Calibri" panose="020F0502020204030204" pitchFamily="34" charset="0"/>
                <a:ea typeface="Calibri" panose="020F0502020204030204" pitchFamily="34" charset="0"/>
                <a:cs typeface="Times New Roman" panose="02020603050405020304" pitchFamily="18" charset="0"/>
              </a:rPr>
            </a:br>
            <a:br>
              <a:rPr lang="nl-BE" sz="2700" dirty="0">
                <a:effectLst/>
                <a:latin typeface="Calibri" panose="020F0502020204030204" pitchFamily="34" charset="0"/>
                <a:ea typeface="Calibri" panose="020F0502020204030204" pitchFamily="34" charset="0"/>
                <a:cs typeface="Times New Roman" panose="02020603050405020304" pitchFamily="18" charset="0"/>
              </a:rPr>
            </a:br>
            <a:r>
              <a:rPr lang="nl-BE" sz="2700" b="1" dirty="0">
                <a:latin typeface="Calibri" panose="020F0502020204030204" pitchFamily="34" charset="0"/>
                <a:ea typeface="Calibri" panose="020F0502020204030204" pitchFamily="34" charset="0"/>
                <a:cs typeface="Calibri" panose="020F0502020204030204" pitchFamily="34" charset="0"/>
              </a:rPr>
              <a:t>i</a:t>
            </a:r>
            <a:r>
              <a:rPr lang="ro-RO" sz="2700" b="1" dirty="0">
                <a:effectLst/>
                <a:latin typeface="Calibri" panose="020F0502020204030204" pitchFamily="34" charset="0"/>
                <a:ea typeface="Calibri" panose="020F0502020204030204" pitchFamily="34" charset="0"/>
                <a:cs typeface="Calibri" panose="020F0502020204030204" pitchFamily="34" charset="0"/>
              </a:rPr>
              <a:t>n accordance with Rule 9.2. of the Rules of the Committtee of Ministers regarding the supervision </a:t>
            </a:r>
            <a:br>
              <a:rPr lang="nl-BE" sz="2700" dirty="0">
                <a:effectLst/>
                <a:latin typeface="Calibri" panose="020F0502020204030204" pitchFamily="34" charset="0"/>
                <a:ea typeface="Calibri" panose="020F0502020204030204" pitchFamily="34" charset="0"/>
                <a:cs typeface="Times New Roman" panose="02020603050405020304" pitchFamily="18" charset="0"/>
              </a:rPr>
            </a:br>
            <a:r>
              <a:rPr lang="ro-RO" sz="2700" b="1" dirty="0">
                <a:effectLst/>
                <a:latin typeface="Calibri" panose="020F0502020204030204" pitchFamily="34" charset="0"/>
                <a:ea typeface="Calibri" panose="020F0502020204030204" pitchFamily="34" charset="0"/>
              </a:rPr>
              <a:t>of the execution of judgments and of terms of friendly settlements</a:t>
            </a:r>
            <a:br>
              <a:rPr lang="nl-BE" sz="2700" b="1" dirty="0">
                <a:effectLst/>
                <a:latin typeface="Calibri" panose="020F0502020204030204" pitchFamily="34" charset="0"/>
                <a:ea typeface="Calibri" panose="020F0502020204030204" pitchFamily="34" charset="0"/>
              </a:rPr>
            </a:br>
            <a:br>
              <a:rPr lang="nl-BE" sz="2700" b="1" dirty="0">
                <a:effectLst/>
                <a:latin typeface="Calibri" panose="020F0502020204030204" pitchFamily="34" charset="0"/>
                <a:ea typeface="Calibri" panose="020F0502020204030204" pitchFamily="34" charset="0"/>
              </a:rPr>
            </a:br>
            <a:r>
              <a:rPr lang="nl-BE" sz="4000" b="1" dirty="0">
                <a:effectLst/>
                <a:latin typeface="Calibri" panose="020F0502020204030204" pitchFamily="34" charset="0"/>
                <a:ea typeface="Calibri" panose="020F0502020204030204" pitchFamily="34" charset="0"/>
              </a:rPr>
              <a:t>VASILESCU Group v. BELGIUM</a:t>
            </a:r>
            <a:br>
              <a:rPr lang="nl-BE" sz="2700" b="1" dirty="0">
                <a:effectLst/>
                <a:latin typeface="Calibri" panose="020F0502020204030204" pitchFamily="34" charset="0"/>
                <a:ea typeface="Calibri" panose="020F0502020204030204" pitchFamily="34" charset="0"/>
              </a:rPr>
            </a:br>
            <a:r>
              <a:rPr lang="nl-BE" sz="2700" b="1" dirty="0">
                <a:effectLst/>
                <a:latin typeface="Calibri" panose="020F0502020204030204" pitchFamily="34" charset="0"/>
                <a:ea typeface="Calibri" panose="020F0502020204030204" pitchFamily="34" charset="0"/>
              </a:rPr>
              <a:t>(request no. 64682/12)</a:t>
            </a:r>
            <a:endParaRPr lang="nl-BE" sz="4000" dirty="0">
              <a:solidFill>
                <a:schemeClr val="tx2"/>
              </a:solidFill>
            </a:endParaRP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 2">
            <a:extLst>
              <a:ext uri="{FF2B5EF4-FFF2-40B4-BE49-F238E27FC236}">
                <a16:creationId xmlns:a16="http://schemas.microsoft.com/office/drawing/2014/main" id="{4192AC4F-10F5-F59E-5479-31A24B49B60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8307" y="320231"/>
            <a:ext cx="11233933" cy="2836567"/>
          </a:xfrm>
          <a:prstGeom prst="rect">
            <a:avLst/>
          </a:prstGeom>
          <a:noFill/>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856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9CB22-C962-8B9D-1291-57E334422D33}"/>
              </a:ext>
            </a:extLst>
          </p:cNvPr>
          <p:cNvSpPr>
            <a:spLocks noGrp="1"/>
          </p:cNvSpPr>
          <p:nvPr>
            <p:ph type="ctrTitle"/>
          </p:nvPr>
        </p:nvSpPr>
        <p:spPr>
          <a:xfrm>
            <a:off x="1524000" y="1596787"/>
            <a:ext cx="9144000" cy="3248167"/>
          </a:xfrm>
        </p:spPr>
        <p:txBody>
          <a:bodyPr>
            <a:normAutofit/>
          </a:bodyPr>
          <a:lstStyle/>
          <a:p>
            <a:r>
              <a:rPr lang="en-GB" sz="3600" b="1" dirty="0"/>
              <a:t>photos taken in Antwerp prison</a:t>
            </a:r>
            <a:br>
              <a:rPr lang="en-GB" sz="3600" b="1" dirty="0"/>
            </a:br>
            <a:r>
              <a:rPr lang="en-GB" sz="3600" b="1" dirty="0"/>
              <a:t>at the end of December 2021</a:t>
            </a:r>
            <a:br>
              <a:rPr lang="en-GB" sz="3600" b="1" dirty="0"/>
            </a:br>
            <a:r>
              <a:rPr lang="en-GB" sz="3600" b="1" dirty="0"/>
              <a:t>published in </a:t>
            </a:r>
            <a:r>
              <a:rPr lang="en-GB" sz="3600" b="1" i="1" dirty="0"/>
              <a:t>Knack </a:t>
            </a:r>
            <a:r>
              <a:rPr lang="en-GB" sz="3600" b="1" dirty="0"/>
              <a:t>magazine</a:t>
            </a:r>
            <a:br>
              <a:rPr lang="en-GB" sz="3600" b="1" dirty="0"/>
            </a:br>
            <a:r>
              <a:rPr lang="en-GB" sz="3600" b="1" dirty="0"/>
              <a:t>on 5 January 2022</a:t>
            </a:r>
            <a:br>
              <a:rPr lang="en-GB" sz="3600" b="1" dirty="0"/>
            </a:br>
            <a:br>
              <a:rPr lang="en-GB" sz="3600" b="1" dirty="0"/>
            </a:br>
            <a:r>
              <a:rPr lang="en-GB" sz="3600" b="1" dirty="0"/>
              <a:t>© Filip Van Roe</a:t>
            </a:r>
          </a:p>
        </p:txBody>
      </p:sp>
    </p:spTree>
    <p:extLst>
      <p:ext uri="{BB962C8B-B14F-4D97-AF65-F5344CB8AC3E}">
        <p14:creationId xmlns:p14="http://schemas.microsoft.com/office/powerpoint/2010/main" val="298217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descr="Afbeelding met tekst, binnen, levend, kamer&#10;&#10;Automatisch gegenereerde beschrijving">
            <a:extLst>
              <a:ext uri="{FF2B5EF4-FFF2-40B4-BE49-F238E27FC236}">
                <a16:creationId xmlns:a16="http://schemas.microsoft.com/office/drawing/2014/main" id="{6E28881F-CEE3-4AED-9B51-FC05D2235206}"/>
              </a:ext>
            </a:extLst>
          </p:cNvPr>
          <p:cNvPicPr>
            <a:picLocks noChangeAspect="1"/>
          </p:cNvPicPr>
          <p:nvPr/>
        </p:nvPicPr>
        <p:blipFill rotWithShape="1">
          <a:blip r:embed="rId2"/>
          <a:srcRect t="9758" r="3" b="6020"/>
          <a:stretch/>
        </p:blipFill>
        <p:spPr>
          <a:xfrm>
            <a:off x="20" y="1282"/>
            <a:ext cx="12191980" cy="6856718"/>
          </a:xfrm>
          <a:prstGeom prst="rect">
            <a:avLst/>
          </a:prstGeom>
        </p:spPr>
      </p:pic>
    </p:spTree>
    <p:extLst>
      <p:ext uri="{BB962C8B-B14F-4D97-AF65-F5344CB8AC3E}">
        <p14:creationId xmlns:p14="http://schemas.microsoft.com/office/powerpoint/2010/main" val="279469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a:extLst>
              <a:ext uri="{FF2B5EF4-FFF2-40B4-BE49-F238E27FC236}">
                <a16:creationId xmlns:a16="http://schemas.microsoft.com/office/drawing/2014/main" id="{7901AEBB-D79C-4E2F-8B8A-29346735128F}"/>
              </a:ext>
            </a:extLst>
          </p:cNvPr>
          <p:cNvPicPr>
            <a:picLocks noChangeAspect="1"/>
          </p:cNvPicPr>
          <p:nvPr/>
        </p:nvPicPr>
        <p:blipFill rotWithShape="1">
          <a:blip r:embed="rId2"/>
          <a:srcRect t="12815" r="3" b="2962"/>
          <a:stretch/>
        </p:blipFill>
        <p:spPr>
          <a:xfrm>
            <a:off x="20" y="1282"/>
            <a:ext cx="12191980" cy="6856718"/>
          </a:xfrm>
          <a:prstGeom prst="rect">
            <a:avLst/>
          </a:prstGeom>
        </p:spPr>
      </p:pic>
    </p:spTree>
    <p:extLst>
      <p:ext uri="{BB962C8B-B14F-4D97-AF65-F5344CB8AC3E}">
        <p14:creationId xmlns:p14="http://schemas.microsoft.com/office/powerpoint/2010/main" val="392458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descr="Afbeelding met tekst, persoon, binnen&#10;&#10;Automatisch gegenereerde beschrijving">
            <a:extLst>
              <a:ext uri="{FF2B5EF4-FFF2-40B4-BE49-F238E27FC236}">
                <a16:creationId xmlns:a16="http://schemas.microsoft.com/office/drawing/2014/main" id="{0CEE63B4-2AD5-493D-86CA-4193507264D2}"/>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t="3567" b="12179"/>
          <a:stretch>
            <a:fillRect/>
          </a:stretch>
        </p:blipFill>
        <p:spPr bwMode="auto">
          <a:xfrm>
            <a:off x="20" y="1282"/>
            <a:ext cx="12191980" cy="6856718"/>
          </a:xfrm>
          <a:prstGeom prst="rect">
            <a:avLst/>
          </a:prstGeom>
          <a:noFill/>
        </p:spPr>
      </p:pic>
    </p:spTree>
    <p:extLst>
      <p:ext uri="{BB962C8B-B14F-4D97-AF65-F5344CB8AC3E}">
        <p14:creationId xmlns:p14="http://schemas.microsoft.com/office/powerpoint/2010/main" val="15250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tekst, binnen&#10;&#10;Automatisch gegenereerde beschrijving">
            <a:extLst>
              <a:ext uri="{FF2B5EF4-FFF2-40B4-BE49-F238E27FC236}">
                <a16:creationId xmlns:a16="http://schemas.microsoft.com/office/drawing/2014/main" id="{49C9E2F3-A63D-40BF-A83A-FA12B309359A}"/>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36961" b="25499"/>
          <a:stretch>
            <a:fillRect/>
          </a:stretch>
        </p:blipFill>
        <p:spPr bwMode="auto">
          <a:xfrm>
            <a:off x="20" y="1282"/>
            <a:ext cx="12191980" cy="6856718"/>
          </a:xfrm>
          <a:prstGeom prst="rect">
            <a:avLst/>
          </a:prstGeom>
          <a:noFill/>
        </p:spPr>
      </p:pic>
    </p:spTree>
    <p:extLst>
      <p:ext uri="{BB962C8B-B14F-4D97-AF65-F5344CB8AC3E}">
        <p14:creationId xmlns:p14="http://schemas.microsoft.com/office/powerpoint/2010/main" val="421336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descr="Afbeelding met tekst, binnen, persoon, winkel&#10;&#10;Automatisch gegenereerde beschrijving">
            <a:extLst>
              <a:ext uri="{FF2B5EF4-FFF2-40B4-BE49-F238E27FC236}">
                <a16:creationId xmlns:a16="http://schemas.microsoft.com/office/drawing/2014/main" id="{885B1B0D-83D4-436B-8DE5-F3CB8FCD3DCA}"/>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33361" r="-1" b="23194"/>
          <a:stretch>
            <a:fillRect/>
          </a:stretch>
        </p:blipFill>
        <p:spPr bwMode="auto">
          <a:xfrm>
            <a:off x="20" y="1282"/>
            <a:ext cx="12191980" cy="6856718"/>
          </a:xfrm>
          <a:prstGeom prst="rect">
            <a:avLst/>
          </a:prstGeom>
          <a:noFill/>
        </p:spPr>
      </p:pic>
    </p:spTree>
    <p:extLst>
      <p:ext uri="{BB962C8B-B14F-4D97-AF65-F5344CB8AC3E}">
        <p14:creationId xmlns:p14="http://schemas.microsoft.com/office/powerpoint/2010/main" val="314142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8113DA1-BA88-6A85-6D2D-630005EE3616}"/>
              </a:ext>
            </a:extLst>
          </p:cNvPr>
          <p:cNvSpPr>
            <a:spLocks noGrp="1"/>
          </p:cNvSpPr>
          <p:nvPr>
            <p:ph idx="1"/>
          </p:nvPr>
        </p:nvSpPr>
        <p:spPr>
          <a:xfrm>
            <a:off x="838200" y="487110"/>
            <a:ext cx="10515600" cy="5689853"/>
          </a:xfrm>
        </p:spPr>
        <p:txBody>
          <a:bodyPr/>
          <a:lstStyle/>
          <a:p>
            <a:pPr marL="0" indent="0">
              <a:buNone/>
            </a:pPr>
            <a:endParaRPr lang="en-GB" b="1" dirty="0"/>
          </a:p>
          <a:p>
            <a:pPr marL="0" indent="0">
              <a:buNone/>
            </a:pPr>
            <a:endParaRPr lang="en-GB" b="1" dirty="0"/>
          </a:p>
          <a:p>
            <a:pPr marL="0" indent="0">
              <a:buNone/>
            </a:pPr>
            <a:r>
              <a:rPr lang="en-GB" b="1" dirty="0">
                <a:solidFill>
                  <a:srgbClr val="000000"/>
                </a:solidFill>
              </a:rPr>
              <a:t>First Action Plan (February 2016)</a:t>
            </a:r>
            <a:r>
              <a:rPr lang="en-GB" dirty="0">
                <a:solidFill>
                  <a:srgbClr val="000000"/>
                </a:solidFill>
              </a:rPr>
              <a:t>: “overcrowding in Antwerp prison has decreased (520 detainees) so that every detainee has a bed. In the period in which mister Vasilescu was detained, Antwerp prison counted 687 detainees.”</a:t>
            </a:r>
          </a:p>
          <a:p>
            <a:pPr marL="0" indent="0">
              <a:buNone/>
            </a:pPr>
            <a:endParaRPr lang="en-GB" dirty="0">
              <a:solidFill>
                <a:srgbClr val="000000"/>
              </a:solidFill>
            </a:endParaRPr>
          </a:p>
          <a:p>
            <a:pPr marL="0" indent="0">
              <a:buNone/>
            </a:pPr>
            <a:endParaRPr lang="en-GB" dirty="0">
              <a:solidFill>
                <a:srgbClr val="000000"/>
              </a:solidFill>
            </a:endParaRPr>
          </a:p>
          <a:p>
            <a:pPr marL="0" indent="0">
              <a:buNone/>
            </a:pPr>
            <a:endParaRPr lang="en-GB" b="1" dirty="0">
              <a:solidFill>
                <a:srgbClr val="000000"/>
              </a:solidFill>
            </a:endParaRPr>
          </a:p>
          <a:p>
            <a:pPr marL="0" indent="0">
              <a:buNone/>
            </a:pPr>
            <a:endParaRPr lang="en-GB" b="1" dirty="0"/>
          </a:p>
        </p:txBody>
      </p:sp>
    </p:spTree>
    <p:extLst>
      <p:ext uri="{BB962C8B-B14F-4D97-AF65-F5344CB8AC3E}">
        <p14:creationId xmlns:p14="http://schemas.microsoft.com/office/powerpoint/2010/main" val="37379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E0504-B1EC-132C-C407-CE1B50E50629}"/>
              </a:ext>
            </a:extLst>
          </p:cNvPr>
          <p:cNvSpPr>
            <a:spLocks noGrp="1"/>
          </p:cNvSpPr>
          <p:nvPr>
            <p:ph type="title"/>
          </p:nvPr>
        </p:nvSpPr>
        <p:spPr>
          <a:xfrm>
            <a:off x="838200" y="365125"/>
            <a:ext cx="10515600" cy="1460500"/>
          </a:xfrm>
        </p:spPr>
        <p:txBody>
          <a:bodyPr>
            <a:normAutofit fontScale="90000"/>
          </a:bodyPr>
          <a:lstStyle/>
          <a:p>
            <a:pPr algn="ctr"/>
            <a:r>
              <a:rPr lang="en-GB" sz="2800" b="1" dirty="0"/>
              <a:t>Overcrowding in Antwerp prison (male)</a:t>
            </a:r>
            <a:br>
              <a:rPr lang="en-GB" sz="2800" b="1" dirty="0"/>
            </a:br>
            <a:r>
              <a:rPr lang="en-GB" sz="2800" b="1" dirty="0"/>
              <a:t>operational capacity: 391</a:t>
            </a:r>
            <a:br>
              <a:rPr lang="en-GB" sz="2800" b="1" dirty="0"/>
            </a:br>
            <a:r>
              <a:rPr lang="en-GB" sz="2800" b="1" dirty="0"/>
              <a:t>2022, week 1-20 (January – 16 May 2022)</a:t>
            </a:r>
            <a:br>
              <a:rPr lang="en-GB" sz="2800" b="1" dirty="0"/>
            </a:br>
            <a:endParaRPr lang="en-GB" sz="2800" b="1" dirty="0"/>
          </a:p>
        </p:txBody>
      </p:sp>
      <p:graphicFrame>
        <p:nvGraphicFramePr>
          <p:cNvPr id="4" name="Tijdelijke aanduiding voor inhoud 3">
            <a:extLst>
              <a:ext uri="{FF2B5EF4-FFF2-40B4-BE49-F238E27FC236}">
                <a16:creationId xmlns:a16="http://schemas.microsoft.com/office/drawing/2014/main" id="{75DFA346-E9F8-47D8-572E-6F2EA63DAEC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125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F4FA57-D626-1737-4AC2-F5B4B145E3AF}"/>
              </a:ext>
            </a:extLst>
          </p:cNvPr>
          <p:cNvSpPr>
            <a:spLocks noGrp="1"/>
          </p:cNvSpPr>
          <p:nvPr>
            <p:ph type="title"/>
          </p:nvPr>
        </p:nvSpPr>
        <p:spPr>
          <a:xfrm>
            <a:off x="838200" y="556995"/>
            <a:ext cx="10515600" cy="1408283"/>
          </a:xfrm>
        </p:spPr>
        <p:txBody>
          <a:bodyPr>
            <a:normAutofit fontScale="90000"/>
          </a:bodyPr>
          <a:lstStyle/>
          <a:p>
            <a:pPr algn="ctr"/>
            <a:r>
              <a:rPr lang="en-GB" sz="2800" b="1" dirty="0"/>
              <a:t>Structural problem of overcrowding</a:t>
            </a:r>
            <a:br>
              <a:rPr lang="en-GB" sz="2800" b="1" dirty="0"/>
            </a:br>
            <a:r>
              <a:rPr lang="en-GB" sz="2800" b="1" u="sng" dirty="0"/>
              <a:t>Average</a:t>
            </a:r>
            <a:r>
              <a:rPr lang="en-GB" sz="2800" b="1" dirty="0"/>
              <a:t> daily prison population / capacity</a:t>
            </a:r>
            <a:br>
              <a:rPr lang="en-GB" sz="2800" b="1" dirty="0"/>
            </a:br>
            <a:r>
              <a:rPr lang="en-GB" sz="2800" b="1" dirty="0"/>
              <a:t>as referred to in Action Plan March 2022</a:t>
            </a:r>
            <a:br>
              <a:rPr lang="en-GB" sz="2800" b="1" dirty="0"/>
            </a:br>
            <a:r>
              <a:rPr lang="en-GB" sz="2800" b="1" dirty="0"/>
              <a:t>(all prisons – average prison population in 2021: 10 438 detainees)</a:t>
            </a:r>
          </a:p>
        </p:txBody>
      </p:sp>
      <p:graphicFrame>
        <p:nvGraphicFramePr>
          <p:cNvPr id="4" name="Tijdelijke aanduiding voor inhoud 3">
            <a:extLst>
              <a:ext uri="{FF2B5EF4-FFF2-40B4-BE49-F238E27FC236}">
                <a16:creationId xmlns:a16="http://schemas.microsoft.com/office/drawing/2014/main" id="{3EB6FF76-E04D-DE1F-35D7-BF577DEE0232}"/>
              </a:ext>
            </a:extLst>
          </p:cNvPr>
          <p:cNvGraphicFramePr>
            <a:graphicFrameLocks noGrp="1"/>
          </p:cNvGraphicFramePr>
          <p:nvPr>
            <p:ph idx="1"/>
            <p:extLst>
              <p:ext uri="{D42A27DB-BD31-4B8C-83A1-F6EECF244321}">
                <p14:modId xmlns:p14="http://schemas.microsoft.com/office/powerpoint/2010/main" val="3566658249"/>
              </p:ext>
            </p:extLst>
          </p:nvPr>
        </p:nvGraphicFramePr>
        <p:xfrm>
          <a:off x="769833" y="232982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92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1CF66-F501-D3F6-9630-C68B6D9AB7E4}"/>
              </a:ext>
            </a:extLst>
          </p:cNvPr>
          <p:cNvSpPr>
            <a:spLocks noGrp="1"/>
          </p:cNvSpPr>
          <p:nvPr>
            <p:ph type="ctrTitle"/>
          </p:nvPr>
        </p:nvSpPr>
        <p:spPr>
          <a:xfrm>
            <a:off x="838199" y="291089"/>
            <a:ext cx="10515599" cy="1292051"/>
          </a:xfrm>
        </p:spPr>
        <p:txBody>
          <a:bodyPr>
            <a:noAutofit/>
          </a:bodyPr>
          <a:lstStyle/>
          <a:p>
            <a:r>
              <a:rPr lang="en-GB" sz="2800" b="1" dirty="0"/>
              <a:t>Evolution of prison overcrowding</a:t>
            </a:r>
            <a:br>
              <a:rPr lang="en-GB" sz="2800" b="1" dirty="0"/>
            </a:br>
            <a:r>
              <a:rPr lang="en-GB" sz="2800" b="1" u="sng" dirty="0"/>
              <a:t>from day to day</a:t>
            </a:r>
            <a:br>
              <a:rPr lang="en-GB" sz="2800" b="1" dirty="0"/>
            </a:br>
            <a:r>
              <a:rPr lang="en-GB" sz="2800" b="1" dirty="0"/>
              <a:t>(all prisons; May 2021-April 2022)</a:t>
            </a:r>
          </a:p>
        </p:txBody>
      </p:sp>
      <p:pic>
        <p:nvPicPr>
          <p:cNvPr id="7" name="Afbeelding 6">
            <a:extLst>
              <a:ext uri="{FF2B5EF4-FFF2-40B4-BE49-F238E27FC236}">
                <a16:creationId xmlns:a16="http://schemas.microsoft.com/office/drawing/2014/main" id="{0A6FC418-5252-FE2E-8B37-E627CF69CE1B}"/>
              </a:ext>
            </a:extLst>
          </p:cNvPr>
          <p:cNvPicPr>
            <a:picLocks noChangeAspect="1"/>
          </p:cNvPicPr>
          <p:nvPr/>
        </p:nvPicPr>
        <p:blipFill>
          <a:blip r:embed="rId2"/>
          <a:stretch>
            <a:fillRect/>
          </a:stretch>
        </p:blipFill>
        <p:spPr>
          <a:xfrm>
            <a:off x="2332656" y="1863800"/>
            <a:ext cx="7725744" cy="4558189"/>
          </a:xfrm>
          <a:prstGeom prst="rect">
            <a:avLst/>
          </a:prstGeom>
        </p:spPr>
      </p:pic>
    </p:spTree>
    <p:extLst>
      <p:ext uri="{BB962C8B-B14F-4D97-AF65-F5344CB8AC3E}">
        <p14:creationId xmlns:p14="http://schemas.microsoft.com/office/powerpoint/2010/main" val="172286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222E0-96EB-611F-6C03-30C91EC914FB}"/>
              </a:ext>
            </a:extLst>
          </p:cNvPr>
          <p:cNvSpPr>
            <a:spLocks noGrp="1"/>
          </p:cNvSpPr>
          <p:nvPr>
            <p:ph type="ctrTitle"/>
          </p:nvPr>
        </p:nvSpPr>
        <p:spPr>
          <a:xfrm>
            <a:off x="1524000" y="621620"/>
            <a:ext cx="9144000" cy="870210"/>
          </a:xfrm>
        </p:spPr>
        <p:txBody>
          <a:bodyPr>
            <a:normAutofit/>
          </a:bodyPr>
          <a:lstStyle/>
          <a:p>
            <a:r>
              <a:rPr lang="en-GB" sz="3600" b="1" dirty="0">
                <a:effectLst/>
                <a:latin typeface="Calibri" panose="020F0502020204030204" pitchFamily="34" charset="0"/>
                <a:ea typeface="Calibri" panose="020F0502020204030204" pitchFamily="34" charset="0"/>
              </a:rPr>
              <a:t>“VASILESCU group v. BELGIUM”</a:t>
            </a:r>
            <a:endParaRPr lang="en-GB" sz="3600" dirty="0"/>
          </a:p>
        </p:txBody>
      </p:sp>
      <p:sp>
        <p:nvSpPr>
          <p:cNvPr id="3" name="Ondertitel 2">
            <a:extLst>
              <a:ext uri="{FF2B5EF4-FFF2-40B4-BE49-F238E27FC236}">
                <a16:creationId xmlns:a16="http://schemas.microsoft.com/office/drawing/2014/main" id="{E150E169-7520-F7FF-96A3-F44A6E16646E}"/>
              </a:ext>
            </a:extLst>
          </p:cNvPr>
          <p:cNvSpPr>
            <a:spLocks noGrp="1"/>
          </p:cNvSpPr>
          <p:nvPr>
            <p:ph type="subTitle" idx="1"/>
          </p:nvPr>
        </p:nvSpPr>
        <p:spPr>
          <a:xfrm>
            <a:off x="1524000" y="1882743"/>
            <a:ext cx="9144000" cy="4757543"/>
          </a:xfrm>
        </p:spPr>
        <p:txBody>
          <a:bodyPr>
            <a:normAutofit fontScale="92500" lnSpcReduction="10000"/>
          </a:bodyPr>
          <a:lstStyle/>
          <a:p>
            <a:pPr algn="l"/>
            <a:endParaRPr lang="en-GB" sz="2400" b="1" dirty="0">
              <a:effectLst/>
              <a:latin typeface="Calibri" panose="020F0502020204030204" pitchFamily="34" charset="0"/>
              <a:ea typeface="Calibri" panose="020F0502020204030204" pitchFamily="34" charset="0"/>
            </a:endParaRPr>
          </a:p>
          <a:p>
            <a:pPr algn="l"/>
            <a:r>
              <a:rPr lang="en-GB" sz="2400" b="1" dirty="0">
                <a:effectLst/>
                <a:latin typeface="Calibri" panose="020F0502020204030204" pitchFamily="34" charset="0"/>
                <a:ea typeface="Calibri" panose="020F0502020204030204" pitchFamily="34" charset="0"/>
              </a:rPr>
              <a:t>VASILESCU v. BELGIUM – judgment of 25 November 2014</a:t>
            </a:r>
          </a:p>
          <a:p>
            <a:pPr algn="l"/>
            <a:r>
              <a:rPr lang="en-GB" dirty="0">
                <a:latin typeface="Calibri" panose="020F0502020204030204" pitchFamily="34" charset="0"/>
                <a:ea typeface="Calibri" panose="020F0502020204030204" pitchFamily="34" charset="0"/>
              </a:rPr>
              <a:t>(leading case – application no. 64682/12)</a:t>
            </a:r>
          </a:p>
          <a:p>
            <a:pPr algn="l"/>
            <a:r>
              <a:rPr lang="en-GB" b="1" dirty="0">
                <a:latin typeface="Calibri" panose="020F0502020204030204" pitchFamily="34" charset="0"/>
                <a:ea typeface="Calibri" panose="020F0502020204030204" pitchFamily="34" charset="0"/>
              </a:rPr>
              <a:t>(Antwerp and Merksplas prison)</a:t>
            </a:r>
            <a:endParaRPr lang="en-GB" sz="2400" b="1" dirty="0">
              <a:effectLst/>
              <a:latin typeface="Calibri" panose="020F0502020204030204" pitchFamily="34" charset="0"/>
              <a:ea typeface="Calibri" panose="020F0502020204030204" pitchFamily="34" charset="0"/>
            </a:endParaRPr>
          </a:p>
          <a:p>
            <a:pPr algn="l"/>
            <a:endParaRPr lang="en-GB" b="1" dirty="0">
              <a:latin typeface="Calibri" panose="020F0502020204030204" pitchFamily="34" charset="0"/>
            </a:endParaRPr>
          </a:p>
          <a:p>
            <a:pPr algn="l"/>
            <a:r>
              <a:rPr lang="en-GB" b="1" dirty="0">
                <a:latin typeface="Calibri" panose="020F0502020204030204" pitchFamily="34" charset="0"/>
              </a:rPr>
              <a:t>SYLLA and NOLLOMONT – judgment of 16 May 2017</a:t>
            </a:r>
          </a:p>
          <a:p>
            <a:pPr algn="l"/>
            <a:r>
              <a:rPr lang="en-GB" dirty="0">
                <a:latin typeface="Calibri" panose="020F0502020204030204" pitchFamily="34" charset="0"/>
              </a:rPr>
              <a:t>(repetitive case – applications nos. 37768/13 and 36467/14</a:t>
            </a:r>
          </a:p>
          <a:p>
            <a:pPr algn="l"/>
            <a:r>
              <a:rPr lang="en-GB" b="1" dirty="0">
                <a:latin typeface="Calibri" panose="020F0502020204030204" pitchFamily="34" charset="0"/>
              </a:rPr>
              <a:t>(Forest and Lantin prison)</a:t>
            </a:r>
          </a:p>
          <a:p>
            <a:pPr algn="l"/>
            <a:endParaRPr lang="en-GB" b="1" dirty="0">
              <a:latin typeface="Calibri" panose="020F0502020204030204" pitchFamily="34" charset="0"/>
            </a:endParaRPr>
          </a:p>
          <a:p>
            <a:pPr algn="l"/>
            <a:r>
              <a:rPr lang="en-GB" b="1" dirty="0">
                <a:latin typeface="Calibri" panose="020F0502020204030204" pitchFamily="34" charset="0"/>
              </a:rPr>
              <a:t>PÎRJOLEANU – judgment of 16 March 2021</a:t>
            </a:r>
          </a:p>
          <a:p>
            <a:pPr algn="l"/>
            <a:r>
              <a:rPr lang="en-GB" dirty="0">
                <a:latin typeface="Calibri" panose="020F0502020204030204" pitchFamily="34" charset="0"/>
              </a:rPr>
              <a:t>(repetitive case – application no. 26404/18)</a:t>
            </a:r>
          </a:p>
          <a:p>
            <a:pPr algn="l"/>
            <a:r>
              <a:rPr lang="en-GB" b="1" dirty="0">
                <a:latin typeface="Calibri" panose="020F0502020204030204" pitchFamily="34" charset="0"/>
              </a:rPr>
              <a:t>(Antwerp prison)</a:t>
            </a:r>
          </a:p>
          <a:p>
            <a:pPr algn="l"/>
            <a:endParaRPr lang="en-GB" dirty="0"/>
          </a:p>
        </p:txBody>
      </p:sp>
    </p:spTree>
    <p:extLst>
      <p:ext uri="{BB962C8B-B14F-4D97-AF65-F5344CB8AC3E}">
        <p14:creationId xmlns:p14="http://schemas.microsoft.com/office/powerpoint/2010/main" val="79040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Grafiek 1">
            <a:extLst>
              <a:ext uri="{FF2B5EF4-FFF2-40B4-BE49-F238E27FC236}">
                <a16:creationId xmlns:a16="http://schemas.microsoft.com/office/drawing/2014/main" id="{D99055AD-601C-6F54-1B33-4BB6E9D477EF}"/>
              </a:ext>
            </a:extLst>
          </p:cNvPr>
          <p:cNvGraphicFramePr>
            <a:graphicFrameLocks/>
          </p:cNvGraphicFramePr>
          <p:nvPr>
            <p:extLst>
              <p:ext uri="{D42A27DB-BD31-4B8C-83A1-F6EECF244321}">
                <p14:modId xmlns:p14="http://schemas.microsoft.com/office/powerpoint/2010/main" val="967672555"/>
              </p:ext>
            </p:extLst>
          </p:nvPr>
        </p:nvGraphicFramePr>
        <p:xfrm>
          <a:off x="1263578" y="1286934"/>
          <a:ext cx="9664846" cy="4105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62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A39D1-8EA1-9618-3AFD-E7F15D11E8F9}"/>
              </a:ext>
            </a:extLst>
          </p:cNvPr>
          <p:cNvSpPr>
            <a:spLocks noGrp="1"/>
          </p:cNvSpPr>
          <p:nvPr>
            <p:ph type="ctrTitle"/>
          </p:nvPr>
        </p:nvSpPr>
        <p:spPr>
          <a:xfrm>
            <a:off x="1524000" y="1122363"/>
            <a:ext cx="9144000" cy="733733"/>
          </a:xfrm>
        </p:spPr>
        <p:txBody>
          <a:bodyPr>
            <a:normAutofit fontScale="90000"/>
          </a:bodyPr>
          <a:lstStyle/>
          <a:p>
            <a:r>
              <a:rPr lang="en-GB" sz="2800" b="1" dirty="0">
                <a:latin typeface="+mn-lt"/>
              </a:rPr>
              <a:t>Detainees sleeping on a mattress on the ground</a:t>
            </a:r>
            <a:br>
              <a:rPr lang="en-GB" sz="2800" b="1" dirty="0">
                <a:latin typeface="+mn-lt"/>
              </a:rPr>
            </a:br>
            <a:r>
              <a:rPr lang="en-GB" sz="2800" b="1" dirty="0">
                <a:latin typeface="+mn-lt"/>
              </a:rPr>
              <a:t>(17 May 2022)</a:t>
            </a:r>
          </a:p>
        </p:txBody>
      </p:sp>
      <p:sp>
        <p:nvSpPr>
          <p:cNvPr id="3" name="Ondertitel 2">
            <a:extLst>
              <a:ext uri="{FF2B5EF4-FFF2-40B4-BE49-F238E27FC236}">
                <a16:creationId xmlns:a16="http://schemas.microsoft.com/office/drawing/2014/main" id="{952B5A2F-4861-9AEC-DB83-6424963A845C}"/>
              </a:ext>
            </a:extLst>
          </p:cNvPr>
          <p:cNvSpPr>
            <a:spLocks noGrp="1"/>
          </p:cNvSpPr>
          <p:nvPr>
            <p:ph type="subTitle" idx="1"/>
          </p:nvPr>
        </p:nvSpPr>
        <p:spPr>
          <a:xfrm>
            <a:off x="1524000" y="2197929"/>
            <a:ext cx="9144000" cy="4244452"/>
          </a:xfrm>
        </p:spPr>
        <p:txBody>
          <a:bodyPr>
            <a:normAutofit fontScale="92500" lnSpcReduction="20000"/>
          </a:bodyPr>
          <a:lstStyle/>
          <a:p>
            <a:pPr algn="l"/>
            <a:r>
              <a:rPr lang="en-GB" sz="2800" noProof="1"/>
              <a:t>Antwerp		60 detainees</a:t>
            </a:r>
          </a:p>
          <a:p>
            <a:pPr algn="l"/>
            <a:r>
              <a:rPr lang="en-GB" sz="2800" noProof="1"/>
              <a:t>Ghent			56 detainees</a:t>
            </a:r>
          </a:p>
          <a:p>
            <a:pPr algn="l"/>
            <a:r>
              <a:rPr lang="en-GB" sz="2800" noProof="1"/>
              <a:t>Bruges			20 detainees</a:t>
            </a:r>
          </a:p>
          <a:p>
            <a:pPr algn="l"/>
            <a:r>
              <a:rPr lang="en-GB" sz="2800" noProof="1"/>
              <a:t>Dendermonde	2 detainees</a:t>
            </a:r>
          </a:p>
          <a:p>
            <a:pPr algn="l"/>
            <a:r>
              <a:rPr lang="en-GB" sz="2800" noProof="1"/>
              <a:t>Oudenaarde		4 detainees</a:t>
            </a:r>
          </a:p>
          <a:p>
            <a:pPr algn="l"/>
            <a:r>
              <a:rPr lang="en-GB" sz="2800" noProof="1"/>
              <a:t>Wallonia		10 newly detained persons placed in isolation 			cell awaiting a normal cell</a:t>
            </a:r>
          </a:p>
          <a:p>
            <a:pPr algn="l"/>
            <a:endParaRPr lang="en-GB" sz="2600" noProof="1"/>
          </a:p>
          <a:p>
            <a:pPr algn="l"/>
            <a:r>
              <a:rPr lang="en-GB" sz="2600" noProof="1"/>
              <a:t>In cells where an additional bed has been added, the sanitary facility in the cell has not been arranged. Some prisons have asked for extra folding screens.</a:t>
            </a:r>
          </a:p>
        </p:txBody>
      </p:sp>
    </p:spTree>
    <p:extLst>
      <p:ext uri="{BB962C8B-B14F-4D97-AF65-F5344CB8AC3E}">
        <p14:creationId xmlns:p14="http://schemas.microsoft.com/office/powerpoint/2010/main" val="426521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Grafiek 1">
            <a:extLst>
              <a:ext uri="{FF2B5EF4-FFF2-40B4-BE49-F238E27FC236}">
                <a16:creationId xmlns:a16="http://schemas.microsoft.com/office/drawing/2014/main" id="{F8DBD4E3-FA56-F010-3D6B-AC7F5AD4B292}"/>
              </a:ext>
            </a:extLst>
          </p:cNvPr>
          <p:cNvGraphicFramePr>
            <a:graphicFrameLocks/>
          </p:cNvGraphicFramePr>
          <p:nvPr>
            <p:extLst>
              <p:ext uri="{D42A27DB-BD31-4B8C-83A1-F6EECF244321}">
                <p14:modId xmlns:p14="http://schemas.microsoft.com/office/powerpoint/2010/main" val="1784965225"/>
              </p:ext>
            </p:extLst>
          </p:nvPr>
        </p:nvGraphicFramePr>
        <p:xfrm>
          <a:off x="1263578" y="1286934"/>
          <a:ext cx="9664846" cy="4105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20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9EA1-53FB-8F36-91D3-CE399406A40C}"/>
              </a:ext>
            </a:extLst>
          </p:cNvPr>
          <p:cNvSpPr>
            <a:spLocks noGrp="1"/>
          </p:cNvSpPr>
          <p:nvPr>
            <p:ph type="title"/>
          </p:nvPr>
        </p:nvSpPr>
        <p:spPr/>
        <p:txBody>
          <a:bodyPr>
            <a:normAutofit/>
          </a:bodyPr>
          <a:lstStyle/>
          <a:p>
            <a:pPr algn="ctr"/>
            <a:r>
              <a:rPr lang="en-GB" sz="2800" b="1" dirty="0">
                <a:latin typeface="+mn-lt"/>
              </a:rPr>
              <a:t>Solutions announced by the Minister of Justice</a:t>
            </a:r>
            <a:br>
              <a:rPr lang="en-GB" sz="2800" b="1" dirty="0">
                <a:latin typeface="+mn-lt"/>
              </a:rPr>
            </a:br>
            <a:r>
              <a:rPr lang="en-GB" sz="2800" b="1" dirty="0">
                <a:latin typeface="+mn-lt"/>
              </a:rPr>
              <a:t>(not mentioned in the Action Plan)</a:t>
            </a:r>
          </a:p>
        </p:txBody>
      </p:sp>
      <p:sp>
        <p:nvSpPr>
          <p:cNvPr id="3" name="Tijdelijke aanduiding voor inhoud 2">
            <a:extLst>
              <a:ext uri="{FF2B5EF4-FFF2-40B4-BE49-F238E27FC236}">
                <a16:creationId xmlns:a16="http://schemas.microsoft.com/office/drawing/2014/main" id="{A7989658-1643-86E1-6726-089BF759DD62}"/>
              </a:ext>
            </a:extLst>
          </p:cNvPr>
          <p:cNvSpPr>
            <a:spLocks noGrp="1"/>
          </p:cNvSpPr>
          <p:nvPr>
            <p:ph idx="1"/>
          </p:nvPr>
        </p:nvSpPr>
        <p:spPr>
          <a:xfrm>
            <a:off x="838200" y="1825625"/>
            <a:ext cx="10515600" cy="4667250"/>
          </a:xfrm>
        </p:spPr>
        <p:txBody>
          <a:bodyPr>
            <a:normAutofit fontScale="92500" lnSpcReduction="20000"/>
          </a:bodyPr>
          <a:lstStyle/>
          <a:p>
            <a:pPr>
              <a:buFont typeface="Wingdings" panose="05000000000000000000" pitchFamily="2" charset="2"/>
              <a:buChar char="Ø"/>
            </a:pPr>
            <a:r>
              <a:rPr lang="en-GB" dirty="0"/>
              <a:t>a better distribution of detainees between prisons and the creation of additional capacity through the installation of additional beds</a:t>
            </a:r>
          </a:p>
          <a:p>
            <a:pPr marL="0" indent="0">
              <a:buNone/>
            </a:pPr>
            <a:endParaRPr lang="en-GB" dirty="0"/>
          </a:p>
          <a:p>
            <a:pPr>
              <a:buFont typeface="Wingdings" panose="05000000000000000000" pitchFamily="2" charset="2"/>
              <a:buChar char="Ø"/>
            </a:pPr>
            <a:r>
              <a:rPr lang="en-GB" dirty="0"/>
              <a:t>an increase in prison capacity in 2022 and in the longer term (</a:t>
            </a:r>
            <a:r>
              <a:rPr lang="en-GB" i="1" dirty="0"/>
              <a:t>Action Plan: </a:t>
            </a:r>
            <a:r>
              <a:rPr lang="fr-BE" i="1" dirty="0"/>
              <a:t>La Belgique poursuit (…) son travail de réduction de la population carcérale en vue d’atteindre un total de moins de 10 000 détenus pour l’ensemble des établissements pénitentiaires en Belgique.</a:t>
            </a:r>
            <a:r>
              <a:rPr lang="fr-BE" dirty="0"/>
              <a:t>”)</a:t>
            </a:r>
          </a:p>
          <a:p>
            <a:pPr marL="0" indent="0">
              <a:buNone/>
            </a:pPr>
            <a:endParaRPr lang="en-GB" dirty="0"/>
          </a:p>
          <a:p>
            <a:pPr>
              <a:buFont typeface="Wingdings" panose="05000000000000000000" pitchFamily="2" charset="2"/>
              <a:buChar char="Ø"/>
            </a:pPr>
            <a:r>
              <a:rPr lang="en-GB" dirty="0"/>
              <a:t>a new policy for the execution of sentences whereby (so-called ‘short’) sentences less than three years will be executed more systematically; this should refrain judges to inflict severe sentences to be sure that the condemned person will stay for a while in prison and would reduce the use of pre-trial detention as a guarantee that the accused will serving at least partially his sentence in prison</a:t>
            </a:r>
          </a:p>
        </p:txBody>
      </p:sp>
    </p:spTree>
    <p:extLst>
      <p:ext uri="{BB962C8B-B14F-4D97-AF65-F5344CB8AC3E}">
        <p14:creationId xmlns:p14="http://schemas.microsoft.com/office/powerpoint/2010/main" val="28704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D61FB-0D12-835E-3354-2F6739B41448}"/>
              </a:ext>
            </a:extLst>
          </p:cNvPr>
          <p:cNvSpPr>
            <a:spLocks noGrp="1"/>
          </p:cNvSpPr>
          <p:nvPr>
            <p:ph type="title"/>
          </p:nvPr>
        </p:nvSpPr>
        <p:spPr>
          <a:xfrm>
            <a:off x="838200" y="365126"/>
            <a:ext cx="10515600" cy="960438"/>
          </a:xfrm>
        </p:spPr>
        <p:txBody>
          <a:bodyPr>
            <a:normAutofit/>
          </a:bodyPr>
          <a:lstStyle/>
          <a:p>
            <a:pPr algn="ctr"/>
            <a:r>
              <a:rPr lang="en-GB" sz="2800" b="1" dirty="0">
                <a:latin typeface="+mn-lt"/>
              </a:rPr>
              <a:t>Execution of prison sentences – actual situation</a:t>
            </a:r>
          </a:p>
        </p:txBody>
      </p:sp>
      <p:sp>
        <p:nvSpPr>
          <p:cNvPr id="3" name="Tijdelijke aanduiding voor inhoud 2">
            <a:extLst>
              <a:ext uri="{FF2B5EF4-FFF2-40B4-BE49-F238E27FC236}">
                <a16:creationId xmlns:a16="http://schemas.microsoft.com/office/drawing/2014/main" id="{0FE6177D-08FF-A354-9901-690D34621FD3}"/>
              </a:ext>
            </a:extLst>
          </p:cNvPr>
          <p:cNvSpPr>
            <a:spLocks noGrp="1"/>
          </p:cNvSpPr>
          <p:nvPr>
            <p:ph idx="1"/>
          </p:nvPr>
        </p:nvSpPr>
        <p:spPr>
          <a:xfrm>
            <a:off x="838200" y="1325563"/>
            <a:ext cx="10515600" cy="5167312"/>
          </a:xfrm>
        </p:spPr>
        <p:txBody>
          <a:bodyPr>
            <a:normAutofit/>
          </a:bodyPr>
          <a:lstStyle/>
          <a:p>
            <a:pPr marL="0" indent="0">
              <a:buNone/>
            </a:pPr>
            <a:r>
              <a:rPr lang="en-GB" dirty="0"/>
              <a:t>sentence of 4 months or less	immediate provisional release</a:t>
            </a:r>
          </a:p>
          <a:p>
            <a:pPr marL="0" indent="0">
              <a:buNone/>
            </a:pPr>
            <a:r>
              <a:rPr lang="en-GB" dirty="0"/>
              <a:t>+ 4 months -  7 months		provisional release after 1 month in						prison or under electronic monitoring</a:t>
            </a:r>
          </a:p>
          <a:p>
            <a:pPr marL="0" indent="0">
              <a:buNone/>
            </a:pPr>
            <a:r>
              <a:rPr lang="en-GB" dirty="0"/>
              <a:t>+ 7 months – 1 year		provisional release after 2 months in						prison or under electronic monitoring</a:t>
            </a:r>
          </a:p>
          <a:p>
            <a:pPr marL="0" indent="0">
              <a:buNone/>
            </a:pPr>
            <a:r>
              <a:rPr lang="en-GB" dirty="0"/>
              <a:t>+ 1 year – 2 years			provisional release after 4 months in						prison or under electronic monitoring</a:t>
            </a:r>
          </a:p>
          <a:p>
            <a:pPr marL="0" indent="0">
              <a:buNone/>
            </a:pPr>
            <a:r>
              <a:rPr lang="en-GB" dirty="0"/>
              <a:t>+ 2 years – 3 years			provisional release after 8 months in						prison or under electronic monitoring</a:t>
            </a:r>
          </a:p>
          <a:p>
            <a:pPr marL="0" indent="0">
              <a:buNone/>
            </a:pPr>
            <a:r>
              <a:rPr lang="en-GB" dirty="0"/>
              <a:t>(see communication of Belgian government of 06.12.2017: measures taken to reduce prison overcrowding)</a:t>
            </a:r>
          </a:p>
          <a:p>
            <a:pPr marL="0" indent="0">
              <a:buNone/>
            </a:pPr>
            <a:endParaRPr lang="en-GB" dirty="0"/>
          </a:p>
          <a:p>
            <a:pPr marL="0" indent="0">
              <a:buNone/>
            </a:pPr>
            <a:endParaRPr lang="en-GB"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405236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B3DD2-F816-3D00-0723-2E0DD75A3673}"/>
              </a:ext>
            </a:extLst>
          </p:cNvPr>
          <p:cNvSpPr>
            <a:spLocks noGrp="1"/>
          </p:cNvSpPr>
          <p:nvPr>
            <p:ph type="title"/>
          </p:nvPr>
        </p:nvSpPr>
        <p:spPr/>
        <p:txBody>
          <a:bodyPr>
            <a:normAutofit/>
          </a:bodyPr>
          <a:lstStyle/>
          <a:p>
            <a:pPr algn="ctr"/>
            <a:r>
              <a:rPr lang="en-GB" sz="2800" b="1" dirty="0">
                <a:latin typeface="+mn-lt"/>
              </a:rPr>
              <a:t>Execution of prison sentences in the future</a:t>
            </a:r>
          </a:p>
        </p:txBody>
      </p:sp>
      <p:sp>
        <p:nvSpPr>
          <p:cNvPr id="3" name="Tijdelijke aanduiding voor inhoud 2">
            <a:extLst>
              <a:ext uri="{FF2B5EF4-FFF2-40B4-BE49-F238E27FC236}">
                <a16:creationId xmlns:a16="http://schemas.microsoft.com/office/drawing/2014/main" id="{62F6D44E-37EC-4C4B-CA7E-962F8B29B785}"/>
              </a:ext>
            </a:extLst>
          </p:cNvPr>
          <p:cNvSpPr>
            <a:spLocks noGrp="1"/>
          </p:cNvSpPr>
          <p:nvPr>
            <p:ph idx="1"/>
          </p:nvPr>
        </p:nvSpPr>
        <p:spPr/>
        <p:txBody>
          <a:bodyPr/>
          <a:lstStyle/>
          <a:p>
            <a:pPr marL="0" indent="0">
              <a:buNone/>
            </a:pPr>
            <a:r>
              <a:rPr lang="en-GB" dirty="0"/>
              <a:t>sentences no longer than 18 months: conditional release can be immediately asked to the penalty execution judge and sentence prison is not executed until decision of sentence enforcement judge</a:t>
            </a:r>
          </a:p>
          <a:p>
            <a:pPr marL="0" indent="0">
              <a:buNone/>
            </a:pPr>
            <a:endParaRPr lang="en-GB" dirty="0"/>
          </a:p>
          <a:p>
            <a:pPr marL="0" indent="0">
              <a:buNone/>
            </a:pPr>
            <a:r>
              <a:rPr lang="en-GB" dirty="0"/>
              <a:t>sentences of more than 18 months: sentence must be served in prison as long as sentence enforcement judge did not </a:t>
            </a:r>
            <a:r>
              <a:rPr lang="en-GB"/>
              <a:t>allow an alternative </a:t>
            </a:r>
            <a:r>
              <a:rPr lang="en-GB" dirty="0"/>
              <a:t>punishment mode (‘reduced detention’ or electronic monitoring)</a:t>
            </a:r>
          </a:p>
        </p:txBody>
      </p:sp>
    </p:spTree>
    <p:extLst>
      <p:ext uri="{BB962C8B-B14F-4D97-AF65-F5344CB8AC3E}">
        <p14:creationId xmlns:p14="http://schemas.microsoft.com/office/powerpoint/2010/main" val="30872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5F0E2-24B0-6E76-D6A4-E5E993ABCA08}"/>
              </a:ext>
            </a:extLst>
          </p:cNvPr>
          <p:cNvSpPr>
            <a:spLocks noGrp="1"/>
          </p:cNvSpPr>
          <p:nvPr>
            <p:ph type="title"/>
          </p:nvPr>
        </p:nvSpPr>
        <p:spPr>
          <a:xfrm>
            <a:off x="781228" y="59821"/>
            <a:ext cx="10515600" cy="583816"/>
          </a:xfrm>
        </p:spPr>
        <p:txBody>
          <a:bodyPr>
            <a:normAutofit/>
          </a:bodyPr>
          <a:lstStyle/>
          <a:p>
            <a:pPr algn="ctr"/>
            <a:r>
              <a:rPr lang="en-GB" sz="2800" b="1" dirty="0">
                <a:latin typeface="+mn-lt"/>
              </a:rPr>
              <a:t>Additional capacity to be realised</a:t>
            </a:r>
          </a:p>
        </p:txBody>
      </p:sp>
      <p:sp>
        <p:nvSpPr>
          <p:cNvPr id="3" name="Tijdelijke aanduiding voor inhoud 2">
            <a:extLst>
              <a:ext uri="{FF2B5EF4-FFF2-40B4-BE49-F238E27FC236}">
                <a16:creationId xmlns:a16="http://schemas.microsoft.com/office/drawing/2014/main" id="{86727B2C-3E3A-1C77-06AD-2119A0034E69}"/>
              </a:ext>
            </a:extLst>
          </p:cNvPr>
          <p:cNvSpPr>
            <a:spLocks noGrp="1"/>
          </p:cNvSpPr>
          <p:nvPr>
            <p:ph idx="1"/>
          </p:nvPr>
        </p:nvSpPr>
        <p:spPr>
          <a:xfrm>
            <a:off x="838200" y="894441"/>
            <a:ext cx="10515600" cy="5690094"/>
          </a:xfrm>
        </p:spPr>
        <p:txBody>
          <a:bodyPr>
            <a:normAutofit fontScale="85000" lnSpcReduction="20000"/>
          </a:bodyPr>
          <a:lstStyle/>
          <a:p>
            <a:pPr marL="0" indent="0">
              <a:buNone/>
            </a:pPr>
            <a:endParaRPr lang="en-GB" sz="2400" noProof="1"/>
          </a:p>
          <a:p>
            <a:pPr marL="0" indent="0">
              <a:buNone/>
            </a:pPr>
            <a:r>
              <a:rPr lang="en-GB" sz="2400" b="1" noProof="1"/>
              <a:t>actual operational capacity: 9 679 places</a:t>
            </a:r>
          </a:p>
          <a:p>
            <a:pPr marL="0" indent="0">
              <a:buNone/>
            </a:pPr>
            <a:r>
              <a:rPr lang="en-GB" sz="2400" noProof="1"/>
              <a:t>Haren – new prison to replace Saint-Gilles, Forest, Berkendael (additional capacity: 106 places) (september 2022)</a:t>
            </a:r>
          </a:p>
          <a:p>
            <a:pPr marL="0" indent="0">
              <a:buNone/>
            </a:pPr>
            <a:r>
              <a:rPr lang="en-GB" sz="2400" noProof="1"/>
              <a:t>Dendermonde – new prison to replace old one (additional capacity: 276 places) (2022)</a:t>
            </a:r>
          </a:p>
          <a:p>
            <a:pPr marL="0" indent="0">
              <a:buNone/>
            </a:pPr>
            <a:r>
              <a:rPr lang="en-GB" sz="2400" b="1" i="1" noProof="1"/>
              <a:t>Saint-Gilles and ‘old’ Dendermonde partially and temporarily maintained (350 places)</a:t>
            </a:r>
          </a:p>
          <a:p>
            <a:pPr marL="0" indent="0">
              <a:buNone/>
            </a:pPr>
            <a:r>
              <a:rPr lang="en-GB" sz="2400" b="1" i="1" noProof="1"/>
              <a:t>Berkendael temporarily maintained as ‘detention house’ (60 places)</a:t>
            </a:r>
          </a:p>
          <a:p>
            <a:pPr marL="0" indent="0">
              <a:buNone/>
            </a:pPr>
            <a:r>
              <a:rPr lang="en-GB" sz="2400" noProof="1"/>
              <a:t>Ypres – renovation (56 additional places) (2023) </a:t>
            </a:r>
            <a:r>
              <a:rPr lang="en-GB" sz="2400" b="1" noProof="1"/>
              <a:t>(?)</a:t>
            </a:r>
          </a:p>
          <a:p>
            <a:pPr marL="0" indent="0">
              <a:buNone/>
            </a:pPr>
            <a:r>
              <a:rPr lang="en-GB" sz="2400" noProof="1"/>
              <a:t>‘detention houses’ (720 places – 60 places in Berkendael already mentionned) </a:t>
            </a:r>
            <a:r>
              <a:rPr lang="en-GB" sz="2400" b="1" noProof="1"/>
              <a:t>(?)</a:t>
            </a:r>
          </a:p>
          <a:p>
            <a:pPr marL="0" indent="0">
              <a:buNone/>
            </a:pPr>
            <a:r>
              <a:rPr lang="en-GB" sz="2400" noProof="1"/>
              <a:t>‘transition houses’ (100 places) </a:t>
            </a:r>
            <a:r>
              <a:rPr lang="en-GB" sz="2400" b="1" noProof="1"/>
              <a:t>(?)</a:t>
            </a:r>
          </a:p>
          <a:p>
            <a:pPr marL="0" indent="0">
              <a:buNone/>
            </a:pPr>
            <a:r>
              <a:rPr lang="en-GB" sz="2400" b="1" noProof="1"/>
              <a:t>additional capacity to be realised in 2022-2024: 1 608 places (in total: 11 287 places)</a:t>
            </a:r>
          </a:p>
          <a:p>
            <a:pPr marL="0" indent="0">
              <a:buNone/>
            </a:pPr>
            <a:r>
              <a:rPr lang="en-GB" sz="2400" noProof="1"/>
              <a:t>Vresse-sur-Semois – new prison (312 places) (2026)</a:t>
            </a:r>
          </a:p>
          <a:p>
            <a:pPr marL="0" indent="0">
              <a:buNone/>
            </a:pPr>
            <a:r>
              <a:rPr lang="en-GB" sz="2400" noProof="1"/>
              <a:t>Bourg-Léopold – new prison (280 places) (2026)</a:t>
            </a:r>
          </a:p>
          <a:p>
            <a:pPr marL="0" indent="0">
              <a:buNone/>
            </a:pPr>
            <a:r>
              <a:rPr lang="en-GB" sz="2400" noProof="1"/>
              <a:t>Jamioulx – additional capacity (50 places) (2027)</a:t>
            </a:r>
          </a:p>
          <a:p>
            <a:pPr marL="0" indent="0">
              <a:buNone/>
            </a:pPr>
            <a:r>
              <a:rPr lang="en-GB" sz="2400" noProof="1"/>
              <a:t>Ruiselede – additional capacity (50 places) (2028)</a:t>
            </a:r>
          </a:p>
          <a:p>
            <a:pPr marL="0" indent="0">
              <a:buNone/>
            </a:pPr>
            <a:r>
              <a:rPr lang="en-GB" sz="2400" b="1" noProof="1"/>
              <a:t>additional capacity in the longer term (including capacity to be realised in 2022-2024): 1 950 places (in total: 11 629 places)</a:t>
            </a:r>
            <a:endParaRPr lang="nl-BE" sz="2400" dirty="0"/>
          </a:p>
          <a:p>
            <a:pPr marL="0" indent="0">
              <a:buNone/>
            </a:pPr>
            <a:endParaRPr lang="nl-BE" sz="2400"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71408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4D59D-5E00-D1CB-5F3F-592C8114045A}"/>
              </a:ext>
            </a:extLst>
          </p:cNvPr>
          <p:cNvSpPr>
            <a:spLocks noGrp="1"/>
          </p:cNvSpPr>
          <p:nvPr>
            <p:ph type="ctrTitle"/>
          </p:nvPr>
        </p:nvSpPr>
        <p:spPr>
          <a:xfrm>
            <a:off x="1524000" y="1005841"/>
            <a:ext cx="9517380" cy="594360"/>
          </a:xfrm>
        </p:spPr>
        <p:txBody>
          <a:bodyPr>
            <a:normAutofit/>
          </a:bodyPr>
          <a:lstStyle/>
          <a:p>
            <a:r>
              <a:rPr lang="en-GB" sz="2800" b="1" dirty="0">
                <a:latin typeface="+mn-lt"/>
              </a:rPr>
              <a:t>Action Plans</a:t>
            </a:r>
            <a:r>
              <a:rPr lang="en-GB" sz="2800" dirty="0">
                <a:latin typeface="+mn-lt"/>
              </a:rPr>
              <a:t> of </a:t>
            </a:r>
            <a:r>
              <a:rPr lang="en-GB" sz="2800" b="1" dirty="0">
                <a:latin typeface="+mn-lt"/>
              </a:rPr>
              <a:t>September 2019, March 2021</a:t>
            </a:r>
            <a:r>
              <a:rPr lang="en-GB" sz="2800" dirty="0">
                <a:latin typeface="+mn-lt"/>
              </a:rPr>
              <a:t> and </a:t>
            </a:r>
            <a:r>
              <a:rPr lang="en-GB" sz="2800" b="1" dirty="0">
                <a:latin typeface="+mn-lt"/>
              </a:rPr>
              <a:t>March 2022</a:t>
            </a:r>
            <a:r>
              <a:rPr lang="en-GB" sz="2800" dirty="0">
                <a:latin typeface="+mn-lt"/>
              </a:rPr>
              <a:t> </a:t>
            </a:r>
            <a:endParaRPr lang="nl-BE" sz="2800" dirty="0">
              <a:latin typeface="+mn-lt"/>
            </a:endParaRPr>
          </a:p>
        </p:txBody>
      </p:sp>
      <p:sp>
        <p:nvSpPr>
          <p:cNvPr id="3" name="Ondertitel 2">
            <a:extLst>
              <a:ext uri="{FF2B5EF4-FFF2-40B4-BE49-F238E27FC236}">
                <a16:creationId xmlns:a16="http://schemas.microsoft.com/office/drawing/2014/main" id="{29CC81D8-4178-BA9C-518C-4759908A6DC7}"/>
              </a:ext>
            </a:extLst>
          </p:cNvPr>
          <p:cNvSpPr>
            <a:spLocks noGrp="1"/>
          </p:cNvSpPr>
          <p:nvPr>
            <p:ph type="subTitle" idx="1"/>
          </p:nvPr>
        </p:nvSpPr>
        <p:spPr>
          <a:xfrm>
            <a:off x="1524000" y="1774209"/>
            <a:ext cx="9144000" cy="4408227"/>
          </a:xfrm>
        </p:spPr>
        <p:txBody>
          <a:bodyPr>
            <a:normAutofit lnSpcReduction="10000"/>
          </a:bodyPr>
          <a:lstStyle/>
          <a:p>
            <a:pPr algn="l"/>
            <a:r>
              <a:rPr lang="nl-BE" b="1" noProof="1"/>
              <a:t>New prisons (Masterplans 2008 &amp; 2012)</a:t>
            </a:r>
          </a:p>
          <a:p>
            <a:pPr algn="l"/>
            <a:r>
              <a:rPr lang="nl-BE" noProof="1"/>
              <a:t>Haren			2022		2022			2022</a:t>
            </a:r>
          </a:p>
          <a:p>
            <a:pPr algn="l"/>
            <a:r>
              <a:rPr lang="nl-BE" noProof="1"/>
              <a:t>Dendermonde		-		2022			2022</a:t>
            </a:r>
          </a:p>
          <a:p>
            <a:pPr algn="l"/>
            <a:r>
              <a:rPr lang="nl-BE" noProof="1"/>
              <a:t>Antwerp		2023		2024			2024/2025</a:t>
            </a:r>
          </a:p>
          <a:p>
            <a:pPr algn="l"/>
            <a:endParaRPr lang="nl-BE" noProof="1"/>
          </a:p>
          <a:p>
            <a:pPr algn="l"/>
            <a:r>
              <a:rPr lang="nl-BE" b="1" noProof="1"/>
              <a:t>New prisons (Masterplan 2016)</a:t>
            </a:r>
            <a:endParaRPr lang="nl-BE" noProof="1"/>
          </a:p>
          <a:p>
            <a:pPr algn="l"/>
            <a:r>
              <a:rPr lang="nl-BE" noProof="1"/>
              <a:t>Bourg-Léopold		2024		2025			2026</a:t>
            </a:r>
          </a:p>
          <a:p>
            <a:pPr algn="l"/>
            <a:r>
              <a:rPr lang="nl-BE" noProof="1"/>
              <a:t>Vresse-sur-Semois	2024		2025			2026</a:t>
            </a:r>
          </a:p>
          <a:p>
            <a:pPr algn="l"/>
            <a:r>
              <a:rPr lang="nl-BE" noProof="1"/>
              <a:t>Verviers &amp; Liège	2024		2026			2027</a:t>
            </a:r>
          </a:p>
          <a:p>
            <a:pPr algn="l"/>
            <a:r>
              <a:rPr lang="nl-BE" noProof="1"/>
              <a:t>Paifve			2025		2026			2027</a:t>
            </a:r>
          </a:p>
        </p:txBody>
      </p:sp>
    </p:spTree>
    <p:extLst>
      <p:ext uri="{BB962C8B-B14F-4D97-AF65-F5344CB8AC3E}">
        <p14:creationId xmlns:p14="http://schemas.microsoft.com/office/powerpoint/2010/main" val="115594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D1910-11DF-8135-FF2A-0FB1838391D6}"/>
              </a:ext>
            </a:extLst>
          </p:cNvPr>
          <p:cNvSpPr>
            <a:spLocks noGrp="1"/>
          </p:cNvSpPr>
          <p:nvPr>
            <p:ph type="ctrTitle"/>
          </p:nvPr>
        </p:nvSpPr>
        <p:spPr>
          <a:xfrm>
            <a:off x="1524000" y="1122363"/>
            <a:ext cx="9144000" cy="554037"/>
          </a:xfrm>
        </p:spPr>
        <p:txBody>
          <a:bodyPr>
            <a:normAutofit/>
          </a:bodyPr>
          <a:lstStyle/>
          <a:p>
            <a:r>
              <a:rPr lang="en-GB" sz="2800" b="1" dirty="0">
                <a:latin typeface="+mn-lt"/>
              </a:rPr>
              <a:t>Action</a:t>
            </a:r>
            <a:r>
              <a:rPr lang="en-GB" sz="2800" b="1" dirty="0"/>
              <a:t> </a:t>
            </a:r>
            <a:r>
              <a:rPr lang="en-GB" sz="2800" b="1" dirty="0">
                <a:latin typeface="+mn-lt"/>
              </a:rPr>
              <a:t>Plan of March 2022 </a:t>
            </a:r>
            <a:endParaRPr lang="nl-BE" sz="2800" dirty="0"/>
          </a:p>
        </p:txBody>
      </p:sp>
      <p:sp>
        <p:nvSpPr>
          <p:cNvPr id="3" name="Ondertitel 2">
            <a:extLst>
              <a:ext uri="{FF2B5EF4-FFF2-40B4-BE49-F238E27FC236}">
                <a16:creationId xmlns:a16="http://schemas.microsoft.com/office/drawing/2014/main" id="{61434F0E-D4EF-B131-334D-1F0A4EA0F14D}"/>
              </a:ext>
            </a:extLst>
          </p:cNvPr>
          <p:cNvSpPr>
            <a:spLocks noGrp="1"/>
          </p:cNvSpPr>
          <p:nvPr>
            <p:ph type="subTitle" idx="1"/>
          </p:nvPr>
        </p:nvSpPr>
        <p:spPr>
          <a:xfrm>
            <a:off x="1524000" y="1936376"/>
            <a:ext cx="9144000" cy="3321424"/>
          </a:xfrm>
        </p:spPr>
        <p:txBody>
          <a:bodyPr>
            <a:normAutofit/>
          </a:bodyPr>
          <a:lstStyle/>
          <a:p>
            <a:pPr algn="l"/>
            <a:r>
              <a:rPr lang="fr-BE" dirty="0"/>
              <a:t>“</a:t>
            </a:r>
            <a:r>
              <a:rPr lang="fr-BE" i="1" dirty="0"/>
              <a:t>La Belgique poursuit, par ailleurs, son travail de réduction de la population carcérale en vue d’atteindre un total de moins de 10 000 détenus pour l’ensemble des établissements pénitentiaires en Belgique</a:t>
            </a:r>
            <a:r>
              <a:rPr lang="fr-BE" dirty="0"/>
              <a:t>.”</a:t>
            </a:r>
          </a:p>
          <a:p>
            <a:pPr algn="l"/>
            <a:endParaRPr lang="fr-BE" dirty="0"/>
          </a:p>
          <a:p>
            <a:pPr algn="l"/>
            <a:r>
              <a:rPr lang="en-GB" dirty="0">
                <a:effectLst/>
                <a:ea typeface="Arial" panose="020B0604020202020204" pitchFamily="34" charset="0"/>
              </a:rPr>
              <a:t>Does the government </a:t>
            </a:r>
            <a:r>
              <a:rPr lang="en-GB" b="1" dirty="0">
                <a:effectLst/>
                <a:ea typeface="Arial" panose="020B0604020202020204" pitchFamily="34" charset="0"/>
              </a:rPr>
              <a:t>really</a:t>
            </a:r>
            <a:r>
              <a:rPr lang="en-GB" dirty="0">
                <a:effectLst/>
                <a:ea typeface="Arial" panose="020B0604020202020204" pitchFamily="34" charset="0"/>
              </a:rPr>
              <a:t> continues its work of reducing the prison population with a view to reaching </a:t>
            </a:r>
            <a:r>
              <a:rPr lang="en-GB" b="1" dirty="0">
                <a:effectLst/>
                <a:ea typeface="Arial" panose="020B0604020202020204" pitchFamily="34" charset="0"/>
              </a:rPr>
              <a:t>a total of less than 10 000 prisoners</a:t>
            </a:r>
            <a:r>
              <a:rPr lang="en-GB" dirty="0">
                <a:effectLst/>
                <a:ea typeface="Arial" panose="020B0604020202020204" pitchFamily="34" charset="0"/>
              </a:rPr>
              <a:t> for all penitentiaries in Belgium?</a:t>
            </a:r>
            <a:endParaRPr lang="en-GB" dirty="0"/>
          </a:p>
        </p:txBody>
      </p:sp>
    </p:spTree>
    <p:extLst>
      <p:ext uri="{BB962C8B-B14F-4D97-AF65-F5344CB8AC3E}">
        <p14:creationId xmlns:p14="http://schemas.microsoft.com/office/powerpoint/2010/main" val="367469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4D4D6-49D3-C87B-223E-72736C805271}"/>
              </a:ext>
            </a:extLst>
          </p:cNvPr>
          <p:cNvSpPr>
            <a:spLocks noGrp="1"/>
          </p:cNvSpPr>
          <p:nvPr>
            <p:ph type="title"/>
          </p:nvPr>
        </p:nvSpPr>
        <p:spPr/>
        <p:txBody>
          <a:bodyPr>
            <a:normAutofit/>
          </a:bodyPr>
          <a:lstStyle/>
          <a:p>
            <a:pPr algn="ctr"/>
            <a:r>
              <a:rPr lang="nl-BE" sz="2800" b="1" dirty="0">
                <a:latin typeface="+mn-lt"/>
              </a:rPr>
              <a:t>31st General Report of </a:t>
            </a:r>
            <a:r>
              <a:rPr lang="nl-BE" sz="2800" b="1" dirty="0" err="1">
                <a:latin typeface="+mn-lt"/>
              </a:rPr>
              <a:t>the</a:t>
            </a:r>
            <a:r>
              <a:rPr lang="nl-BE" sz="2800" b="1" dirty="0">
                <a:latin typeface="+mn-lt"/>
              </a:rPr>
              <a:t> CPT</a:t>
            </a:r>
            <a:r>
              <a:rPr lang="nl-BE" sz="2800" dirty="0">
                <a:latin typeface="+mn-lt"/>
              </a:rPr>
              <a:t> (April 2022)</a:t>
            </a:r>
            <a:endParaRPr lang="nl-BE" sz="2800" dirty="0"/>
          </a:p>
        </p:txBody>
      </p:sp>
      <p:sp>
        <p:nvSpPr>
          <p:cNvPr id="3" name="Tijdelijke aanduiding voor inhoud 2">
            <a:extLst>
              <a:ext uri="{FF2B5EF4-FFF2-40B4-BE49-F238E27FC236}">
                <a16:creationId xmlns:a16="http://schemas.microsoft.com/office/drawing/2014/main" id="{35824A28-8AB4-57B9-5A10-81C7E8191EFA}"/>
              </a:ext>
            </a:extLst>
          </p:cNvPr>
          <p:cNvSpPr>
            <a:spLocks noGrp="1"/>
          </p:cNvSpPr>
          <p:nvPr>
            <p:ph idx="1"/>
          </p:nvPr>
        </p:nvSpPr>
        <p:spPr/>
        <p:txBody>
          <a:bodyPr/>
          <a:lstStyle/>
          <a:p>
            <a:pPr marL="0" indent="0">
              <a:buNone/>
            </a:pPr>
            <a:endParaRPr lang="en-US" dirty="0"/>
          </a:p>
          <a:p>
            <a:pPr marL="0" indent="0">
              <a:buNone/>
            </a:pPr>
            <a:r>
              <a:rPr lang="en-US" sz="2400" dirty="0"/>
              <a:t>104. The CPT further notes that in certain European countries substantial sums are being spent on building new prisons and/or adopting policies to expand the capacity of the prison estate. The CPT is firmly of the view that </a:t>
            </a:r>
            <a:r>
              <a:rPr lang="en-US" sz="2400" b="1" dirty="0"/>
              <a:t>constructing new prisons and/or permitting prison population inflation will not provide a lasting solution to the problem of overcrowding</a:t>
            </a:r>
            <a:r>
              <a:rPr lang="en-US" sz="2400" dirty="0"/>
              <a:t>.</a:t>
            </a:r>
            <a:endParaRPr lang="nl-BE" sz="2400" dirty="0"/>
          </a:p>
        </p:txBody>
      </p:sp>
    </p:spTree>
    <p:extLst>
      <p:ext uri="{BB962C8B-B14F-4D97-AF65-F5344CB8AC3E}">
        <p14:creationId xmlns:p14="http://schemas.microsoft.com/office/powerpoint/2010/main" val="65600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EE0B6-0E2D-5AF8-4AE5-896AA21DF5EF}"/>
              </a:ext>
            </a:extLst>
          </p:cNvPr>
          <p:cNvSpPr>
            <a:spLocks noGrp="1"/>
          </p:cNvSpPr>
          <p:nvPr>
            <p:ph type="ctrTitle"/>
          </p:nvPr>
        </p:nvSpPr>
        <p:spPr>
          <a:xfrm>
            <a:off x="1524000" y="1122363"/>
            <a:ext cx="9144000" cy="987791"/>
          </a:xfrm>
        </p:spPr>
        <p:txBody>
          <a:bodyPr>
            <a:normAutofit/>
          </a:bodyPr>
          <a:lstStyle/>
          <a:p>
            <a:r>
              <a:rPr lang="nl-BE" sz="3600" b="1" dirty="0">
                <a:latin typeface="+mn-lt"/>
              </a:rPr>
              <a:t>VASILESCU v. BELGIUM</a:t>
            </a:r>
          </a:p>
        </p:txBody>
      </p:sp>
      <p:sp>
        <p:nvSpPr>
          <p:cNvPr id="3" name="Ondertitel 2">
            <a:extLst>
              <a:ext uri="{FF2B5EF4-FFF2-40B4-BE49-F238E27FC236}">
                <a16:creationId xmlns:a16="http://schemas.microsoft.com/office/drawing/2014/main" id="{499A18B3-39EF-A447-A686-AD8A13404E49}"/>
              </a:ext>
            </a:extLst>
          </p:cNvPr>
          <p:cNvSpPr>
            <a:spLocks noGrp="1"/>
          </p:cNvSpPr>
          <p:nvPr>
            <p:ph type="subTitle" idx="1"/>
          </p:nvPr>
        </p:nvSpPr>
        <p:spPr>
          <a:xfrm>
            <a:off x="1001485" y="2271053"/>
            <a:ext cx="9644743" cy="3739486"/>
          </a:xfrm>
        </p:spPr>
        <p:txBody>
          <a:bodyPr/>
          <a:lstStyle/>
          <a:p>
            <a:pPr algn="just"/>
            <a:endParaRPr lang="en-GB" dirty="0"/>
          </a:p>
          <a:p>
            <a:pPr algn="just"/>
            <a:r>
              <a:rPr lang="en-GB" sz="2800" i="1" dirty="0"/>
              <a:t>§ 127	(…) The Court notes that the problems of </a:t>
            </a:r>
            <a:r>
              <a:rPr lang="en-GB" sz="2800" b="1" i="1" dirty="0"/>
              <a:t>prison overcrowding</a:t>
            </a:r>
            <a:r>
              <a:rPr lang="en-GB" sz="2800" i="1" dirty="0"/>
              <a:t> in Belgium, as well as the problems of </a:t>
            </a:r>
            <a:r>
              <a:rPr lang="en-GB" sz="2800" b="1" i="1" dirty="0"/>
              <a:t>hygiene and ageing prison infrastructure</a:t>
            </a:r>
            <a:r>
              <a:rPr lang="en-GB" sz="2800" i="1" dirty="0"/>
              <a:t> are of a structural nature and do not only concern the personal situation of the applicant. (…)</a:t>
            </a:r>
          </a:p>
          <a:p>
            <a:pPr algn="just"/>
            <a:r>
              <a:rPr lang="en-GB" sz="2800" i="1" dirty="0"/>
              <a:t>(…) none of the remedies invoked by the Belgian Government could be considered </a:t>
            </a:r>
            <a:r>
              <a:rPr lang="en-GB" sz="2800" b="1" i="1" dirty="0"/>
              <a:t>effective remedies</a:t>
            </a:r>
            <a:r>
              <a:rPr lang="en-GB" sz="2800" i="1" dirty="0"/>
              <a:t> to be exhausted.</a:t>
            </a:r>
          </a:p>
          <a:p>
            <a:pPr algn="just"/>
            <a:endParaRPr lang="en-US" dirty="0"/>
          </a:p>
          <a:p>
            <a:pPr algn="just"/>
            <a:endParaRPr lang="nl-BE" i="1" dirty="0"/>
          </a:p>
        </p:txBody>
      </p:sp>
    </p:spTree>
    <p:extLst>
      <p:ext uri="{BB962C8B-B14F-4D97-AF65-F5344CB8AC3E}">
        <p14:creationId xmlns:p14="http://schemas.microsoft.com/office/powerpoint/2010/main" val="316138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FF84D-9EEF-D768-2498-71287B7C3ADF}"/>
              </a:ext>
            </a:extLst>
          </p:cNvPr>
          <p:cNvSpPr>
            <a:spLocks noGrp="1"/>
          </p:cNvSpPr>
          <p:nvPr>
            <p:ph type="title"/>
          </p:nvPr>
        </p:nvSpPr>
        <p:spPr>
          <a:xfrm>
            <a:off x="838200" y="365125"/>
            <a:ext cx="10515600" cy="1010748"/>
          </a:xfrm>
        </p:spPr>
        <p:txBody>
          <a:bodyPr>
            <a:noAutofit/>
          </a:bodyPr>
          <a:lstStyle/>
          <a:p>
            <a:r>
              <a:rPr lang="en-GB" sz="2800" b="1" dirty="0">
                <a:latin typeface="+mn-lt"/>
              </a:rPr>
              <a:t>A new policy for the execution of sentences as solution for prison overcrowding?</a:t>
            </a:r>
            <a:endParaRPr lang="nl-BE" sz="2800" b="1" dirty="0">
              <a:latin typeface="+mn-lt"/>
            </a:endParaRPr>
          </a:p>
        </p:txBody>
      </p:sp>
      <p:sp>
        <p:nvSpPr>
          <p:cNvPr id="3" name="Tijdelijke aanduiding voor inhoud 2">
            <a:extLst>
              <a:ext uri="{FF2B5EF4-FFF2-40B4-BE49-F238E27FC236}">
                <a16:creationId xmlns:a16="http://schemas.microsoft.com/office/drawing/2014/main" id="{FB7686CD-2BA0-3585-1032-9E180C2A380E}"/>
              </a:ext>
            </a:extLst>
          </p:cNvPr>
          <p:cNvSpPr>
            <a:spLocks noGrp="1"/>
          </p:cNvSpPr>
          <p:nvPr>
            <p:ph idx="1"/>
          </p:nvPr>
        </p:nvSpPr>
        <p:spPr>
          <a:xfrm>
            <a:off x="838200" y="1375873"/>
            <a:ext cx="10515600" cy="5254017"/>
          </a:xfrm>
        </p:spPr>
        <p:txBody>
          <a:bodyPr>
            <a:normAutofit lnSpcReduction="10000"/>
          </a:bodyPr>
          <a:lstStyle/>
          <a:p>
            <a:pPr marL="0" indent="0">
              <a:buNone/>
            </a:pPr>
            <a:r>
              <a:rPr lang="en-GB" dirty="0"/>
              <a:t>scientific support for the assumption that the execution of ‘short’ sentences will, in the long term, have the effect of reducing recidivism and countering penal inflation and, finally, of reducing prison overcrowding?</a:t>
            </a:r>
          </a:p>
          <a:p>
            <a:pPr marL="0" indent="0">
              <a:buNone/>
            </a:pPr>
            <a:r>
              <a:rPr lang="en-GB" dirty="0"/>
              <a:t>number of extra detainees in a year: 720 detainees (if all ‘short’ sentences would be executed – new policy coming into force on 1</a:t>
            </a:r>
            <a:r>
              <a:rPr lang="en-GB" baseline="30000" dirty="0"/>
              <a:t>st</a:t>
            </a:r>
            <a:r>
              <a:rPr lang="en-GB" dirty="0"/>
              <a:t> September 2022 – 1</a:t>
            </a:r>
            <a:r>
              <a:rPr lang="en-GB" baseline="30000" dirty="0"/>
              <a:t>st</a:t>
            </a:r>
            <a:r>
              <a:rPr lang="en-GB" dirty="0"/>
              <a:t> September 2023)</a:t>
            </a:r>
          </a:p>
          <a:p>
            <a:pPr marL="0" indent="0">
              <a:buNone/>
            </a:pPr>
            <a:endParaRPr lang="en-GB" dirty="0"/>
          </a:p>
          <a:p>
            <a:pPr marL="0" indent="0">
              <a:buNone/>
            </a:pPr>
            <a:r>
              <a:rPr lang="en-GB" dirty="0"/>
              <a:t>“</a:t>
            </a:r>
            <a:r>
              <a:rPr lang="en-GB"/>
              <a:t>need for </a:t>
            </a:r>
            <a:r>
              <a:rPr lang="en-GB" dirty="0"/>
              <a:t>an integrated and systemic approach to overcrowding, a more solid foundation and better evaluation of the policy, the implementation of legislation, the creation of the necessary conditions for this and a better harmonisation with other public services and the judiciary, within the framework of a broader reform of criminal law and criminal procedure” (</a:t>
            </a:r>
            <a:r>
              <a:rPr lang="en-GB" i="1" dirty="0" err="1"/>
              <a:t>Cour</a:t>
            </a:r>
            <a:r>
              <a:rPr lang="en-GB" i="1" dirty="0"/>
              <a:t> des </a:t>
            </a:r>
            <a:r>
              <a:rPr lang="en-GB" i="1" dirty="0" err="1"/>
              <a:t>comptes</a:t>
            </a:r>
            <a:r>
              <a:rPr lang="en-GB" i="1" dirty="0"/>
              <a:t>, </a:t>
            </a:r>
            <a:r>
              <a:rPr lang="en-GB" dirty="0"/>
              <a:t>January 2012)</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317800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DBA66-E851-E10E-3E89-57D1C34E95A1}"/>
              </a:ext>
            </a:extLst>
          </p:cNvPr>
          <p:cNvSpPr>
            <a:spLocks noGrp="1"/>
          </p:cNvSpPr>
          <p:nvPr>
            <p:ph type="ctrTitle"/>
          </p:nvPr>
        </p:nvSpPr>
        <p:spPr>
          <a:xfrm>
            <a:off x="1524000" y="1122363"/>
            <a:ext cx="9144000" cy="586796"/>
          </a:xfrm>
        </p:spPr>
        <p:txBody>
          <a:bodyPr>
            <a:normAutofit/>
          </a:bodyPr>
          <a:lstStyle/>
          <a:p>
            <a:r>
              <a:rPr lang="en-GB" sz="2800" b="1" dirty="0">
                <a:latin typeface="+mn-lt"/>
              </a:rPr>
              <a:t>31st General Report of the CPT</a:t>
            </a:r>
            <a:r>
              <a:rPr lang="en-GB" sz="2800" dirty="0">
                <a:latin typeface="+mn-lt"/>
              </a:rPr>
              <a:t> (April 2022)</a:t>
            </a:r>
            <a:endParaRPr lang="en-GB" sz="2800" b="1" dirty="0">
              <a:latin typeface="+mn-lt"/>
            </a:endParaRPr>
          </a:p>
        </p:txBody>
      </p:sp>
      <p:sp>
        <p:nvSpPr>
          <p:cNvPr id="3" name="Ondertitel 2">
            <a:extLst>
              <a:ext uri="{FF2B5EF4-FFF2-40B4-BE49-F238E27FC236}">
                <a16:creationId xmlns:a16="http://schemas.microsoft.com/office/drawing/2014/main" id="{14562B82-8346-E522-0C1D-092212D2A77E}"/>
              </a:ext>
            </a:extLst>
          </p:cNvPr>
          <p:cNvSpPr>
            <a:spLocks noGrp="1"/>
          </p:cNvSpPr>
          <p:nvPr>
            <p:ph type="subTitle" idx="1"/>
          </p:nvPr>
        </p:nvSpPr>
        <p:spPr>
          <a:xfrm>
            <a:off x="1524000" y="2358639"/>
            <a:ext cx="9144000" cy="3580687"/>
          </a:xfrm>
        </p:spPr>
        <p:txBody>
          <a:bodyPr>
            <a:normAutofit/>
          </a:bodyPr>
          <a:lstStyle/>
          <a:p>
            <a:pPr algn="l"/>
            <a:r>
              <a:rPr lang="en-US" dirty="0"/>
              <a:t>107. The CPT wishes to recall that prison overcrowding is neither just a problem for prison governors and prison administrations to solve, nor one that Governments can tackle alone. Instead, the CPT’s experience has shown that combating prison overcrowding requires </a:t>
            </a:r>
            <a:r>
              <a:rPr lang="en-US" b="1" dirty="0"/>
              <a:t>a systemic approach and concerted action by all relevant stakeholders</a:t>
            </a:r>
            <a:r>
              <a:rPr lang="en-US" dirty="0"/>
              <a:t>. As stated in the Council of Europe’s White Paper on prison overcrowding: “There should </a:t>
            </a:r>
            <a:r>
              <a:rPr lang="en-US" b="1" dirty="0"/>
              <a:t>be constant dialogue and common understanding and action involving policy makers, legislators, judges, prosecutors and prison and probation managers</a:t>
            </a:r>
            <a:r>
              <a:rPr lang="en-US" dirty="0"/>
              <a:t> in each member State”. </a:t>
            </a:r>
            <a:endParaRPr lang="nl-BE" dirty="0"/>
          </a:p>
        </p:txBody>
      </p:sp>
    </p:spTree>
    <p:extLst>
      <p:ext uri="{BB962C8B-B14F-4D97-AF65-F5344CB8AC3E}">
        <p14:creationId xmlns:p14="http://schemas.microsoft.com/office/powerpoint/2010/main" val="130099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B5688-ECBF-877B-0C5B-38AE00EEA7E7}"/>
              </a:ext>
            </a:extLst>
          </p:cNvPr>
          <p:cNvSpPr>
            <a:spLocks noGrp="1"/>
          </p:cNvSpPr>
          <p:nvPr>
            <p:ph type="title"/>
          </p:nvPr>
        </p:nvSpPr>
        <p:spPr/>
        <p:txBody>
          <a:bodyPr>
            <a:noAutofit/>
          </a:bodyPr>
          <a:lstStyle/>
          <a:p>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1398th meeting, 9-11 March 2021 (DH)</a:t>
            </a:r>
            <a:br>
              <a:rPr kumimoji="0" lang="en-US" sz="1800" b="0"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H46-3 Vasilescu group v. Belgium (Application No. </a:t>
            </a:r>
            <a:r>
              <a:rPr kumimoji="0" lang="en-US" sz="1800" b="1" i="0" u="sng" strike="noStrike" kern="1200" cap="none" spc="0" normalizeH="0" baseline="0" noProof="0" dirty="0">
                <a:ln>
                  <a:noFill/>
                </a:ln>
                <a:solidFill>
                  <a:srgbClr val="0069D6"/>
                </a:solidFill>
                <a:effectLst/>
                <a:uLnTx/>
                <a:uFillTx/>
                <a:latin typeface="Calibri" panose="020F0502020204030204"/>
                <a:ea typeface="+mj-ea"/>
                <a:cs typeface="+mj-cs"/>
                <a:hlinkClick r:id="rId2"/>
              </a:rPr>
              <a:t>64682/12</a:t>
            </a: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a:t>
            </a:r>
            <a:b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CM/Del/Dec(2021)1398/H46-3 11 March 2021</a:t>
            </a:r>
            <a:endParaRPr lang="nl-BE" sz="1800" dirty="0"/>
          </a:p>
        </p:txBody>
      </p:sp>
      <p:sp>
        <p:nvSpPr>
          <p:cNvPr id="3" name="Tijdelijke aanduiding voor inhoud 2">
            <a:extLst>
              <a:ext uri="{FF2B5EF4-FFF2-40B4-BE49-F238E27FC236}">
                <a16:creationId xmlns:a16="http://schemas.microsoft.com/office/drawing/2014/main" id="{812E0145-8F18-2F33-A595-A03FD8F36F51}"/>
              </a:ext>
            </a:extLst>
          </p:cNvPr>
          <p:cNvSpPr>
            <a:spLocks noGrp="1"/>
          </p:cNvSpPr>
          <p:nvPr>
            <p:ph idx="1"/>
          </p:nvPr>
        </p:nvSpPr>
        <p:spPr/>
        <p:txBody>
          <a:bodyPr>
            <a:noAutofit/>
          </a:bodyPr>
          <a:lstStyle/>
          <a:p>
            <a:pPr marL="0" indent="0">
              <a:spcBef>
                <a:spcPts val="1800"/>
              </a:spcBef>
              <a:buNone/>
            </a:pPr>
            <a:r>
              <a:rPr lang="en-US" dirty="0">
                <a:solidFill>
                  <a:schemeClr val="tx1"/>
                </a:solidFill>
              </a:rPr>
              <a:t>4. </a:t>
            </a:r>
            <a:r>
              <a:rPr lang="en-US" b="0" i="0" dirty="0">
                <a:solidFill>
                  <a:srgbClr val="000000"/>
                </a:solidFill>
                <a:effectLst/>
              </a:rPr>
              <a:t>importance of providing the most complete and up-to-date </a:t>
            </a:r>
            <a:r>
              <a:rPr lang="en-US" b="1" i="0" dirty="0">
                <a:solidFill>
                  <a:srgbClr val="000000"/>
                </a:solidFill>
                <a:effectLst/>
              </a:rPr>
              <a:t>information and statistics</a:t>
            </a:r>
            <a:r>
              <a:rPr lang="en-US" b="0" i="0" dirty="0">
                <a:solidFill>
                  <a:srgbClr val="000000"/>
                </a:solidFill>
                <a:effectLst/>
              </a:rPr>
              <a:t> possible – </a:t>
            </a:r>
            <a:r>
              <a:rPr lang="en-US" b="0" i="1" dirty="0">
                <a:solidFill>
                  <a:srgbClr val="000000"/>
                </a:solidFill>
                <a:effectLst/>
              </a:rPr>
              <a:t>no progress</a:t>
            </a:r>
            <a:endParaRPr lang="en-US" b="0" i="0" dirty="0">
              <a:solidFill>
                <a:srgbClr val="000000"/>
              </a:solidFill>
              <a:effectLst/>
            </a:endParaRPr>
          </a:p>
          <a:p>
            <a:pPr marL="0" indent="0">
              <a:spcBef>
                <a:spcPts val="1800"/>
              </a:spcBef>
              <a:buNone/>
            </a:pPr>
            <a:r>
              <a:rPr lang="en-US" b="0" i="0" dirty="0">
                <a:solidFill>
                  <a:srgbClr val="000000"/>
                </a:solidFill>
                <a:effectLst/>
              </a:rPr>
              <a:t>6. wider use of all </a:t>
            </a:r>
            <a:r>
              <a:rPr lang="en-US" b="1" i="0" dirty="0">
                <a:solidFill>
                  <a:srgbClr val="000000"/>
                </a:solidFill>
                <a:effectLst/>
              </a:rPr>
              <a:t>alternatives to detention</a:t>
            </a:r>
            <a:r>
              <a:rPr lang="en-US" b="0" i="0" dirty="0">
                <a:solidFill>
                  <a:srgbClr val="000000"/>
                </a:solidFill>
                <a:effectLst/>
              </a:rPr>
              <a:t> and </a:t>
            </a:r>
            <a:r>
              <a:rPr lang="en-US" b="1" i="0" dirty="0">
                <a:solidFill>
                  <a:srgbClr val="000000"/>
                </a:solidFill>
                <a:effectLst/>
              </a:rPr>
              <a:t>adjustments to prison sentences </a:t>
            </a:r>
            <a:r>
              <a:rPr lang="en-US" i="0" dirty="0">
                <a:solidFill>
                  <a:srgbClr val="000000"/>
                </a:solidFill>
                <a:effectLst/>
              </a:rPr>
              <a:t>– </a:t>
            </a:r>
            <a:r>
              <a:rPr lang="en-US" i="1" dirty="0">
                <a:solidFill>
                  <a:srgbClr val="000000"/>
                </a:solidFill>
                <a:effectLst/>
              </a:rPr>
              <a:t>no progress</a:t>
            </a:r>
            <a:endParaRPr lang="en-US" b="1" i="1" dirty="0">
              <a:solidFill>
                <a:srgbClr val="000000"/>
              </a:solidFill>
              <a:effectLst/>
            </a:endParaRPr>
          </a:p>
          <a:p>
            <a:pPr marL="0" indent="0">
              <a:spcBef>
                <a:spcPts val="1800"/>
              </a:spcBef>
              <a:buNone/>
            </a:pPr>
            <a:r>
              <a:rPr lang="en-US" b="0" i="0" dirty="0">
                <a:solidFill>
                  <a:srgbClr val="000000"/>
                </a:solidFill>
                <a:effectLst/>
              </a:rPr>
              <a:t>7. measures to improve </a:t>
            </a:r>
            <a:r>
              <a:rPr lang="en-US" b="1" i="0" dirty="0">
                <a:solidFill>
                  <a:srgbClr val="000000"/>
                </a:solidFill>
                <a:effectLst/>
              </a:rPr>
              <a:t>detention conditions</a:t>
            </a:r>
            <a:r>
              <a:rPr lang="en-US" b="0" i="0" dirty="0">
                <a:solidFill>
                  <a:srgbClr val="000000"/>
                </a:solidFill>
                <a:effectLst/>
              </a:rPr>
              <a:t>, in particular the partitioning of sanitary facilities and the establishment of sufficient out-of-cell activities for all detainees, including in remand centers – </a:t>
            </a:r>
            <a:r>
              <a:rPr lang="en-US" b="0" i="1" dirty="0">
                <a:solidFill>
                  <a:srgbClr val="000000"/>
                </a:solidFill>
                <a:effectLst/>
              </a:rPr>
              <a:t>no progress</a:t>
            </a:r>
            <a:endParaRPr lang="en-US" b="0" i="0" dirty="0">
              <a:solidFill>
                <a:srgbClr val="000000"/>
              </a:solidFill>
              <a:effectLst/>
            </a:endParaRPr>
          </a:p>
        </p:txBody>
      </p:sp>
    </p:spTree>
    <p:extLst>
      <p:ext uri="{BB962C8B-B14F-4D97-AF65-F5344CB8AC3E}">
        <p14:creationId xmlns:p14="http://schemas.microsoft.com/office/powerpoint/2010/main" val="378485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706A1-CEA5-B626-238B-D32D936E2093}"/>
              </a:ext>
            </a:extLst>
          </p:cNvPr>
          <p:cNvSpPr>
            <a:spLocks noGrp="1"/>
          </p:cNvSpPr>
          <p:nvPr>
            <p:ph type="title"/>
          </p:nvPr>
        </p:nvSpPr>
        <p:spPr/>
        <p:txBody>
          <a:bodyPr>
            <a:normAutofit/>
          </a:bodyPr>
          <a:lstStyle/>
          <a:p>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1398th meeting, 9-11 March 2021 (DH)</a:t>
            </a:r>
            <a:br>
              <a:rPr kumimoji="0" lang="en-US" sz="1800" b="0"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H46-3 Vasilescu group v. Belgium (Application No. </a:t>
            </a:r>
            <a:r>
              <a:rPr kumimoji="0" lang="en-US" sz="1800" b="1" i="0" u="sng" strike="noStrike" kern="1200" cap="none" spc="0" normalizeH="0" baseline="0" noProof="0" dirty="0">
                <a:ln>
                  <a:noFill/>
                </a:ln>
                <a:solidFill>
                  <a:srgbClr val="0069D6"/>
                </a:solidFill>
                <a:effectLst/>
                <a:uLnTx/>
                <a:uFillTx/>
                <a:latin typeface="Calibri" panose="020F0502020204030204"/>
                <a:ea typeface="+mj-ea"/>
                <a:cs typeface="+mj-cs"/>
                <a:hlinkClick r:id="rId2"/>
              </a:rPr>
              <a:t>64682/12</a:t>
            </a: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a:t>
            </a:r>
            <a:b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1800" b="1" i="0" u="none" strike="noStrike" kern="1200" cap="none" spc="0" normalizeH="0" baseline="0" noProof="0" dirty="0">
                <a:ln>
                  <a:noFill/>
                </a:ln>
                <a:solidFill>
                  <a:srgbClr val="000000"/>
                </a:solidFill>
                <a:effectLst/>
                <a:uLnTx/>
                <a:uFillTx/>
                <a:latin typeface="Calibri" panose="020F0502020204030204"/>
                <a:ea typeface="+mj-ea"/>
                <a:cs typeface="+mj-cs"/>
              </a:rPr>
              <a:t>CM/Del/Dec(2021)1398/H46-3 11 March 2021</a:t>
            </a:r>
            <a:endParaRPr lang="nl-BE" sz="1800" dirty="0"/>
          </a:p>
        </p:txBody>
      </p:sp>
      <p:sp>
        <p:nvSpPr>
          <p:cNvPr id="3" name="Tijdelijke aanduiding voor inhoud 2">
            <a:extLst>
              <a:ext uri="{FF2B5EF4-FFF2-40B4-BE49-F238E27FC236}">
                <a16:creationId xmlns:a16="http://schemas.microsoft.com/office/drawing/2014/main" id="{B2149033-1C19-14DD-E51C-2B9D89F235A8}"/>
              </a:ext>
            </a:extLst>
          </p:cNvPr>
          <p:cNvSpPr>
            <a:spLocks noGrp="1"/>
          </p:cNvSpPr>
          <p:nvPr>
            <p:ph idx="1"/>
          </p:nvPr>
        </p:nvSpPr>
        <p:spPr/>
        <p:txBody>
          <a:bodyPr>
            <a:normAutofit/>
          </a:bodyPr>
          <a:lstStyle/>
          <a:p>
            <a:pPr marL="0" indent="0">
              <a:buNone/>
            </a:pPr>
            <a:r>
              <a:rPr lang="nl-BE" dirty="0"/>
              <a:t>8. </a:t>
            </a:r>
            <a:r>
              <a:rPr lang="en-US" b="0" i="0" dirty="0">
                <a:solidFill>
                  <a:srgbClr val="000000"/>
                </a:solidFill>
                <a:effectLst/>
              </a:rPr>
              <a:t>with regard to the effective remedy, noted with interest that a compensatory remedy seems to be developing in practice; </a:t>
            </a:r>
            <a:r>
              <a:rPr lang="en-US" b="1" i="0" dirty="0">
                <a:solidFill>
                  <a:srgbClr val="000000"/>
                </a:solidFill>
                <a:effectLst/>
              </a:rPr>
              <a:t>noted, on the other hand, with concern the absence of any relevant development demonstrating the existence of an effective preventive remedy</a:t>
            </a:r>
            <a:r>
              <a:rPr lang="en-US" b="0" i="0" dirty="0">
                <a:solidFill>
                  <a:srgbClr val="000000"/>
                </a:solidFill>
                <a:effectLst/>
              </a:rPr>
              <a:t> and therefore urged the authorities to put in place, without further delay, a specific remedy, in accordance with the requirements of the Convention, drawing on remedies existing in other member States; decided, </a:t>
            </a:r>
            <a:r>
              <a:rPr lang="en-US" b="1" i="0" dirty="0">
                <a:solidFill>
                  <a:srgbClr val="000000"/>
                </a:solidFill>
                <a:effectLst/>
              </a:rPr>
              <a:t>in the absence of tangible progress in this regard by the end of March 2022, to instruct the Secretariat to prepare a draft interim resolution for consideration at their DH meeting in June 2022</a:t>
            </a:r>
            <a:r>
              <a:rPr lang="en-US" b="0" i="0" dirty="0">
                <a:solidFill>
                  <a:srgbClr val="000000"/>
                </a:solidFill>
                <a:effectLst/>
              </a:rPr>
              <a:t>.</a:t>
            </a:r>
            <a:endParaRPr lang="nl-BE" dirty="0"/>
          </a:p>
        </p:txBody>
      </p:sp>
    </p:spTree>
    <p:extLst>
      <p:ext uri="{BB962C8B-B14F-4D97-AF65-F5344CB8AC3E}">
        <p14:creationId xmlns:p14="http://schemas.microsoft.com/office/powerpoint/2010/main" val="3253710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C971F-4FE1-6045-8781-5F1FC531EEA2}"/>
              </a:ext>
            </a:extLst>
          </p:cNvPr>
          <p:cNvSpPr>
            <a:spLocks noGrp="1"/>
          </p:cNvSpPr>
          <p:nvPr>
            <p:ph type="ctrTitle"/>
          </p:nvPr>
        </p:nvSpPr>
        <p:spPr>
          <a:xfrm>
            <a:off x="1524000" y="448654"/>
            <a:ext cx="9144000" cy="521294"/>
          </a:xfrm>
        </p:spPr>
        <p:txBody>
          <a:bodyPr>
            <a:normAutofit/>
          </a:bodyPr>
          <a:lstStyle/>
          <a:p>
            <a:r>
              <a:rPr lang="en-GB" sz="2600" b="1" dirty="0">
                <a:latin typeface="+mn-lt"/>
              </a:rPr>
              <a:t>Effective preventive remedy?</a:t>
            </a:r>
          </a:p>
        </p:txBody>
      </p:sp>
      <p:sp>
        <p:nvSpPr>
          <p:cNvPr id="3" name="Ondertitel 2">
            <a:extLst>
              <a:ext uri="{FF2B5EF4-FFF2-40B4-BE49-F238E27FC236}">
                <a16:creationId xmlns:a16="http://schemas.microsoft.com/office/drawing/2014/main" id="{F2017B12-97B1-9B3A-633B-B3840CD79AAB}"/>
              </a:ext>
            </a:extLst>
          </p:cNvPr>
          <p:cNvSpPr>
            <a:spLocks noGrp="1"/>
          </p:cNvSpPr>
          <p:nvPr>
            <p:ph type="subTitle" idx="1"/>
          </p:nvPr>
        </p:nvSpPr>
        <p:spPr>
          <a:xfrm>
            <a:off x="1464179" y="1042587"/>
            <a:ext cx="9144000" cy="5366759"/>
          </a:xfrm>
        </p:spPr>
        <p:txBody>
          <a:bodyPr>
            <a:noAutofit/>
          </a:bodyPr>
          <a:lstStyle/>
          <a:p>
            <a:pPr marL="342900" indent="-342900" algn="l">
              <a:buFontTx/>
              <a:buChar char="-"/>
            </a:pPr>
            <a:r>
              <a:rPr lang="en-GB" sz="2600" dirty="0"/>
              <a:t>rare cases in which an investigating judge of investigating court has released a suspect because of the conditions of detention</a:t>
            </a:r>
          </a:p>
          <a:p>
            <a:pPr marL="342900" indent="-342900" algn="l">
              <a:buFontTx/>
              <a:buChar char="-"/>
            </a:pPr>
            <a:r>
              <a:rPr lang="en-GB" sz="2600" dirty="0"/>
              <a:t>appeal to the interim relief judge is not an effective preventive remedy (</a:t>
            </a:r>
            <a:r>
              <a:rPr lang="en-GB" sz="2600" i="1" dirty="0"/>
              <a:t>Vasilescu</a:t>
            </a:r>
            <a:r>
              <a:rPr lang="en-GB" sz="2600" dirty="0"/>
              <a:t>, </a:t>
            </a:r>
            <a:r>
              <a:rPr lang="en-GB" sz="2600" i="1" dirty="0"/>
              <a:t>Sylla and Nollomont</a:t>
            </a:r>
            <a:r>
              <a:rPr lang="en-GB" sz="2600" dirty="0"/>
              <a:t>, </a:t>
            </a:r>
            <a:r>
              <a:rPr lang="en-GB" sz="2600" i="1" dirty="0"/>
              <a:t>Pîrjoleanu</a:t>
            </a:r>
            <a:r>
              <a:rPr lang="en-GB" sz="2600" dirty="0"/>
              <a:t>)</a:t>
            </a:r>
          </a:p>
          <a:p>
            <a:pPr marL="342900" indent="-342900" algn="l">
              <a:buFontTx/>
              <a:buChar char="-"/>
            </a:pPr>
            <a:r>
              <a:rPr lang="en-GB" sz="2600" dirty="0"/>
              <a:t>conditions of detention are not taken into account for the decision on placement or transfer to a prison, nor for judging the appeal against that decision (anyway: no single decision in that way)</a:t>
            </a:r>
          </a:p>
          <a:p>
            <a:pPr marL="342900" indent="-342900" algn="l">
              <a:buFontTx/>
              <a:buChar char="-"/>
            </a:pPr>
            <a:r>
              <a:rPr lang="en-GB" sz="2600" dirty="0"/>
              <a:t>‘droit de plainte’: right to complain a decision of the prison direction, not the material conditions of detention as such; no competence for granting a financial compensation</a:t>
            </a:r>
          </a:p>
          <a:p>
            <a:pPr marL="342900" indent="-342900" algn="l">
              <a:buFontTx/>
              <a:buChar char="-"/>
            </a:pPr>
            <a:r>
              <a:rPr lang="en-GB" sz="2600" b="1" dirty="0"/>
              <a:t>no progress as regards the implementation of a specific effective preventive remedy</a:t>
            </a:r>
          </a:p>
          <a:p>
            <a:pPr marL="342900" indent="-342900" algn="l">
              <a:buFontTx/>
              <a:buChar char="-"/>
            </a:pPr>
            <a:endParaRPr lang="en-GB" sz="2600" dirty="0"/>
          </a:p>
        </p:txBody>
      </p:sp>
    </p:spTree>
    <p:extLst>
      <p:ext uri="{BB962C8B-B14F-4D97-AF65-F5344CB8AC3E}">
        <p14:creationId xmlns:p14="http://schemas.microsoft.com/office/powerpoint/2010/main" val="286149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D1B8-01A1-8F0F-C828-349ADE621AB6}"/>
              </a:ext>
            </a:extLst>
          </p:cNvPr>
          <p:cNvSpPr>
            <a:spLocks noGrp="1"/>
          </p:cNvSpPr>
          <p:nvPr>
            <p:ph type="ctrTitle"/>
          </p:nvPr>
        </p:nvSpPr>
        <p:spPr>
          <a:xfrm>
            <a:off x="1524000" y="267784"/>
            <a:ext cx="9144000" cy="697891"/>
          </a:xfrm>
        </p:spPr>
        <p:txBody>
          <a:bodyPr>
            <a:normAutofit/>
          </a:bodyPr>
          <a:lstStyle/>
          <a:p>
            <a:r>
              <a:rPr lang="en-GB" sz="2400" b="1" dirty="0">
                <a:latin typeface="+mn-lt"/>
              </a:rPr>
              <a:t>Proposals for additional recommendations to be made</a:t>
            </a:r>
          </a:p>
        </p:txBody>
      </p:sp>
      <p:sp>
        <p:nvSpPr>
          <p:cNvPr id="3" name="Ondertitel 2">
            <a:extLst>
              <a:ext uri="{FF2B5EF4-FFF2-40B4-BE49-F238E27FC236}">
                <a16:creationId xmlns:a16="http://schemas.microsoft.com/office/drawing/2014/main" id="{0CAADE10-574C-C832-F2DF-4CCF9C7F7005}"/>
              </a:ext>
            </a:extLst>
          </p:cNvPr>
          <p:cNvSpPr>
            <a:spLocks noGrp="1"/>
          </p:cNvSpPr>
          <p:nvPr>
            <p:ph type="subTitle" idx="1"/>
          </p:nvPr>
        </p:nvSpPr>
        <p:spPr>
          <a:xfrm>
            <a:off x="1524000" y="1478423"/>
            <a:ext cx="9144000" cy="4298534"/>
          </a:xfrm>
        </p:spPr>
        <p:txBody>
          <a:bodyPr/>
          <a:lstStyle/>
          <a:p>
            <a:pPr marL="342900" indent="-342900" algn="l">
              <a:buFont typeface="Wingdings" panose="05000000000000000000" pitchFamily="2" charset="2"/>
              <a:buChar char="Ø"/>
            </a:pPr>
            <a:r>
              <a:rPr lang="en-GB" dirty="0"/>
              <a:t>immediate reduction of prison overcrowding so that </a:t>
            </a:r>
            <a:r>
              <a:rPr lang="en-GB" b="1" dirty="0"/>
              <a:t>every prisoner has at least a bed</a:t>
            </a:r>
          </a:p>
          <a:p>
            <a:pPr marL="342900" indent="-342900" algn="l">
              <a:buFont typeface="Wingdings" panose="05000000000000000000" pitchFamily="2" charset="2"/>
              <a:buChar char="Ø"/>
            </a:pPr>
            <a:r>
              <a:rPr lang="en-GB" dirty="0"/>
              <a:t>continuous monitoring of the evolution of prison population and reinforcement of statistical services; </a:t>
            </a:r>
            <a:r>
              <a:rPr lang="en-GB" b="1" dirty="0"/>
              <a:t>preparation and implementation of prison policy on the basis of accurate data</a:t>
            </a:r>
          </a:p>
          <a:p>
            <a:pPr marL="342900" indent="-342900" algn="l">
              <a:buFont typeface="Wingdings" panose="05000000000000000000" pitchFamily="2" charset="2"/>
              <a:buChar char="Ø"/>
            </a:pPr>
            <a:r>
              <a:rPr lang="en-GB" dirty="0"/>
              <a:t>establishment of the </a:t>
            </a:r>
            <a:r>
              <a:rPr lang="en-GB" i="1" dirty="0"/>
              <a:t>Conseil pénitentiaire </a:t>
            </a:r>
            <a:r>
              <a:rPr lang="en-GB" dirty="0"/>
              <a:t>(Act of 23 March 2019) with the mission to </a:t>
            </a:r>
            <a:r>
              <a:rPr lang="en-GB" b="1" dirty="0"/>
              <a:t>evaluate the social and scientific relevance of the prison policy pursued</a:t>
            </a:r>
          </a:p>
          <a:p>
            <a:pPr marL="342900" indent="-342900" algn="l">
              <a:buFont typeface="Wingdings" panose="05000000000000000000" pitchFamily="2" charset="2"/>
              <a:buChar char="Ø"/>
            </a:pPr>
            <a:r>
              <a:rPr lang="en-GB" dirty="0"/>
              <a:t>legislation that puts an </a:t>
            </a:r>
            <a:r>
              <a:rPr lang="en-GB" b="1" dirty="0"/>
              <a:t>upper limit to the number of prisoners</a:t>
            </a:r>
          </a:p>
          <a:p>
            <a:pPr marL="342900" indent="-342900" algn="l">
              <a:buFont typeface="Wingdings" panose="05000000000000000000" pitchFamily="2" charset="2"/>
              <a:buChar char="Ø"/>
            </a:pPr>
            <a:r>
              <a:rPr lang="en-GB" b="1" dirty="0"/>
              <a:t>implementation of an effective remedy</a:t>
            </a:r>
          </a:p>
        </p:txBody>
      </p:sp>
    </p:spTree>
    <p:extLst>
      <p:ext uri="{BB962C8B-B14F-4D97-AF65-F5344CB8AC3E}">
        <p14:creationId xmlns:p14="http://schemas.microsoft.com/office/powerpoint/2010/main" val="2303047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157C0-F6EC-4944-9626-460AF05B6C2A}"/>
              </a:ext>
            </a:extLst>
          </p:cNvPr>
          <p:cNvSpPr>
            <a:spLocks noGrp="1"/>
          </p:cNvSpPr>
          <p:nvPr>
            <p:ph type="ctrTitle"/>
          </p:nvPr>
        </p:nvSpPr>
        <p:spPr>
          <a:xfrm>
            <a:off x="1618004" y="828943"/>
            <a:ext cx="9144000" cy="5623132"/>
          </a:xfrm>
        </p:spPr>
        <p:txBody>
          <a:bodyPr>
            <a:noAutofit/>
          </a:bodyPr>
          <a:lstStyle/>
          <a:p>
            <a:pPr algn="l"/>
            <a:br>
              <a:rPr lang="nl-BE" sz="1800" b="0" i="0" u="none" strike="noStrike" baseline="0" dirty="0">
                <a:latin typeface="+mn-lt"/>
              </a:rPr>
            </a:br>
            <a:r>
              <a:rPr lang="en-GB" sz="1800" b="1" i="1" u="none" strike="noStrike" baseline="0" dirty="0">
                <a:latin typeface="+mn-lt"/>
              </a:rPr>
              <a:t>Legislative proposal ‘Dupont’ (Doc. </a:t>
            </a:r>
            <a:r>
              <a:rPr lang="en-GB" sz="1800" b="1" i="1" dirty="0">
                <a:latin typeface="+mn-lt"/>
              </a:rPr>
              <a:t>p</a:t>
            </a:r>
            <a:r>
              <a:rPr lang="en-GB" sz="1800" b="1" i="1" u="none" strike="noStrike" baseline="0" dirty="0">
                <a:latin typeface="+mn-lt"/>
              </a:rPr>
              <a:t>arl. Chambre 2000-2001</a:t>
            </a:r>
            <a:r>
              <a:rPr lang="en-GB" sz="1800" b="1" u="none" strike="noStrike" baseline="0" dirty="0">
                <a:latin typeface="+mn-lt"/>
              </a:rPr>
              <a:t>, n° 50-1076/1, p. 292)</a:t>
            </a:r>
            <a:br>
              <a:rPr lang="en-GB" sz="1800" b="1" u="none" strike="noStrike" baseline="0" dirty="0">
                <a:latin typeface="+mn-lt"/>
              </a:rPr>
            </a:br>
            <a:r>
              <a:rPr lang="en-GB" sz="1800" b="1" i="1" u="none" strike="noStrike" baseline="0" dirty="0">
                <a:latin typeface="+mn-lt"/>
              </a:rPr>
              <a:t>This proposal</a:t>
            </a:r>
            <a:r>
              <a:rPr lang="en-GB" sz="1800" b="1" i="1" dirty="0">
                <a:latin typeface="+mn-lt"/>
              </a:rPr>
              <a:t> lead to the ‘Principles Act’ of 12 January 2005 – but Art. 15 of this proposal was not adopted</a:t>
            </a:r>
            <a:br>
              <a:rPr lang="en-GB" sz="1800" b="1" u="none" strike="noStrike" baseline="0" dirty="0">
                <a:latin typeface="+mn-lt"/>
              </a:rPr>
            </a:br>
            <a:br>
              <a:rPr lang="nl-BE" sz="1800" b="1" u="none" strike="noStrike" baseline="0" dirty="0">
                <a:latin typeface="+mn-lt"/>
              </a:rPr>
            </a:br>
            <a:r>
              <a:rPr lang="nl-BE" sz="1800" b="0" i="0" u="none" strike="noStrike" baseline="0" dirty="0">
                <a:latin typeface="+mn-lt"/>
              </a:rPr>
              <a:t>Art. 15. </a:t>
            </a:r>
            <a:r>
              <a:rPr lang="fr-FR" sz="1800" b="0" i="0" u="none" strike="noStrike" baseline="0" dirty="0">
                <a:latin typeface="+mn-lt"/>
              </a:rPr>
              <a:t>§ 1er. Le Roi détermine la </a:t>
            </a:r>
            <a:r>
              <a:rPr lang="fr-FR" sz="1800" b="1" i="0" u="none" strike="noStrike" baseline="0" dirty="0">
                <a:latin typeface="+mn-lt"/>
              </a:rPr>
              <a:t>capacité d’occupation maximale de chaque prison ou de chaque section de </a:t>
            </a:r>
            <a:r>
              <a:rPr lang="nl-BE" sz="1800" b="1" i="0" u="none" strike="noStrike" baseline="0" dirty="0">
                <a:latin typeface="+mn-lt"/>
              </a:rPr>
              <a:t>prison</a:t>
            </a:r>
            <a:r>
              <a:rPr lang="nl-BE" sz="1800" b="0" i="0" u="none" strike="noStrike" baseline="0" dirty="0">
                <a:latin typeface="+mn-lt"/>
              </a:rPr>
              <a:t>.</a:t>
            </a:r>
            <a:br>
              <a:rPr lang="nl-BE" sz="1800" b="0" i="0" u="none" strike="noStrike" baseline="0" dirty="0">
                <a:latin typeface="+mn-lt"/>
              </a:rPr>
            </a:br>
            <a:br>
              <a:rPr lang="nl-BE" sz="1800" b="0" i="0" u="none" strike="noStrike" baseline="0" dirty="0">
                <a:latin typeface="+mn-lt"/>
              </a:rPr>
            </a:br>
            <a:r>
              <a:rPr lang="fr-FR" sz="1800" b="0" i="0" u="none" strike="noStrike" baseline="0" dirty="0">
                <a:latin typeface="+mn-lt"/>
              </a:rPr>
              <a:t>La capacité maximale est déterminée en tenant compte des besoins en espaces de séjour (…), en fonction de la destination de la prison ou de la section de prison.</a:t>
            </a:r>
            <a:br>
              <a:rPr lang="fr-FR" sz="1800" b="0" i="0" u="none" strike="noStrike" baseline="0" dirty="0">
                <a:latin typeface="+mn-lt"/>
              </a:rPr>
            </a:br>
            <a:br>
              <a:rPr lang="fr-FR" sz="1800" b="0" i="0" u="none" strike="noStrike" baseline="0" dirty="0">
                <a:latin typeface="+mn-lt"/>
              </a:rPr>
            </a:br>
            <a:r>
              <a:rPr lang="fr-FR" sz="1800" b="0" i="0" u="none" strike="noStrike" baseline="0" dirty="0">
                <a:latin typeface="+mn-lt"/>
              </a:rPr>
              <a:t>§ 2. La capacité maximale d’un établissement pénitentiaire ou d’une section, telle que déterminée par le Roi, </a:t>
            </a:r>
            <a:r>
              <a:rPr lang="fr-FR" sz="1800" b="1" i="0" u="none" strike="noStrike" baseline="0" dirty="0">
                <a:latin typeface="+mn-lt"/>
              </a:rPr>
              <a:t>ne peut être dépassée</a:t>
            </a:r>
            <a:r>
              <a:rPr lang="fr-FR" sz="1800" b="0" i="0" u="none" strike="noStrike" baseline="0" dirty="0">
                <a:latin typeface="+mn-lt"/>
              </a:rPr>
              <a:t>.</a:t>
            </a:r>
            <a:br>
              <a:rPr lang="fr-FR" sz="1800" b="0" i="0" u="none" strike="noStrike" baseline="0" dirty="0">
                <a:latin typeface="+mn-lt"/>
              </a:rPr>
            </a:br>
            <a:br>
              <a:rPr lang="fr-FR" sz="1800" b="0" i="0" u="none" strike="noStrike" baseline="0" dirty="0">
                <a:latin typeface="+mn-lt"/>
              </a:rPr>
            </a:br>
            <a:r>
              <a:rPr lang="fr-FR" sz="1800" b="1" i="0" u="none" strike="noStrike" baseline="0" dirty="0">
                <a:latin typeface="+mn-lt"/>
              </a:rPr>
              <a:t>Si l’exécution des peines privatives de liberté dans le respect des dispositions du §1er ne peut être garantie</a:t>
            </a:r>
            <a:r>
              <a:rPr lang="fr-FR" sz="1800" b="0" i="0" u="none" strike="noStrike" baseline="0" dirty="0">
                <a:latin typeface="+mn-lt"/>
              </a:rPr>
              <a:t>, il est possible, lorsque des motifs de sécurité publique ne s’y opposent pas, de décider que les peines privatives de liberté dont la durée exécutoire totale atteint maximum</a:t>
            </a:r>
            <a:br>
              <a:rPr lang="fr-FR" sz="1800" b="0" i="0" u="none" strike="noStrike" baseline="0" dirty="0">
                <a:latin typeface="+mn-lt"/>
              </a:rPr>
            </a:br>
            <a:r>
              <a:rPr lang="fr-FR" sz="1800" b="0" i="0" u="none" strike="noStrike" baseline="0" dirty="0">
                <a:latin typeface="+mn-lt"/>
              </a:rPr>
              <a:t>un an et dont l’exécution n’a pas encore commencé, ne seront pas exécutées ou le seront selon une modalité d’exécution pénale autre que l’enfermement, ce sur la base de critères spécifiquement élaborés à cet effet par le Collège des Procureurs généraux.</a:t>
            </a:r>
            <a:br>
              <a:rPr lang="fr-FR" sz="1800" b="0" i="0" u="none" strike="noStrike" baseline="0" dirty="0">
                <a:latin typeface="+mn-lt"/>
              </a:rPr>
            </a:br>
            <a:br>
              <a:rPr lang="fr-FR" sz="1800" b="0" i="0" u="none" strike="noStrike" baseline="0" dirty="0">
                <a:latin typeface="+mn-lt"/>
              </a:rPr>
            </a:br>
            <a:r>
              <a:rPr lang="nl-BE" sz="1800" b="0" i="0" u="none" strike="noStrike" baseline="0" dirty="0">
                <a:latin typeface="+mn-lt"/>
              </a:rPr>
              <a:t>(…)</a:t>
            </a:r>
            <a:endParaRPr lang="nl-BE" sz="1800" dirty="0">
              <a:latin typeface="+mn-lt"/>
            </a:endParaRPr>
          </a:p>
        </p:txBody>
      </p:sp>
    </p:spTree>
    <p:extLst>
      <p:ext uri="{BB962C8B-B14F-4D97-AF65-F5344CB8AC3E}">
        <p14:creationId xmlns:p14="http://schemas.microsoft.com/office/powerpoint/2010/main" val="479500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D6C28-3EEA-A0E8-7F2E-6E24C4AB9EE0}"/>
              </a:ext>
            </a:extLst>
          </p:cNvPr>
          <p:cNvSpPr>
            <a:spLocks noGrp="1"/>
          </p:cNvSpPr>
          <p:nvPr>
            <p:ph type="ctrTitle"/>
          </p:nvPr>
        </p:nvSpPr>
        <p:spPr>
          <a:xfrm>
            <a:off x="1524000" y="1122363"/>
            <a:ext cx="9144000" cy="620979"/>
          </a:xfrm>
        </p:spPr>
        <p:txBody>
          <a:bodyPr>
            <a:normAutofit/>
          </a:bodyPr>
          <a:lstStyle/>
          <a:p>
            <a:r>
              <a:rPr lang="en-GB" sz="2800" b="1" dirty="0">
                <a:latin typeface="+mn-lt"/>
              </a:rPr>
              <a:t>31st General Report of the CPT</a:t>
            </a:r>
            <a:r>
              <a:rPr lang="en-GB" sz="2800" dirty="0">
                <a:latin typeface="+mn-lt"/>
              </a:rPr>
              <a:t> (April 2022)</a:t>
            </a:r>
            <a:endParaRPr lang="nl-BE" sz="2800" dirty="0"/>
          </a:p>
        </p:txBody>
      </p:sp>
      <p:sp>
        <p:nvSpPr>
          <p:cNvPr id="3" name="Ondertitel 2">
            <a:extLst>
              <a:ext uri="{FF2B5EF4-FFF2-40B4-BE49-F238E27FC236}">
                <a16:creationId xmlns:a16="http://schemas.microsoft.com/office/drawing/2014/main" id="{A8EF6632-85F2-F892-5AC9-BE71DFB656C4}"/>
              </a:ext>
            </a:extLst>
          </p:cNvPr>
          <p:cNvSpPr>
            <a:spLocks noGrp="1"/>
          </p:cNvSpPr>
          <p:nvPr>
            <p:ph type="subTitle" idx="1"/>
          </p:nvPr>
        </p:nvSpPr>
        <p:spPr>
          <a:xfrm>
            <a:off x="1524000" y="2016807"/>
            <a:ext cx="9144000" cy="3240993"/>
          </a:xfrm>
        </p:spPr>
        <p:txBody>
          <a:bodyPr/>
          <a:lstStyle/>
          <a:p>
            <a:pPr algn="l"/>
            <a:r>
              <a:rPr lang="en-US" dirty="0"/>
              <a:t>102. The Committee considers that, for every prison, there should be </a:t>
            </a:r>
            <a:r>
              <a:rPr lang="en-US" b="1" dirty="0"/>
              <a:t>an absolute upper limit for the number of prisoners</a:t>
            </a:r>
            <a:r>
              <a:rPr lang="en-US" dirty="0"/>
              <a:t> (“numerus clausus”), in order to guarantee the minimum standard in terms of living space, namely 6m² per person in single cells and 4m² per person in multiple-occupancy cells (excluding the sanitary annexe). Thus, whenever a prison has reached that limit, appropriate steps must be taken by the relevant authorities to ensure that a person, who has been newly remanded in custody or sentenced to imprisonment, is offered acceptable conditions of detention (including in terms of living space).</a:t>
            </a:r>
            <a:endParaRPr lang="nl-BE" dirty="0"/>
          </a:p>
        </p:txBody>
      </p:sp>
    </p:spTree>
    <p:extLst>
      <p:ext uri="{BB962C8B-B14F-4D97-AF65-F5344CB8AC3E}">
        <p14:creationId xmlns:p14="http://schemas.microsoft.com/office/powerpoint/2010/main" val="78289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5A50187-4B3E-03C9-766E-B9F3CEBEE8F8}"/>
              </a:ext>
            </a:extLst>
          </p:cNvPr>
          <p:cNvSpPr>
            <a:spLocks noGrp="1"/>
          </p:cNvSpPr>
          <p:nvPr>
            <p:ph idx="1"/>
          </p:nvPr>
        </p:nvSpPr>
        <p:spPr>
          <a:xfrm>
            <a:off x="1176643" y="3991644"/>
            <a:ext cx="10175630" cy="767904"/>
          </a:xfrm>
        </p:spPr>
        <p:txBody>
          <a:bodyPr anchor="ctr">
            <a:normAutofit/>
          </a:bodyPr>
          <a:lstStyle/>
          <a:p>
            <a:pPr marL="0" indent="0" algn="ctr">
              <a:buNone/>
            </a:pPr>
            <a:r>
              <a:rPr lang="en-US" sz="2000" noProof="1"/>
              <a:t>bart.detemmerman@ctrg-belgium.be</a:t>
            </a:r>
          </a:p>
        </p:txBody>
      </p:sp>
      <p:pic>
        <p:nvPicPr>
          <p:cNvPr id="4" name="Image 2">
            <a:extLst>
              <a:ext uri="{FF2B5EF4-FFF2-40B4-BE49-F238E27FC236}">
                <a16:creationId xmlns:a16="http://schemas.microsoft.com/office/drawing/2014/main" id="{E317649B-EC75-D0FC-A243-86633AE11D53}"/>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836678" y="773814"/>
            <a:ext cx="10515595" cy="2655186"/>
          </a:xfrm>
          <a:prstGeom prst="rect">
            <a:avLst/>
          </a:prstGeom>
          <a:noFill/>
        </p:spPr>
      </p:pic>
    </p:spTree>
    <p:extLst>
      <p:ext uri="{BB962C8B-B14F-4D97-AF65-F5344CB8AC3E}">
        <p14:creationId xmlns:p14="http://schemas.microsoft.com/office/powerpoint/2010/main" val="1372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92E10-768E-DB6D-7113-B9F6EED00E35}"/>
              </a:ext>
            </a:extLst>
          </p:cNvPr>
          <p:cNvSpPr>
            <a:spLocks noGrp="1"/>
          </p:cNvSpPr>
          <p:nvPr>
            <p:ph type="ctrTitle"/>
          </p:nvPr>
        </p:nvSpPr>
        <p:spPr>
          <a:xfrm>
            <a:off x="1524000" y="1122363"/>
            <a:ext cx="9144000" cy="899868"/>
          </a:xfrm>
        </p:spPr>
        <p:txBody>
          <a:bodyPr>
            <a:normAutofit/>
          </a:bodyPr>
          <a:lstStyle/>
          <a:p>
            <a:r>
              <a:rPr lang="nl-BE" sz="3600" b="1" dirty="0">
                <a:latin typeface="+mn-lt"/>
              </a:rPr>
              <a:t>VASILESCU v. BELGIUM</a:t>
            </a:r>
            <a:endParaRPr lang="nl-BE" sz="3600" dirty="0"/>
          </a:p>
        </p:txBody>
      </p:sp>
      <p:sp>
        <p:nvSpPr>
          <p:cNvPr id="3" name="Ondertitel 2">
            <a:extLst>
              <a:ext uri="{FF2B5EF4-FFF2-40B4-BE49-F238E27FC236}">
                <a16:creationId xmlns:a16="http://schemas.microsoft.com/office/drawing/2014/main" id="{4E668122-89F2-5B21-47AB-1DBA55CA04E2}"/>
              </a:ext>
            </a:extLst>
          </p:cNvPr>
          <p:cNvSpPr>
            <a:spLocks noGrp="1"/>
          </p:cNvSpPr>
          <p:nvPr>
            <p:ph type="subTitle" idx="1"/>
          </p:nvPr>
        </p:nvSpPr>
        <p:spPr>
          <a:xfrm>
            <a:off x="936171" y="2392346"/>
            <a:ext cx="9731829" cy="3790740"/>
          </a:xfrm>
        </p:spPr>
        <p:txBody>
          <a:bodyPr>
            <a:normAutofit/>
          </a:bodyPr>
          <a:lstStyle/>
          <a:p>
            <a:pPr algn="just"/>
            <a:r>
              <a:rPr lang="en-GB" sz="2800" i="1" dirty="0"/>
              <a:t>§ 128 In this context, t</a:t>
            </a:r>
            <a:r>
              <a:rPr lang="en-GB" sz="2800" i="1" dirty="0">
                <a:effectLst/>
                <a:ea typeface="Arial" panose="020B0604020202020204" pitchFamily="34" charset="0"/>
              </a:rPr>
              <a:t>he Court recommends that the Belgian State consider the adoption of </a:t>
            </a:r>
            <a:r>
              <a:rPr lang="en-GB" sz="2800" b="1" i="1" dirty="0">
                <a:effectLst/>
                <a:ea typeface="Arial" panose="020B0604020202020204" pitchFamily="34" charset="0"/>
              </a:rPr>
              <a:t>general measures</a:t>
            </a:r>
            <a:r>
              <a:rPr lang="en-GB" sz="2800" i="1" dirty="0">
                <a:ea typeface="Arial" panose="020B0604020202020204" pitchFamily="34" charset="0"/>
              </a:rPr>
              <a:t>.</a:t>
            </a:r>
            <a:r>
              <a:rPr lang="en-GB" sz="2800" i="1" dirty="0">
                <a:effectLst/>
                <a:ea typeface="Arial" panose="020B0604020202020204" pitchFamily="34" charset="0"/>
              </a:rPr>
              <a:t> On the one hand, measures should be taken to guarantee detainees </a:t>
            </a:r>
            <a:r>
              <a:rPr lang="en-GB" sz="2800" b="1" i="1" dirty="0">
                <a:effectLst/>
                <a:ea typeface="Arial" panose="020B0604020202020204" pitchFamily="34" charset="0"/>
              </a:rPr>
              <a:t>conditions of detention in accordance with Article 3 of the Convention</a:t>
            </a:r>
            <a:r>
              <a:rPr lang="en-GB" sz="2800" i="1" dirty="0">
                <a:effectLst/>
                <a:ea typeface="Arial" panose="020B0604020202020204" pitchFamily="34" charset="0"/>
              </a:rPr>
              <a:t>. On the other hand, detainees should have </a:t>
            </a:r>
            <a:r>
              <a:rPr lang="en-GB" sz="2800" b="1" i="1" dirty="0">
                <a:effectLst/>
                <a:ea typeface="Arial" panose="020B0604020202020204" pitchFamily="34" charset="0"/>
              </a:rPr>
              <a:t>recourse to prevent the continuation of an alleged violation</a:t>
            </a:r>
            <a:r>
              <a:rPr lang="en-GB" sz="2800" i="1" dirty="0">
                <a:effectLst/>
                <a:ea typeface="Arial" panose="020B0604020202020204" pitchFamily="34" charset="0"/>
              </a:rPr>
              <a:t> or to enable the person concerned to obtain an improvement in his conditions of detention.</a:t>
            </a:r>
            <a:endParaRPr lang="en-GB" sz="2800" i="1" dirty="0"/>
          </a:p>
        </p:txBody>
      </p:sp>
    </p:spTree>
    <p:extLst>
      <p:ext uri="{BB962C8B-B14F-4D97-AF65-F5344CB8AC3E}">
        <p14:creationId xmlns:p14="http://schemas.microsoft.com/office/powerpoint/2010/main" val="35827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23BFF-984A-3103-086C-562B62F8C7B8}"/>
              </a:ext>
            </a:extLst>
          </p:cNvPr>
          <p:cNvSpPr>
            <a:spLocks noGrp="1"/>
          </p:cNvSpPr>
          <p:nvPr>
            <p:ph type="title"/>
          </p:nvPr>
        </p:nvSpPr>
        <p:spPr/>
        <p:txBody>
          <a:bodyPr>
            <a:noAutofit/>
          </a:bodyPr>
          <a:lstStyle/>
          <a:p>
            <a:r>
              <a:rPr lang="en-US" sz="1800" b="1" i="0" dirty="0">
                <a:solidFill>
                  <a:srgbClr val="000000"/>
                </a:solidFill>
                <a:effectLst/>
                <a:latin typeface="+mn-lt"/>
              </a:rPr>
              <a:t>1398th meeting, 9-11 March 2021 (DH)</a:t>
            </a:r>
            <a:br>
              <a:rPr lang="en-US" sz="1800" b="0" i="0" dirty="0">
                <a:solidFill>
                  <a:srgbClr val="000000"/>
                </a:solidFill>
                <a:effectLst/>
                <a:latin typeface="+mn-lt"/>
              </a:rPr>
            </a:br>
            <a:r>
              <a:rPr lang="en-US" sz="1800" b="0" i="1" dirty="0">
                <a:solidFill>
                  <a:srgbClr val="000000"/>
                </a:solidFill>
                <a:effectLst/>
                <a:latin typeface="+mn-lt"/>
              </a:rPr>
              <a:t> </a:t>
            </a:r>
            <a:r>
              <a:rPr lang="en-US" sz="1800" b="1" i="0" dirty="0">
                <a:solidFill>
                  <a:srgbClr val="000000"/>
                </a:solidFill>
                <a:effectLst/>
                <a:latin typeface="+mn-lt"/>
              </a:rPr>
              <a:t>H46-3 Vasilescu group v. Belgium (Application No. </a:t>
            </a:r>
            <a:r>
              <a:rPr lang="en-US" sz="1800" b="1" i="0" u="sng" dirty="0">
                <a:solidFill>
                  <a:srgbClr val="0069D6"/>
                </a:solidFill>
                <a:effectLst/>
                <a:latin typeface="+mn-lt"/>
                <a:hlinkClick r:id="rId2"/>
              </a:rPr>
              <a:t>64682/12</a:t>
            </a:r>
            <a:r>
              <a:rPr lang="en-US" sz="1800" b="1" i="0" dirty="0">
                <a:solidFill>
                  <a:srgbClr val="000000"/>
                </a:solidFill>
                <a:effectLst/>
                <a:latin typeface="+mn-lt"/>
              </a:rPr>
              <a:t>)</a:t>
            </a:r>
            <a:br>
              <a:rPr lang="en-US" sz="1800" b="1" i="0" dirty="0">
                <a:solidFill>
                  <a:srgbClr val="000000"/>
                </a:solidFill>
                <a:effectLst/>
                <a:latin typeface="+mn-lt"/>
              </a:rPr>
            </a:br>
            <a:r>
              <a:rPr lang="en-US" sz="1800" b="1" i="0" dirty="0">
                <a:solidFill>
                  <a:srgbClr val="000000"/>
                </a:solidFill>
                <a:effectLst/>
                <a:latin typeface="+mn-lt"/>
              </a:rPr>
              <a:t>CM/Del/Dec(2021)1398/H46-3 11 March 2021</a:t>
            </a:r>
            <a:endParaRPr lang="nl-BE" sz="1800" dirty="0">
              <a:latin typeface="+mn-lt"/>
            </a:endParaRPr>
          </a:p>
        </p:txBody>
      </p:sp>
      <p:sp>
        <p:nvSpPr>
          <p:cNvPr id="3" name="Tijdelijke aanduiding voor inhoud 2">
            <a:extLst>
              <a:ext uri="{FF2B5EF4-FFF2-40B4-BE49-F238E27FC236}">
                <a16:creationId xmlns:a16="http://schemas.microsoft.com/office/drawing/2014/main" id="{64D7DE75-64B6-7ED6-B5CE-EDA1D820EBBD}"/>
              </a:ext>
            </a:extLst>
          </p:cNvPr>
          <p:cNvSpPr>
            <a:spLocks noGrp="1"/>
          </p:cNvSpPr>
          <p:nvPr>
            <p:ph idx="1"/>
          </p:nvPr>
        </p:nvSpPr>
        <p:spPr/>
        <p:txBody>
          <a:bodyPr/>
          <a:lstStyle/>
          <a:p>
            <a:pPr marL="0" marR="0" algn="l">
              <a:spcBef>
                <a:spcPts val="0"/>
              </a:spcBef>
              <a:spcAft>
                <a:spcPts val="0"/>
              </a:spcAft>
            </a:pPr>
            <a:endParaRPr lang="en-US" b="0" i="0" dirty="0">
              <a:solidFill>
                <a:srgbClr val="000000"/>
              </a:solidFill>
              <a:effectLst/>
            </a:endParaRPr>
          </a:p>
          <a:p>
            <a:pPr marL="0" marR="0" indent="0" algn="l">
              <a:spcBef>
                <a:spcPts val="0"/>
              </a:spcBef>
              <a:spcAft>
                <a:spcPts val="0"/>
              </a:spcAft>
              <a:buNone/>
            </a:pPr>
            <a:r>
              <a:rPr lang="en-US" b="0" i="0" dirty="0">
                <a:solidFill>
                  <a:srgbClr val="000000"/>
                </a:solidFill>
                <a:effectLst/>
              </a:rPr>
              <a:t>The Deputies</a:t>
            </a:r>
          </a:p>
          <a:p>
            <a:pPr marL="0" marR="0" indent="0" algn="l">
              <a:spcBef>
                <a:spcPts val="0"/>
              </a:spcBef>
              <a:spcAft>
                <a:spcPts val="0"/>
              </a:spcAft>
              <a:buNone/>
            </a:pPr>
            <a:r>
              <a:rPr lang="en-US" b="0" i="0" dirty="0">
                <a:solidFill>
                  <a:srgbClr val="000000"/>
                </a:solidFill>
                <a:effectLst/>
              </a:rPr>
              <a:t> </a:t>
            </a:r>
          </a:p>
          <a:p>
            <a:pPr marL="0" marR="0" indent="0" algn="l">
              <a:spcBef>
                <a:spcPts val="0"/>
              </a:spcBef>
              <a:spcAft>
                <a:spcPts val="0"/>
              </a:spcAft>
              <a:buNone/>
            </a:pPr>
            <a:r>
              <a:rPr lang="en-US" b="0" i="0" dirty="0">
                <a:solidFill>
                  <a:srgbClr val="000000"/>
                </a:solidFill>
                <a:effectLst/>
              </a:rPr>
              <a:t>1.	recalled that these cases concerned structural problems of </a:t>
            </a:r>
            <a:r>
              <a:rPr lang="en-US" b="1" i="0" dirty="0">
                <a:solidFill>
                  <a:srgbClr val="000000"/>
                </a:solidFill>
                <a:effectLst/>
              </a:rPr>
              <a:t>prison overcrowding</a:t>
            </a:r>
            <a:r>
              <a:rPr lang="en-US" b="0" i="0" dirty="0">
                <a:solidFill>
                  <a:srgbClr val="000000"/>
                </a:solidFill>
                <a:effectLst/>
              </a:rPr>
              <a:t> and </a:t>
            </a:r>
            <a:r>
              <a:rPr lang="en-US" b="1" i="0" dirty="0">
                <a:solidFill>
                  <a:srgbClr val="000000"/>
                </a:solidFill>
                <a:effectLst/>
              </a:rPr>
              <a:t>poor material conditions of detention</a:t>
            </a:r>
            <a:r>
              <a:rPr lang="en-US" b="0" i="0" dirty="0">
                <a:solidFill>
                  <a:srgbClr val="000000"/>
                </a:solidFill>
                <a:effectLst/>
              </a:rPr>
              <a:t>, and the </a:t>
            </a:r>
            <a:r>
              <a:rPr lang="en-US" b="1" i="0" dirty="0">
                <a:solidFill>
                  <a:srgbClr val="000000"/>
                </a:solidFill>
                <a:effectLst/>
              </a:rPr>
              <a:t>absence of an effective domestic remedy</a:t>
            </a:r>
            <a:r>
              <a:rPr lang="en-US" b="0" i="0" dirty="0">
                <a:solidFill>
                  <a:srgbClr val="000000"/>
                </a:solidFill>
                <a:effectLst/>
              </a:rPr>
              <a:t> to raise complaints in this regard;</a:t>
            </a:r>
          </a:p>
          <a:p>
            <a:endParaRPr lang="nl-BE" dirty="0"/>
          </a:p>
        </p:txBody>
      </p:sp>
    </p:spTree>
    <p:extLst>
      <p:ext uri="{BB962C8B-B14F-4D97-AF65-F5344CB8AC3E}">
        <p14:creationId xmlns:p14="http://schemas.microsoft.com/office/powerpoint/2010/main" val="3282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EBD6-2869-E21D-7AD1-D0467B24DE69}"/>
              </a:ext>
            </a:extLst>
          </p:cNvPr>
          <p:cNvSpPr>
            <a:spLocks noGrp="1"/>
          </p:cNvSpPr>
          <p:nvPr>
            <p:ph type="title"/>
          </p:nvPr>
        </p:nvSpPr>
        <p:spPr/>
        <p:txBody>
          <a:bodyPr>
            <a:noAutofit/>
          </a:bodyPr>
          <a:lstStyle/>
          <a:p>
            <a:r>
              <a:rPr kumimoji="0" lang="en-US" sz="1800" b="1" i="0" u="none" strike="noStrike" kern="1200" cap="none" spc="0" normalizeH="0" baseline="0" noProof="0" dirty="0">
                <a:ln>
                  <a:noFill/>
                </a:ln>
                <a:solidFill>
                  <a:srgbClr val="000000"/>
                </a:solidFill>
                <a:effectLst/>
                <a:uLnTx/>
                <a:uFillTx/>
                <a:latin typeface="+mn-lt"/>
                <a:ea typeface="+mj-ea"/>
                <a:cs typeface="+mj-cs"/>
              </a:rPr>
              <a:t>1398th meeting, 9-11 March 2021 (DH)</a:t>
            </a:r>
            <a:br>
              <a:rPr kumimoji="0" lang="en-US" sz="1800" b="0" i="0" u="none" strike="noStrike" kern="1200" cap="none" spc="0" normalizeH="0" baseline="0" noProof="0" dirty="0">
                <a:ln>
                  <a:noFill/>
                </a:ln>
                <a:solidFill>
                  <a:srgbClr val="000000"/>
                </a:solidFill>
                <a:effectLst/>
                <a:uLnTx/>
                <a:uFillTx/>
                <a:latin typeface="+mn-lt"/>
                <a:ea typeface="+mj-ea"/>
                <a:cs typeface="+mj-cs"/>
              </a:rPr>
            </a:br>
            <a:r>
              <a:rPr kumimoji="0" lang="en-US" sz="1800" b="0" i="1" u="none" strike="noStrike" kern="1200" cap="none" spc="0" normalizeH="0" baseline="0" noProof="0" dirty="0">
                <a:ln>
                  <a:noFill/>
                </a:ln>
                <a:solidFill>
                  <a:srgbClr val="000000"/>
                </a:solidFill>
                <a:effectLst/>
                <a:uLnTx/>
                <a:uFillTx/>
                <a:latin typeface="+mn-lt"/>
                <a:ea typeface="+mj-ea"/>
                <a:cs typeface="+mj-cs"/>
              </a:rPr>
              <a:t> </a:t>
            </a:r>
            <a:r>
              <a:rPr kumimoji="0" lang="en-US" sz="1800" b="1" i="0" u="none" strike="noStrike" kern="1200" cap="none" spc="0" normalizeH="0" baseline="0" noProof="0" dirty="0">
                <a:ln>
                  <a:noFill/>
                </a:ln>
                <a:solidFill>
                  <a:srgbClr val="000000"/>
                </a:solidFill>
                <a:effectLst/>
                <a:uLnTx/>
                <a:uFillTx/>
                <a:latin typeface="+mn-lt"/>
                <a:ea typeface="+mj-ea"/>
                <a:cs typeface="+mj-cs"/>
              </a:rPr>
              <a:t>H46-3 Vasilescu group v. Belgium (Application No. </a:t>
            </a:r>
            <a:r>
              <a:rPr kumimoji="0" lang="en-US" sz="1800" b="1" i="0" u="sng" strike="noStrike" kern="1200" cap="none" spc="0" normalizeH="0" baseline="0" noProof="0" dirty="0">
                <a:ln>
                  <a:noFill/>
                </a:ln>
                <a:solidFill>
                  <a:srgbClr val="0069D6"/>
                </a:solidFill>
                <a:effectLst/>
                <a:uLnTx/>
                <a:uFillTx/>
                <a:latin typeface="+mn-lt"/>
                <a:ea typeface="+mj-ea"/>
                <a:cs typeface="+mj-cs"/>
                <a:hlinkClick r:id="rId2"/>
              </a:rPr>
              <a:t>64682/12</a:t>
            </a:r>
            <a:r>
              <a:rPr kumimoji="0" lang="en-US" sz="1800" b="1" i="0" u="none" strike="noStrike" kern="1200" cap="none" spc="0" normalizeH="0" baseline="0" noProof="0" dirty="0">
                <a:ln>
                  <a:noFill/>
                </a:ln>
                <a:solidFill>
                  <a:srgbClr val="000000"/>
                </a:solidFill>
                <a:effectLst/>
                <a:uLnTx/>
                <a:uFillTx/>
                <a:latin typeface="+mn-lt"/>
                <a:ea typeface="+mj-ea"/>
                <a:cs typeface="+mj-cs"/>
              </a:rPr>
              <a:t>)</a:t>
            </a:r>
            <a:br>
              <a:rPr kumimoji="0" lang="en-US" sz="1800" b="1" i="0" u="none" strike="noStrike" kern="1200" cap="none" spc="0" normalizeH="0" baseline="0" noProof="0" dirty="0">
                <a:ln>
                  <a:noFill/>
                </a:ln>
                <a:solidFill>
                  <a:srgbClr val="000000"/>
                </a:solidFill>
                <a:effectLst/>
                <a:uLnTx/>
                <a:uFillTx/>
                <a:latin typeface="+mn-lt"/>
                <a:ea typeface="+mj-ea"/>
                <a:cs typeface="+mj-cs"/>
              </a:rPr>
            </a:br>
            <a:r>
              <a:rPr kumimoji="0" lang="en-US" sz="1800" b="1" i="0" u="none" strike="noStrike" kern="1200" cap="none" spc="0" normalizeH="0" baseline="0" noProof="0" dirty="0">
                <a:ln>
                  <a:noFill/>
                </a:ln>
                <a:solidFill>
                  <a:srgbClr val="000000"/>
                </a:solidFill>
                <a:effectLst/>
                <a:uLnTx/>
                <a:uFillTx/>
                <a:latin typeface="+mn-lt"/>
                <a:ea typeface="+mj-ea"/>
                <a:cs typeface="+mj-cs"/>
              </a:rPr>
              <a:t>CM/Del/Dec(2021)1398/H46-3 11 March 2021</a:t>
            </a:r>
            <a:endParaRPr lang="nl-BE" sz="1800" dirty="0">
              <a:latin typeface="+mn-lt"/>
            </a:endParaRPr>
          </a:p>
        </p:txBody>
      </p:sp>
      <p:sp>
        <p:nvSpPr>
          <p:cNvPr id="3" name="Tijdelijke aanduiding voor inhoud 2">
            <a:extLst>
              <a:ext uri="{FF2B5EF4-FFF2-40B4-BE49-F238E27FC236}">
                <a16:creationId xmlns:a16="http://schemas.microsoft.com/office/drawing/2014/main" id="{D6255000-28C0-CE05-61AA-580ECF581550}"/>
              </a:ext>
            </a:extLst>
          </p:cNvPr>
          <p:cNvSpPr>
            <a:spLocks noGrp="1"/>
          </p:cNvSpPr>
          <p:nvPr>
            <p:ph idx="1"/>
          </p:nvPr>
        </p:nvSpPr>
        <p:spPr/>
        <p:txBody>
          <a:bodyPr>
            <a:normAutofit lnSpcReduction="10000"/>
          </a:bodyPr>
          <a:lstStyle/>
          <a:p>
            <a:pPr marL="0" indent="0">
              <a:buNone/>
            </a:pPr>
            <a:endParaRPr lang="en-US" b="0" i="0" dirty="0">
              <a:solidFill>
                <a:srgbClr val="000000"/>
              </a:solidFill>
              <a:effectLst/>
            </a:endParaRPr>
          </a:p>
          <a:p>
            <a:pPr marL="0" indent="0">
              <a:buNone/>
            </a:pPr>
            <a:r>
              <a:rPr lang="en-US" b="0" i="0" dirty="0">
                <a:solidFill>
                  <a:srgbClr val="000000"/>
                </a:solidFill>
                <a:effectLst/>
              </a:rPr>
              <a:t>The Deputies</a:t>
            </a:r>
          </a:p>
          <a:p>
            <a:pPr marL="0" indent="0" algn="just">
              <a:buNone/>
            </a:pPr>
            <a:endParaRPr lang="en-US" dirty="0">
              <a:solidFill>
                <a:schemeClr val="tx1"/>
              </a:solidFill>
            </a:endParaRPr>
          </a:p>
          <a:p>
            <a:pPr marL="0" indent="0">
              <a:buNone/>
            </a:pPr>
            <a:r>
              <a:rPr lang="en-US" dirty="0">
                <a:solidFill>
                  <a:schemeClr val="tx1"/>
                </a:solidFill>
              </a:rPr>
              <a:t>3. noted that, despite progress since the facts of the Vasilescu case, </a:t>
            </a:r>
            <a:r>
              <a:rPr lang="en-US" b="1" dirty="0">
                <a:solidFill>
                  <a:schemeClr val="tx1"/>
                </a:solidFill>
              </a:rPr>
              <a:t>the authorities indicate that they must continue to adopt measures and conduct reflections in order to put an end to prison overcrowding and to ensure conditions of detention in accordance with international standards</a:t>
            </a:r>
            <a:r>
              <a:rPr lang="en-US" dirty="0">
                <a:solidFill>
                  <a:schemeClr val="tx1"/>
                </a:solidFill>
              </a:rPr>
              <a:t>; therefore invited the authorities to concretise the </a:t>
            </a:r>
            <a:r>
              <a:rPr lang="en-US" b="1" dirty="0">
                <a:solidFill>
                  <a:schemeClr val="tx1"/>
                </a:solidFill>
              </a:rPr>
              <a:t>necessary measures</a:t>
            </a:r>
            <a:r>
              <a:rPr lang="en-US" dirty="0">
                <a:solidFill>
                  <a:schemeClr val="tx1"/>
                </a:solidFill>
              </a:rPr>
              <a:t> and </a:t>
            </a:r>
            <a:r>
              <a:rPr lang="en-US" b="1" dirty="0">
                <a:solidFill>
                  <a:schemeClr val="tx1"/>
                </a:solidFill>
              </a:rPr>
              <a:t>reflections as quickly as possible</a:t>
            </a:r>
            <a:r>
              <a:rPr lang="en-US" dirty="0">
                <a:solidFill>
                  <a:schemeClr val="tx1"/>
                </a:solidFill>
              </a:rPr>
              <a:t>, by </a:t>
            </a:r>
            <a:r>
              <a:rPr lang="en-US" b="1" dirty="0">
                <a:solidFill>
                  <a:schemeClr val="tx1"/>
                </a:solidFill>
              </a:rPr>
              <a:t>regularly assessing the situation</a:t>
            </a:r>
            <a:r>
              <a:rPr lang="en-US" dirty="0">
                <a:solidFill>
                  <a:schemeClr val="tx1"/>
                </a:solidFill>
              </a:rPr>
              <a:t> and </a:t>
            </a:r>
            <a:r>
              <a:rPr lang="en-US" b="1" dirty="0">
                <a:solidFill>
                  <a:schemeClr val="tx1"/>
                </a:solidFill>
              </a:rPr>
              <a:t>planning all budgets</a:t>
            </a:r>
            <a:r>
              <a:rPr lang="en-US" dirty="0">
                <a:solidFill>
                  <a:schemeClr val="tx1"/>
                </a:solidFill>
              </a:rPr>
              <a:t> for their effective implementation, and to keep the Committee informed; </a:t>
            </a:r>
            <a:endParaRPr lang="nl-BE" dirty="0">
              <a:solidFill>
                <a:schemeClr val="tx1"/>
              </a:solidFill>
            </a:endParaRPr>
          </a:p>
          <a:p>
            <a:endParaRPr lang="nl-BE" dirty="0"/>
          </a:p>
        </p:txBody>
      </p:sp>
    </p:spTree>
    <p:extLst>
      <p:ext uri="{BB962C8B-B14F-4D97-AF65-F5344CB8AC3E}">
        <p14:creationId xmlns:p14="http://schemas.microsoft.com/office/powerpoint/2010/main" val="235038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EC437-E74B-2B5A-76EE-4F6F1A3A8C35}"/>
              </a:ext>
            </a:extLst>
          </p:cNvPr>
          <p:cNvSpPr>
            <a:spLocks noGrp="1"/>
          </p:cNvSpPr>
          <p:nvPr>
            <p:ph type="title"/>
          </p:nvPr>
        </p:nvSpPr>
        <p:spPr/>
        <p:txBody>
          <a:bodyPr>
            <a:noAutofit/>
          </a:bodyPr>
          <a:lstStyle/>
          <a:p>
            <a:r>
              <a:rPr kumimoji="0" lang="en-US" sz="1800" b="1" i="0" u="none" strike="noStrike" kern="1200" cap="none" spc="0" normalizeH="0" baseline="0" noProof="0" dirty="0">
                <a:ln>
                  <a:noFill/>
                </a:ln>
                <a:solidFill>
                  <a:srgbClr val="000000"/>
                </a:solidFill>
                <a:effectLst/>
                <a:uLnTx/>
                <a:uFillTx/>
                <a:latin typeface="+mn-lt"/>
                <a:ea typeface="+mj-ea"/>
                <a:cs typeface="+mj-cs"/>
              </a:rPr>
              <a:t>1398th meeting, 9-11 March 2021 (DH)</a:t>
            </a:r>
            <a:br>
              <a:rPr kumimoji="0" lang="en-US" sz="1800" b="0" i="0" u="none" strike="noStrike" kern="1200" cap="none" spc="0" normalizeH="0" baseline="0" noProof="0" dirty="0">
                <a:ln>
                  <a:noFill/>
                </a:ln>
                <a:solidFill>
                  <a:srgbClr val="000000"/>
                </a:solidFill>
                <a:effectLst/>
                <a:uLnTx/>
                <a:uFillTx/>
                <a:latin typeface="+mn-lt"/>
                <a:ea typeface="+mj-ea"/>
                <a:cs typeface="+mj-cs"/>
              </a:rPr>
            </a:br>
            <a:r>
              <a:rPr kumimoji="0" lang="en-US" sz="1800" b="0" i="1" u="none" strike="noStrike" kern="1200" cap="none" spc="0" normalizeH="0" baseline="0" noProof="0" dirty="0">
                <a:ln>
                  <a:noFill/>
                </a:ln>
                <a:solidFill>
                  <a:srgbClr val="000000"/>
                </a:solidFill>
                <a:effectLst/>
                <a:uLnTx/>
                <a:uFillTx/>
                <a:latin typeface="+mn-lt"/>
                <a:ea typeface="+mj-ea"/>
                <a:cs typeface="+mj-cs"/>
              </a:rPr>
              <a:t> </a:t>
            </a:r>
            <a:r>
              <a:rPr kumimoji="0" lang="en-US" sz="1800" b="1" i="0" u="none" strike="noStrike" kern="1200" cap="none" spc="0" normalizeH="0" baseline="0" noProof="0" dirty="0">
                <a:ln>
                  <a:noFill/>
                </a:ln>
                <a:solidFill>
                  <a:srgbClr val="000000"/>
                </a:solidFill>
                <a:effectLst/>
                <a:uLnTx/>
                <a:uFillTx/>
                <a:latin typeface="+mn-lt"/>
                <a:ea typeface="+mj-ea"/>
                <a:cs typeface="+mj-cs"/>
              </a:rPr>
              <a:t>H46-3 Vasilescu group v. Belgium (Application No. </a:t>
            </a:r>
            <a:r>
              <a:rPr kumimoji="0" lang="en-US" sz="1800" b="1" i="0" u="sng" strike="noStrike" kern="1200" cap="none" spc="0" normalizeH="0" baseline="0" noProof="0" dirty="0">
                <a:ln>
                  <a:noFill/>
                </a:ln>
                <a:solidFill>
                  <a:srgbClr val="0069D6"/>
                </a:solidFill>
                <a:effectLst/>
                <a:uLnTx/>
                <a:uFillTx/>
                <a:latin typeface="+mn-lt"/>
                <a:ea typeface="+mj-ea"/>
                <a:cs typeface="+mj-cs"/>
                <a:hlinkClick r:id="rId2"/>
              </a:rPr>
              <a:t>64682/12</a:t>
            </a:r>
            <a:r>
              <a:rPr kumimoji="0" lang="en-US" sz="1800" b="1" i="0" u="none" strike="noStrike" kern="1200" cap="none" spc="0" normalizeH="0" baseline="0" noProof="0" dirty="0">
                <a:ln>
                  <a:noFill/>
                </a:ln>
                <a:solidFill>
                  <a:srgbClr val="000000"/>
                </a:solidFill>
                <a:effectLst/>
                <a:uLnTx/>
                <a:uFillTx/>
                <a:latin typeface="+mn-lt"/>
                <a:ea typeface="+mj-ea"/>
                <a:cs typeface="+mj-cs"/>
              </a:rPr>
              <a:t>)</a:t>
            </a:r>
            <a:br>
              <a:rPr kumimoji="0" lang="en-US" sz="1800" b="1" i="0" u="none" strike="noStrike" kern="1200" cap="none" spc="0" normalizeH="0" baseline="0" noProof="0" dirty="0">
                <a:ln>
                  <a:noFill/>
                </a:ln>
                <a:solidFill>
                  <a:srgbClr val="000000"/>
                </a:solidFill>
                <a:effectLst/>
                <a:uLnTx/>
                <a:uFillTx/>
                <a:latin typeface="+mn-lt"/>
                <a:ea typeface="+mj-ea"/>
                <a:cs typeface="+mj-cs"/>
              </a:rPr>
            </a:br>
            <a:r>
              <a:rPr kumimoji="0" lang="en-US" sz="1800" b="1" i="0" u="none" strike="noStrike" kern="1200" cap="none" spc="0" normalizeH="0" baseline="0" noProof="0" dirty="0">
                <a:ln>
                  <a:noFill/>
                </a:ln>
                <a:solidFill>
                  <a:srgbClr val="000000"/>
                </a:solidFill>
                <a:effectLst/>
                <a:uLnTx/>
                <a:uFillTx/>
                <a:latin typeface="+mn-lt"/>
                <a:ea typeface="+mj-ea"/>
                <a:cs typeface="+mj-cs"/>
              </a:rPr>
              <a:t>CM/Del/Dec(2021)1398/H46-3 11 March 2021</a:t>
            </a:r>
            <a:endParaRPr lang="nl-BE" sz="1800" dirty="0"/>
          </a:p>
        </p:txBody>
      </p:sp>
      <p:sp>
        <p:nvSpPr>
          <p:cNvPr id="3" name="Tijdelijke aanduiding voor inhoud 2">
            <a:extLst>
              <a:ext uri="{FF2B5EF4-FFF2-40B4-BE49-F238E27FC236}">
                <a16:creationId xmlns:a16="http://schemas.microsoft.com/office/drawing/2014/main" id="{2379E6E2-9EB3-0FC6-5F99-59D5927BE34B}"/>
              </a:ext>
            </a:extLst>
          </p:cNvPr>
          <p:cNvSpPr>
            <a:spLocks noGrp="1"/>
          </p:cNvSpPr>
          <p:nvPr>
            <p:ph idx="1"/>
          </p:nvPr>
        </p:nvSpPr>
        <p:spPr/>
        <p:txBody>
          <a:bodyPr/>
          <a:lstStyle/>
          <a:p>
            <a:pPr marL="0" indent="0">
              <a:buNone/>
            </a:pPr>
            <a:endParaRPr lang="en-US" dirty="0"/>
          </a:p>
          <a:p>
            <a:pPr marL="0" indent="0">
              <a:buNone/>
            </a:pPr>
            <a:r>
              <a:rPr lang="en-US" dirty="0"/>
              <a:t>The Deputies</a:t>
            </a:r>
          </a:p>
          <a:p>
            <a:pPr marL="0" indent="0">
              <a:buNone/>
            </a:pPr>
            <a:endParaRPr lang="en-US" dirty="0"/>
          </a:p>
          <a:p>
            <a:pPr marL="0" indent="0">
              <a:buNone/>
            </a:pPr>
            <a:r>
              <a:rPr lang="en-US" dirty="0"/>
              <a:t>5. regarding overcrowding, noting with concern that the latest annual rate is the highest since 2014 and that </a:t>
            </a:r>
            <a:r>
              <a:rPr lang="en-US" b="1" dirty="0"/>
              <a:t>many remand centers remain very overcrowded</a:t>
            </a:r>
            <a:r>
              <a:rPr lang="en-US" dirty="0"/>
              <a:t>, exhorted the authorities to urgently put in place </a:t>
            </a:r>
            <a:r>
              <a:rPr lang="en-US" b="1" dirty="0"/>
              <a:t>any solution to better distribute the detainees</a:t>
            </a:r>
            <a:r>
              <a:rPr lang="en-US" dirty="0"/>
              <a:t>, whatever their detention regime</a:t>
            </a:r>
            <a:endParaRPr lang="nl-BE" dirty="0"/>
          </a:p>
        </p:txBody>
      </p:sp>
    </p:spTree>
    <p:extLst>
      <p:ext uri="{BB962C8B-B14F-4D97-AF65-F5344CB8AC3E}">
        <p14:creationId xmlns:p14="http://schemas.microsoft.com/office/powerpoint/2010/main" val="201308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67DD-8F13-13D3-F8F8-2155ABBB6986}"/>
              </a:ext>
            </a:extLst>
          </p:cNvPr>
          <p:cNvSpPr>
            <a:spLocks noGrp="1"/>
          </p:cNvSpPr>
          <p:nvPr>
            <p:ph type="title"/>
          </p:nvPr>
        </p:nvSpPr>
        <p:spPr>
          <a:xfrm>
            <a:off x="838200" y="184246"/>
            <a:ext cx="10515600" cy="1458124"/>
          </a:xfrm>
        </p:spPr>
        <p:txBody>
          <a:bodyPr>
            <a:normAutofit/>
          </a:bodyPr>
          <a:lstStyle/>
          <a:p>
            <a:pPr algn="ctr"/>
            <a:r>
              <a:rPr lang="en-GB" sz="2800" b="1" dirty="0">
                <a:latin typeface="+mn-lt"/>
              </a:rPr>
              <a:t>Action</a:t>
            </a:r>
            <a:r>
              <a:rPr lang="en-GB" sz="2800" b="1" dirty="0"/>
              <a:t> </a:t>
            </a:r>
            <a:r>
              <a:rPr lang="en-GB" sz="2800" b="1" dirty="0">
                <a:latin typeface="+mn-lt"/>
              </a:rPr>
              <a:t>Plan of March 2022 </a:t>
            </a:r>
            <a:endParaRPr lang="nl-BE" sz="2800" b="1" dirty="0">
              <a:latin typeface="+mn-lt"/>
            </a:endParaRPr>
          </a:p>
        </p:txBody>
      </p:sp>
      <p:sp>
        <p:nvSpPr>
          <p:cNvPr id="3" name="Tijdelijke aanduiding voor inhoud 2">
            <a:extLst>
              <a:ext uri="{FF2B5EF4-FFF2-40B4-BE49-F238E27FC236}">
                <a16:creationId xmlns:a16="http://schemas.microsoft.com/office/drawing/2014/main" id="{EE0C746A-309D-5881-C953-453A3AB772A7}"/>
              </a:ext>
            </a:extLst>
          </p:cNvPr>
          <p:cNvSpPr>
            <a:spLocks noGrp="1"/>
          </p:cNvSpPr>
          <p:nvPr>
            <p:ph idx="1"/>
          </p:nvPr>
        </p:nvSpPr>
        <p:spPr>
          <a:xfrm>
            <a:off x="838200" y="1392072"/>
            <a:ext cx="10515600" cy="5281683"/>
          </a:xfrm>
        </p:spPr>
        <p:txBody>
          <a:bodyPr>
            <a:normAutofit/>
          </a:bodyPr>
          <a:lstStyle/>
          <a:p>
            <a:pPr marL="0" indent="0">
              <a:buNone/>
            </a:pPr>
            <a:r>
              <a:rPr lang="fr-BE" sz="2600" dirty="0"/>
              <a:t>“</a:t>
            </a:r>
            <a:r>
              <a:rPr lang="fr-BE" sz="2600" i="1" dirty="0"/>
              <a:t>Toutefois, les actions menées par les autorités doivent se poursuivre afin de permettre, à terme, de mettre fin à la surpopulation et d’assurer des conditions aux détenus conformes aux standards internationaux</a:t>
            </a:r>
            <a:r>
              <a:rPr lang="fr-BE" sz="2600" dirty="0"/>
              <a:t>.”</a:t>
            </a:r>
            <a:endParaRPr lang="fr-BE" sz="2600" i="1" dirty="0"/>
          </a:p>
          <a:p>
            <a:pPr marL="0" indent="0">
              <a:buNone/>
            </a:pPr>
            <a:r>
              <a:rPr lang="fr-BE" sz="2600" b="1" dirty="0"/>
              <a:t>status quo: </a:t>
            </a:r>
            <a:r>
              <a:rPr lang="en-US" sz="2600" b="1" dirty="0">
                <a:solidFill>
                  <a:schemeClr val="tx1"/>
                </a:solidFill>
              </a:rPr>
              <a:t>“the authorities indicate that they must continue to adopt measures and conduct reflections in order to put an end to prison overcrowding and to ensure conditions of detention in accordance with international standards”</a:t>
            </a:r>
          </a:p>
          <a:p>
            <a:pPr marL="0" indent="0">
              <a:buNone/>
            </a:pPr>
            <a:r>
              <a:rPr lang="fr-BE" sz="2600" dirty="0"/>
              <a:t>“</a:t>
            </a:r>
            <a:r>
              <a:rPr lang="fr-BE" sz="2600" i="1" dirty="0"/>
              <a:t>Enfin, pour les maisons d’arrêt, où les entrées sont décidées soit par le juge d’instruction soit par le parquet, des réflexions doivent être menées pour déterminer les possibilités d’une meilleure répartition.</a:t>
            </a:r>
            <a:r>
              <a:rPr lang="fr-BE" sz="2600" dirty="0"/>
              <a:t>”</a:t>
            </a:r>
          </a:p>
          <a:p>
            <a:pPr marL="0" indent="0">
              <a:buNone/>
            </a:pPr>
            <a:r>
              <a:rPr lang="fr-BE" sz="2600" b="1" dirty="0"/>
              <a:t>status quo: </a:t>
            </a:r>
            <a:r>
              <a:rPr lang="en-US" sz="2600" b="1" dirty="0">
                <a:solidFill>
                  <a:schemeClr val="tx1"/>
                </a:solidFill>
              </a:rPr>
              <a:t> </a:t>
            </a:r>
            <a:r>
              <a:rPr lang="en-US" sz="2600" dirty="0">
                <a:solidFill>
                  <a:schemeClr val="tx1"/>
                </a:solidFill>
              </a:rPr>
              <a:t>the authorities indicate that, regarding </a:t>
            </a:r>
            <a:r>
              <a:rPr lang="en-US" sz="2600" dirty="0">
                <a:solidFill>
                  <a:srgbClr val="000000"/>
                </a:solidFill>
                <a:effectLst/>
              </a:rPr>
              <a:t>remand centers,</a:t>
            </a:r>
            <a:r>
              <a:rPr lang="en-US" sz="2600" dirty="0">
                <a:solidFill>
                  <a:schemeClr val="tx1"/>
                </a:solidFill>
              </a:rPr>
              <a:t> they must continue to conduct </a:t>
            </a:r>
            <a:r>
              <a:rPr lang="en-US" sz="2600" b="1" dirty="0">
                <a:solidFill>
                  <a:schemeClr val="tx1"/>
                </a:solidFill>
              </a:rPr>
              <a:t>reflections in order to </a:t>
            </a:r>
            <a:r>
              <a:rPr lang="en-US" sz="2600" b="1" dirty="0">
                <a:solidFill>
                  <a:srgbClr val="000000"/>
                </a:solidFill>
                <a:effectLst/>
              </a:rPr>
              <a:t>better distribute the detainees</a:t>
            </a:r>
            <a:endParaRPr lang="fr-BE" sz="2600" dirty="0"/>
          </a:p>
          <a:p>
            <a:pPr marL="0" indent="0">
              <a:buNone/>
            </a:pPr>
            <a:endParaRPr lang="fr-BE" b="1" dirty="0"/>
          </a:p>
        </p:txBody>
      </p:sp>
    </p:spTree>
    <p:extLst>
      <p:ext uri="{BB962C8B-B14F-4D97-AF65-F5344CB8AC3E}">
        <p14:creationId xmlns:p14="http://schemas.microsoft.com/office/powerpoint/2010/main" val="218887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A6279-8A53-EA80-FEE6-29B9D1BDCBEF}"/>
              </a:ext>
            </a:extLst>
          </p:cNvPr>
          <p:cNvSpPr>
            <a:spLocks noGrp="1"/>
          </p:cNvSpPr>
          <p:nvPr>
            <p:ph type="ctrTitle"/>
          </p:nvPr>
        </p:nvSpPr>
        <p:spPr>
          <a:xfrm>
            <a:off x="1524000" y="1122363"/>
            <a:ext cx="9144000" cy="868807"/>
          </a:xfrm>
        </p:spPr>
        <p:txBody>
          <a:bodyPr>
            <a:normAutofit/>
          </a:bodyPr>
          <a:lstStyle/>
          <a:p>
            <a:r>
              <a:rPr lang="nl-BE" sz="3600" b="1" dirty="0">
                <a:latin typeface="+mn-lt"/>
              </a:rPr>
              <a:t>VASILESCU v. BELGIUM</a:t>
            </a:r>
            <a:endParaRPr lang="nl-BE" sz="3600" dirty="0"/>
          </a:p>
        </p:txBody>
      </p:sp>
      <p:sp>
        <p:nvSpPr>
          <p:cNvPr id="3" name="Ondertitel 2">
            <a:extLst>
              <a:ext uri="{FF2B5EF4-FFF2-40B4-BE49-F238E27FC236}">
                <a16:creationId xmlns:a16="http://schemas.microsoft.com/office/drawing/2014/main" id="{BF059F53-A881-2030-002B-5689255D89D5}"/>
              </a:ext>
            </a:extLst>
          </p:cNvPr>
          <p:cNvSpPr>
            <a:spLocks noGrp="1"/>
          </p:cNvSpPr>
          <p:nvPr>
            <p:ph type="subTitle" idx="1"/>
          </p:nvPr>
        </p:nvSpPr>
        <p:spPr>
          <a:xfrm>
            <a:off x="1524000" y="2478279"/>
            <a:ext cx="9144000" cy="2837205"/>
          </a:xfrm>
        </p:spPr>
        <p:txBody>
          <a:bodyPr>
            <a:noAutofit/>
          </a:bodyPr>
          <a:lstStyle/>
          <a:p>
            <a:pPr marL="285750" indent="-285750" algn="l">
              <a:buFont typeface="Wingdings" panose="05000000000000000000" pitchFamily="2" charset="2"/>
              <a:buChar char="Ø"/>
            </a:pPr>
            <a:r>
              <a:rPr lang="en-US" sz="2800" b="0" i="0" dirty="0">
                <a:solidFill>
                  <a:srgbClr val="000000"/>
                </a:solidFill>
                <a:effectLst/>
                <a:latin typeface="Arial" panose="020B0604020202020204" pitchFamily="34" charset="0"/>
              </a:rPr>
              <a:t>insufficient living space</a:t>
            </a:r>
          </a:p>
          <a:p>
            <a:pPr marL="285750" indent="-285750" algn="l">
              <a:buFont typeface="Wingdings" panose="05000000000000000000" pitchFamily="2" charset="2"/>
              <a:buChar char="Ø"/>
            </a:pPr>
            <a:r>
              <a:rPr lang="en-US" sz="2800" b="0" i="0" dirty="0">
                <a:solidFill>
                  <a:srgbClr val="000000"/>
                </a:solidFill>
                <a:effectLst/>
                <a:latin typeface="Arial" panose="020B0604020202020204" pitchFamily="34" charset="0"/>
              </a:rPr>
              <a:t>floor mattress</a:t>
            </a:r>
          </a:p>
          <a:p>
            <a:pPr marL="285750" indent="-285750" algn="l">
              <a:buFont typeface="Wingdings" panose="05000000000000000000" pitchFamily="2" charset="2"/>
              <a:buChar char="Ø"/>
            </a:pPr>
            <a:r>
              <a:rPr lang="en-US" sz="2800" b="0" i="0" dirty="0">
                <a:solidFill>
                  <a:srgbClr val="000000"/>
                </a:solidFill>
                <a:effectLst/>
                <a:latin typeface="Arial" panose="020B0604020202020204" pitchFamily="34" charset="0"/>
              </a:rPr>
              <a:t>lack of privacy in the use of toilets</a:t>
            </a:r>
          </a:p>
          <a:p>
            <a:pPr marL="285750" indent="-285750" algn="l">
              <a:buFont typeface="Wingdings" panose="05000000000000000000" pitchFamily="2" charset="2"/>
              <a:buChar char="Ø"/>
            </a:pPr>
            <a:r>
              <a:rPr lang="en-US" sz="2800" b="0" i="0" dirty="0">
                <a:solidFill>
                  <a:srgbClr val="000000"/>
                </a:solidFill>
                <a:effectLst/>
                <a:latin typeface="Arial" panose="020B0604020202020204" pitchFamily="34" charset="0"/>
              </a:rPr>
              <a:t>exposure to passive smoking</a:t>
            </a:r>
          </a:p>
          <a:p>
            <a:pPr marL="285750" indent="-285750" algn="l">
              <a:buFont typeface="Wingdings" panose="05000000000000000000" pitchFamily="2" charset="2"/>
              <a:buChar char="Ø"/>
            </a:pPr>
            <a:r>
              <a:rPr lang="en-US" sz="2800" b="0" i="0" dirty="0">
                <a:solidFill>
                  <a:srgbClr val="000000"/>
                </a:solidFill>
                <a:effectLst/>
                <a:latin typeface="Arial" panose="020B0604020202020204" pitchFamily="34" charset="0"/>
              </a:rPr>
              <a:t>reduced time out of cell</a:t>
            </a:r>
            <a:endParaRPr lang="nl-BE" sz="2800" dirty="0"/>
          </a:p>
        </p:txBody>
      </p:sp>
    </p:spTree>
    <p:extLst>
      <p:ext uri="{BB962C8B-B14F-4D97-AF65-F5344CB8AC3E}">
        <p14:creationId xmlns:p14="http://schemas.microsoft.com/office/powerpoint/2010/main" val="39232194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3" ma:contentTypeDescription="Create a new document." ma:contentTypeScope="" ma:versionID="af41a9a8828292aed54c59e0436a3278">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909bee4c4da49cfcfc0d85c507ab4f6c"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5717CD-26F9-4EBF-B9E3-F9A592FE96C8}"/>
</file>

<file path=customXml/itemProps2.xml><?xml version="1.0" encoding="utf-8"?>
<ds:datastoreItem xmlns:ds="http://schemas.openxmlformats.org/officeDocument/2006/customXml" ds:itemID="{EFFC3D8C-F8E6-46E6-B6F8-BACCB57117A3}"/>
</file>

<file path=customXml/itemProps3.xml><?xml version="1.0" encoding="utf-8"?>
<ds:datastoreItem xmlns:ds="http://schemas.openxmlformats.org/officeDocument/2006/customXml" ds:itemID="{C91B6929-A5D7-4E29-8E81-3CA655D7BC0B}"/>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Breedbeeld</PresentationFormat>
  <Paragraphs>149</Paragraphs>
  <Slides>38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Calibri Light</vt:lpstr>
      <vt:lpstr>Wingdings</vt:lpstr>
      <vt:lpstr>Kantoorthema</vt:lpstr>
      <vt:lpstr>COMMUNICATION  in accordance with Rule 9.2. of the Rules of the Committtee of Ministers regarding the supervision  of the execution of judgments and of terms of friendly settlements  VASILESCU Group v. BELGIUM (request no. 64682/12)</vt:lpstr>
      <vt:lpstr>“VASILESCU group v. BELGIUM”</vt:lpstr>
      <vt:lpstr>VASILESCU v. BELGIUM</vt:lpstr>
      <vt:lpstr>VASILESCU v. BELGIUM</vt:lpstr>
      <vt:lpstr>1398th meeting, 9-11 March 2021 (DH)  H46-3 Vasilescu group v. Belgium (Application No. 64682/12) CM/Del/Dec(2021)1398/H46-3 11 March 2021</vt:lpstr>
      <vt:lpstr>1398th meeting, 9-11 March 2021 (DH)  H46-3 Vasilescu group v. Belgium (Application No. 64682/12) CM/Del/Dec(2021)1398/H46-3 11 March 2021</vt:lpstr>
      <vt:lpstr>1398th meeting, 9-11 March 2021 (DH)  H46-3 Vasilescu group v. Belgium (Application No. 64682/12) CM/Del/Dec(2021)1398/H46-3 11 March 2021</vt:lpstr>
      <vt:lpstr>Action Plan of March 2022 </vt:lpstr>
      <vt:lpstr>VASILESCU v. BELGIUM</vt:lpstr>
      <vt:lpstr>photos taken in Antwerp prison at the end of December 2021 published in Knack magazine on 5 January 2022  © Filip Van Roe</vt:lpstr>
      <vt:lpstr>PowerPoint-presentatie</vt:lpstr>
      <vt:lpstr>PowerPoint-presentatie</vt:lpstr>
      <vt:lpstr>PowerPoint-presentatie</vt:lpstr>
      <vt:lpstr>PowerPoint-presentatie</vt:lpstr>
      <vt:lpstr>PowerPoint-presentatie</vt:lpstr>
      <vt:lpstr>PowerPoint-presentatie</vt:lpstr>
      <vt:lpstr>Overcrowding in Antwerp prison (male) operational capacity: 391 2022, week 1-20 (January – 16 May 2022) </vt:lpstr>
      <vt:lpstr>Structural problem of overcrowding Average daily prison population / capacity as referred to in Action Plan March 2022 (all prisons – average prison population in 2021: 10 438 detainees)</vt:lpstr>
      <vt:lpstr>Evolution of prison overcrowding from day to day (all prisons; May 2021-April 2022)</vt:lpstr>
      <vt:lpstr>PowerPoint-presentatie</vt:lpstr>
      <vt:lpstr>Detainees sleeping on a mattress on the ground (17 May 2022)</vt:lpstr>
      <vt:lpstr>PowerPoint-presentatie</vt:lpstr>
      <vt:lpstr>Solutions announced by the Minister of Justice (not mentioned in the Action Plan)</vt:lpstr>
      <vt:lpstr>Execution of prison sentences – actual situation</vt:lpstr>
      <vt:lpstr>Execution of prison sentences in the future</vt:lpstr>
      <vt:lpstr>Additional capacity to be realised</vt:lpstr>
      <vt:lpstr>Action Plans of September 2019, March 2021 and March 2022 </vt:lpstr>
      <vt:lpstr>Action Plan of March 2022 </vt:lpstr>
      <vt:lpstr>31st General Report of the CPT (April 2022)</vt:lpstr>
      <vt:lpstr>A new policy for the execution of sentences as solution for prison overcrowding?</vt:lpstr>
      <vt:lpstr>31st General Report of the CPT (April 2022)</vt:lpstr>
      <vt:lpstr>1398th meeting, 9-11 March 2021 (DH) H46-3 Vasilescu group v. Belgium (Application No. 64682/12) CM/Del/Dec(2021)1398/H46-3 11 March 2021</vt:lpstr>
      <vt:lpstr>1398th meeting, 9-11 March 2021 (DH) H46-3 Vasilescu group v. Belgium (Application No. 64682/12) CM/Del/Dec(2021)1398/H46-3 11 March 2021</vt:lpstr>
      <vt:lpstr>Effective preventive remedy?</vt:lpstr>
      <vt:lpstr>Proposals for additional recommendations to be made</vt:lpstr>
      <vt:lpstr> Legislative proposal ‘Dupont’ (Doc. parl. Chambre 2000-2001, n° 50-1076/1, p. 292) This proposal lead to the ‘Principles Act’ of 12 January 2005 – but Art. 15 of this proposal was not adopted  Art. 15. § 1er. Le Roi détermine la capacité d’occupation maximale de chaque prison ou de chaque section de prison.  La capacité maximale est déterminée en tenant compte des besoins en espaces de séjour (…), en fonction de la destination de la prison ou de la section de prison.  § 2. La capacité maximale d’un établissement pénitentiaire ou d’une section, telle que déterminée par le Roi, ne peut être dépassée.  Si l’exécution des peines privatives de liberté dans le respect des dispositions du §1er ne peut être garantie, il est possible, lorsque des motifs de sécurité publique ne s’y opposent pas, de décider que les peines privatives de liberté dont la durée exécutoire totale atteint maximum un an et dont l’exécution n’a pas encore commencé, ne seront pas exécutées ou le seront selon une modalité d’exécution pénale autre que l’enfermement, ce sur la base de critères spécifiquement élaborés à cet effet par le Collège des Procureurs généraux.  (…)</vt:lpstr>
      <vt:lpstr>31st General Report of the CPT (April 2022)</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De Temmerman</dc:creator>
  <cp:lastModifiedBy>Bart De Temmerman</cp:lastModifiedBy>
  <cp:revision>27</cp:revision>
  <dcterms:created xsi:type="dcterms:W3CDTF">2022-04-28T18:18:51Z</dcterms:created>
  <dcterms:modified xsi:type="dcterms:W3CDTF">2022-05-30T12:07:34Z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