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3" r:id="rId6"/>
    <p:sldId id="273" r:id="rId7"/>
    <p:sldId id="275" r:id="rId8"/>
    <p:sldId id="283" r:id="rId9"/>
    <p:sldId id="277" r:id="rId10"/>
    <p:sldId id="280" r:id="rId11"/>
    <p:sldId id="279" r:id="rId12"/>
    <p:sldId id="265" r:id="rId13"/>
    <p:sldId id="267" r:id="rId14"/>
    <p:sldId id="268" r:id="rId15"/>
    <p:sldId id="270" r:id="rId16"/>
    <p:sldId id="269" r:id="rId17"/>
    <p:sldId id="271" r:id="rId18"/>
    <p:sldId id="259" r:id="rId19"/>
    <p:sldId id="284"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y Collis" userId="db2cf112-74c9-4f6b-8c63-ba65fd256507" providerId="ADAL" clId="{DA1C1A12-E469-4BF1-814B-406ADABBB5CE}"/>
    <pc:docChg chg="modSld">
      <pc:chgData name="Toby Collis" userId="db2cf112-74c9-4f6b-8c63-ba65fd256507" providerId="ADAL" clId="{DA1C1A12-E469-4BF1-814B-406ADABBB5CE}" dt="2023-11-27T09:14:09.151" v="73" actId="20577"/>
      <pc:docMkLst>
        <pc:docMk/>
      </pc:docMkLst>
      <pc:sldChg chg="modSp">
        <pc:chgData name="Toby Collis" userId="db2cf112-74c9-4f6b-8c63-ba65fd256507" providerId="ADAL" clId="{DA1C1A12-E469-4BF1-814B-406ADABBB5CE}" dt="2023-11-27T09:14:09.151" v="73" actId="20577"/>
        <pc:sldMkLst>
          <pc:docMk/>
          <pc:sldMk cId="3588309356" sldId="270"/>
        </pc:sldMkLst>
        <pc:spChg chg="mod">
          <ac:chgData name="Toby Collis" userId="db2cf112-74c9-4f6b-8c63-ba65fd256507" providerId="ADAL" clId="{DA1C1A12-E469-4BF1-814B-406ADABBB5CE}" dt="2023-11-27T09:14:09.151" v="73" actId="20577"/>
          <ac:spMkLst>
            <pc:docMk/>
            <pc:sldMk cId="3588309356" sldId="270"/>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D5E4A-412F-4F99-9264-53B86325FCFE}"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US"/>
        </a:p>
      </dgm:t>
    </dgm:pt>
    <dgm:pt modelId="{7EDADBF3-92E3-486C-AC20-637B56E50AE3}">
      <dgm:prSet phldrT="[Text]"/>
      <dgm:spPr/>
      <dgm:t>
        <a:bodyPr/>
        <a:lstStyle/>
        <a:p>
          <a:r>
            <a:rPr lang="en-US" dirty="0" err="1">
              <a:latin typeface="Times New Roman" panose="02020603050405020304" pitchFamily="18" charset="0"/>
              <a:cs typeface="Times New Roman" panose="02020603050405020304" pitchFamily="18" charset="0"/>
            </a:rPr>
            <a:t>Aghdgomelashvili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Japaridze</a:t>
          </a:r>
          <a:endParaRPr lang="en-US" dirty="0">
            <a:latin typeface="Times New Roman" panose="02020603050405020304" pitchFamily="18" charset="0"/>
            <a:cs typeface="Times New Roman" panose="02020603050405020304" pitchFamily="18" charset="0"/>
          </a:endParaRPr>
        </a:p>
      </dgm:t>
    </dgm:pt>
    <dgm:pt modelId="{44B159CA-A85A-4E60-8629-DC3DD10BEEC2}" type="parTrans" cxnId="{9A52F749-4AF1-4DFB-B926-AC233642A34B}">
      <dgm:prSet/>
      <dgm:spPr/>
      <dgm:t>
        <a:bodyPr/>
        <a:lstStyle/>
        <a:p>
          <a:endParaRPr lang="en-US"/>
        </a:p>
      </dgm:t>
    </dgm:pt>
    <dgm:pt modelId="{A3D4D3C7-23DF-4D00-AC83-DA41EC356C14}" type="sibTrans" cxnId="{9A52F749-4AF1-4DFB-B926-AC233642A34B}">
      <dgm:prSet/>
      <dgm:spPr/>
      <dgm:t>
        <a:bodyPr/>
        <a:lstStyle/>
        <a:p>
          <a:endParaRPr lang="en-US"/>
        </a:p>
      </dgm:t>
    </dgm:pt>
    <dgm:pt modelId="{7426C3F9-F75C-484A-827E-376CC83E859A}">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BCBE6663-7C50-4638-A4D2-8B13CCA472D4}" type="parTrans" cxnId="{2285DEAB-5256-4D61-8727-5032AF85E5CB}">
      <dgm:prSet/>
      <dgm:spPr/>
      <dgm:t>
        <a:bodyPr/>
        <a:lstStyle/>
        <a:p>
          <a:endParaRPr lang="en-US"/>
        </a:p>
      </dgm:t>
    </dgm:pt>
    <dgm:pt modelId="{5BC639F0-5E96-4B4B-88DF-21318AB89264}" type="sibTrans" cxnId="{2285DEAB-5256-4D61-8727-5032AF85E5CB}">
      <dgm:prSet/>
      <dgm:spPr/>
      <dgm:t>
        <a:bodyPr/>
        <a:lstStyle/>
        <a:p>
          <a:endParaRPr lang="en-US"/>
        </a:p>
      </dgm:t>
    </dgm:pt>
    <dgm:pt modelId="{A6594ADB-AB78-4FE8-BE34-9E6D5B2B7A0B}">
      <dgm:prSet phldrT="[Text]" custT="1"/>
      <dgm:spPr/>
      <dgm:t>
        <a:bodyPr/>
        <a:lstStyle/>
        <a:p>
          <a:r>
            <a:rPr lang="en-US" sz="1800" dirty="0">
              <a:latin typeface="Times New Roman" panose="02020603050405020304" pitchFamily="18" charset="0"/>
              <a:cs typeface="Times New Roman" panose="02020603050405020304" pitchFamily="18" charset="0"/>
            </a:rPr>
            <a:t>To date, no individual has been determined charged or convicted.</a:t>
          </a:r>
        </a:p>
      </dgm:t>
    </dgm:pt>
    <dgm:pt modelId="{2A92E822-0214-4884-9B6D-DB0E405D0080}" type="parTrans" cxnId="{F3FCE942-CC0C-4E87-BEC4-F6C07314F7E7}">
      <dgm:prSet/>
      <dgm:spPr/>
      <dgm:t>
        <a:bodyPr/>
        <a:lstStyle/>
        <a:p>
          <a:endParaRPr lang="en-US"/>
        </a:p>
      </dgm:t>
    </dgm:pt>
    <dgm:pt modelId="{F513D9F2-AAB4-475B-9F40-E027F3CEF6FF}" type="sibTrans" cxnId="{F3FCE942-CC0C-4E87-BEC4-F6C07314F7E7}">
      <dgm:prSet/>
      <dgm:spPr/>
      <dgm:t>
        <a:bodyPr/>
        <a:lstStyle/>
        <a:p>
          <a:endParaRPr lang="en-US"/>
        </a:p>
      </dgm:t>
    </dgm:pt>
    <dgm:pt modelId="{053732B2-921B-4C0A-B798-E2DF40758D6A}">
      <dgm:prSet phldrT="[Text]"/>
      <dgm:spPr/>
      <dgm:t>
        <a:bodyPr/>
        <a:lstStyle/>
        <a:p>
          <a:r>
            <a:rPr lang="en-US" dirty="0">
              <a:latin typeface="Times New Roman" panose="02020603050405020304" pitchFamily="18" charset="0"/>
              <a:cs typeface="Times New Roman" panose="02020603050405020304" pitchFamily="18" charset="0"/>
            </a:rPr>
            <a:t>WISG</a:t>
          </a:r>
        </a:p>
      </dgm:t>
    </dgm:pt>
    <dgm:pt modelId="{23782F88-65FE-4BE0-B699-C24900FF95C6}" type="parTrans" cxnId="{332782A7-8A26-48A1-B633-197766B538DE}">
      <dgm:prSet/>
      <dgm:spPr/>
      <dgm:t>
        <a:bodyPr/>
        <a:lstStyle/>
        <a:p>
          <a:endParaRPr lang="en-US"/>
        </a:p>
      </dgm:t>
    </dgm:pt>
    <dgm:pt modelId="{84A72B3E-6CC0-4F3A-9DD7-A9BA9FA7B234}" type="sibTrans" cxnId="{332782A7-8A26-48A1-B633-197766B538DE}">
      <dgm:prSet/>
      <dgm:spPr/>
      <dgm:t>
        <a:bodyPr/>
        <a:lstStyle/>
        <a:p>
          <a:endParaRPr lang="en-US"/>
        </a:p>
      </dgm:t>
    </dgm:pt>
    <dgm:pt modelId="{0A1508A1-0C15-4058-A3D2-70435872BABF}">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C8520CF4-AA9E-45E0-A9BB-33ABB7AB0F9F}" type="parTrans" cxnId="{2E0A4DFC-EDD8-411E-87C9-B332D912D3A4}">
      <dgm:prSet/>
      <dgm:spPr/>
      <dgm:t>
        <a:bodyPr/>
        <a:lstStyle/>
        <a:p>
          <a:endParaRPr lang="en-US"/>
        </a:p>
      </dgm:t>
    </dgm:pt>
    <dgm:pt modelId="{6F3D29D2-0772-490A-8323-A2B67695CFB6}" type="sibTrans" cxnId="{2E0A4DFC-EDD8-411E-87C9-B332D912D3A4}">
      <dgm:prSet/>
      <dgm:spPr/>
      <dgm:t>
        <a:bodyPr/>
        <a:lstStyle/>
        <a:p>
          <a:endParaRPr lang="en-US"/>
        </a:p>
      </dgm:t>
    </dgm:pt>
    <dgm:pt modelId="{CA0AD84E-D75A-4CE0-A638-360A5A9B737D}">
      <dgm:prSet phldrT="[Text]" custT="1"/>
      <dgm:spPr/>
      <dgm:t>
        <a:bodyPr/>
        <a:lstStyle/>
        <a:p>
          <a:r>
            <a:rPr lang="en-US" sz="1800" dirty="0">
              <a:latin typeface="Times New Roman" panose="02020603050405020304" pitchFamily="18" charset="0"/>
              <a:cs typeface="Times New Roman" panose="02020603050405020304" pitchFamily="18" charset="0"/>
            </a:rPr>
            <a:t>Not a single individual has been found criminally responsible or held to account.</a:t>
          </a:r>
        </a:p>
      </dgm:t>
    </dgm:pt>
    <dgm:pt modelId="{E133546F-9A3C-4DEA-9FF8-14F384F44D69}" type="parTrans" cxnId="{5938FC6B-759E-44B8-A56F-DB8EEBB4799A}">
      <dgm:prSet/>
      <dgm:spPr/>
      <dgm:t>
        <a:bodyPr/>
        <a:lstStyle/>
        <a:p>
          <a:endParaRPr lang="en-US"/>
        </a:p>
      </dgm:t>
    </dgm:pt>
    <dgm:pt modelId="{B8BFF379-C6A6-45ED-9B8C-5383106CE57B}" type="sibTrans" cxnId="{5938FC6B-759E-44B8-A56F-DB8EEBB4799A}">
      <dgm:prSet/>
      <dgm:spPr/>
      <dgm:t>
        <a:bodyPr/>
        <a:lstStyle/>
        <a:p>
          <a:endParaRPr lang="en-US"/>
        </a:p>
      </dgm:t>
    </dgm:pt>
    <dgm:pt modelId="{858CA257-A8E6-42C3-83F3-9E5BE315D951}">
      <dgm:prSet phldrT="[Text]" custT="1"/>
      <dgm:spPr/>
      <dgm:t>
        <a:bodyPr/>
        <a:lstStyle/>
        <a:p>
          <a:r>
            <a:rPr lang="en-US" sz="1800" dirty="0">
              <a:latin typeface="Times New Roman" panose="02020603050405020304" pitchFamily="18" charset="0"/>
              <a:cs typeface="Times New Roman" panose="02020603050405020304" pitchFamily="18" charset="0"/>
            </a:rPr>
            <a:t>Victims have not been granted adequate access to pertinent information or documentation.</a:t>
          </a:r>
        </a:p>
      </dgm:t>
    </dgm:pt>
    <dgm:pt modelId="{D749A86B-A54A-4FB5-8FFF-01338011D34A}" type="parTrans" cxnId="{2EFA2FFF-BF3B-45AE-9D32-942D25E61338}">
      <dgm:prSet/>
      <dgm:spPr/>
      <dgm:t>
        <a:bodyPr/>
        <a:lstStyle/>
        <a:p>
          <a:endParaRPr lang="en-US"/>
        </a:p>
      </dgm:t>
    </dgm:pt>
    <dgm:pt modelId="{2EBC668E-204B-4F81-AB8D-482654059F90}" type="sibTrans" cxnId="{2EFA2FFF-BF3B-45AE-9D32-942D25E61338}">
      <dgm:prSet/>
      <dgm:spPr/>
      <dgm:t>
        <a:bodyPr/>
        <a:lstStyle/>
        <a:p>
          <a:endParaRPr lang="en-US"/>
        </a:p>
      </dgm:t>
    </dgm:pt>
    <dgm:pt modelId="{C4E32DDC-459D-4CE2-A350-CD9B6C7CDE05}">
      <dgm:prSet phldrT="[Text]" custT="1"/>
      <dgm:spPr/>
      <dgm:t>
        <a:bodyPr/>
        <a:lstStyle/>
        <a:p>
          <a:r>
            <a:rPr lang="en-US" sz="1800" b="0" i="0" dirty="0">
              <a:latin typeface="Times New Roman" panose="02020603050405020304" pitchFamily="18" charset="0"/>
              <a:cs typeface="Times New Roman" panose="02020603050405020304" pitchFamily="18" charset="0"/>
            </a:rPr>
            <a:t>The criminal responsibility of police officers will be excluded due to the expiration of the statute of limitations on December 15, 2023.</a:t>
          </a:r>
          <a:endParaRPr lang="en-US" sz="1800" dirty="0">
            <a:latin typeface="Times New Roman" panose="02020603050405020304" pitchFamily="18" charset="0"/>
            <a:cs typeface="Times New Roman" panose="02020603050405020304" pitchFamily="18" charset="0"/>
          </a:endParaRPr>
        </a:p>
      </dgm:t>
    </dgm:pt>
    <dgm:pt modelId="{F5108455-06F1-4746-9B0C-240E6F1D7261}" type="parTrans" cxnId="{8471BDFE-8D75-4B80-A44A-1D05B395729F}">
      <dgm:prSet/>
      <dgm:spPr/>
      <dgm:t>
        <a:bodyPr/>
        <a:lstStyle/>
        <a:p>
          <a:endParaRPr lang="en-US"/>
        </a:p>
      </dgm:t>
    </dgm:pt>
    <dgm:pt modelId="{DBE01F37-FA81-4369-AB10-3A066C3EE410}" type="sibTrans" cxnId="{8471BDFE-8D75-4B80-A44A-1D05B395729F}">
      <dgm:prSet/>
      <dgm:spPr/>
      <dgm:t>
        <a:bodyPr/>
        <a:lstStyle/>
        <a:p>
          <a:endParaRPr lang="en-US"/>
        </a:p>
      </dgm:t>
    </dgm:pt>
    <dgm:pt modelId="{C0831029-36FC-4697-A700-C58D4E13FD93}">
      <dgm:prSet phldrT="[Text]" custT="1"/>
      <dgm:spPr/>
      <dgm:t>
        <a:bodyPr/>
        <a:lstStyle/>
        <a:p>
          <a:r>
            <a:rPr lang="ru-RU" sz="1800" dirty="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P</a:t>
          </a:r>
          <a:r>
            <a:rPr lang="ru-RU" sz="1800" dirty="0">
              <a:latin typeface="Times New Roman" panose="02020603050405020304" pitchFamily="18" charset="0"/>
              <a:cs typeface="Times New Roman" panose="02020603050405020304" pitchFamily="18" charset="0"/>
            </a:rPr>
            <a:t>rosecutor declined request</a:t>
          </a:r>
          <a:r>
            <a:rPr lang="en-GB"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for the acknowledgment of all those interviewed as victims</a:t>
          </a:r>
          <a:r>
            <a:rPr lang="en-US" sz="1800" dirty="0">
              <a:latin typeface="Times New Roman" panose="02020603050405020304" pitchFamily="18" charset="0"/>
              <a:cs typeface="Times New Roman" panose="02020603050405020304" pitchFamily="18" charset="0"/>
            </a:rPr>
            <a:t>.</a:t>
          </a:r>
        </a:p>
      </dgm:t>
    </dgm:pt>
    <dgm:pt modelId="{C1BA4F7E-2F1B-49B3-92B1-3E686FF1D6C6}" type="parTrans" cxnId="{5735A8A8-0534-4BF5-ADC0-8DEB5F2C9F56}">
      <dgm:prSet/>
      <dgm:spPr/>
      <dgm:t>
        <a:bodyPr/>
        <a:lstStyle/>
        <a:p>
          <a:endParaRPr lang="en-US"/>
        </a:p>
      </dgm:t>
    </dgm:pt>
    <dgm:pt modelId="{CF66BBBD-D2AA-48FA-A7AF-4266C460A283}" type="sibTrans" cxnId="{5735A8A8-0534-4BF5-ADC0-8DEB5F2C9F56}">
      <dgm:prSet/>
      <dgm:spPr/>
      <dgm:t>
        <a:bodyPr/>
        <a:lstStyle/>
        <a:p>
          <a:endParaRPr lang="en-US"/>
        </a:p>
      </dgm:t>
    </dgm:pt>
    <dgm:pt modelId="{54A10AF6-A223-4466-9DDE-FA02C63AAC40}">
      <dgm:prSet phldrT="[Text]"/>
      <dgm:spPr/>
      <dgm:t>
        <a:bodyPr/>
        <a:lstStyle/>
        <a:p>
          <a:r>
            <a:rPr lang="en-US" sz="1500" dirty="0">
              <a:latin typeface="Times New Roman" panose="02020603050405020304" pitchFamily="18" charset="0"/>
              <a:cs typeface="Times New Roman" panose="02020603050405020304" pitchFamily="18" charset="0"/>
            </a:rPr>
            <a:t>Mikeladze </a:t>
          </a:r>
        </a:p>
      </dgm:t>
    </dgm:pt>
    <dgm:pt modelId="{B86C3FBE-3138-4146-936C-EC9389CFD1BB}" type="parTrans" cxnId="{EF96217C-81C8-4258-851F-BC58ED4A45F5}">
      <dgm:prSet/>
      <dgm:spPr/>
      <dgm:t>
        <a:bodyPr/>
        <a:lstStyle/>
        <a:p>
          <a:endParaRPr lang="en-US"/>
        </a:p>
      </dgm:t>
    </dgm:pt>
    <dgm:pt modelId="{4156A87B-467C-4534-96EA-1048D4054F1D}" type="sibTrans" cxnId="{EF96217C-81C8-4258-851F-BC58ED4A45F5}">
      <dgm:prSet/>
      <dgm:spPr/>
      <dgm:t>
        <a:bodyPr/>
        <a:lstStyle/>
        <a:p>
          <a:endParaRPr lang="en-US"/>
        </a:p>
      </dgm:t>
    </dgm:pt>
    <dgm:pt modelId="{63431E15-3375-4D57-BC43-FD8B6F5F43B0}">
      <dgm:prSet phldrT="[Text]" custT="1"/>
      <dgm:spPr/>
      <dgm:t>
        <a:bodyPr/>
        <a:lstStyle/>
        <a:p>
          <a:endParaRPr lang="en-US" sz="1500" dirty="0">
            <a:latin typeface="Times New Roman" panose="02020603050405020304" pitchFamily="18" charset="0"/>
            <a:cs typeface="Times New Roman" panose="02020603050405020304" pitchFamily="18" charset="0"/>
          </a:endParaRPr>
        </a:p>
      </dgm:t>
    </dgm:pt>
    <dgm:pt modelId="{55AE4585-89D6-4F12-B929-3F0768AF0FB6}" type="parTrans" cxnId="{75BAB55F-594F-4B3A-9090-14E50F43651F}">
      <dgm:prSet/>
      <dgm:spPr/>
      <dgm:t>
        <a:bodyPr/>
        <a:lstStyle/>
        <a:p>
          <a:endParaRPr lang="en-GB"/>
        </a:p>
      </dgm:t>
    </dgm:pt>
    <dgm:pt modelId="{3BD0927E-B9A3-4C28-8998-EAE854F7754B}" type="sibTrans" cxnId="{75BAB55F-594F-4B3A-9090-14E50F43651F}">
      <dgm:prSet/>
      <dgm:spPr/>
      <dgm:t>
        <a:bodyPr/>
        <a:lstStyle/>
        <a:p>
          <a:endParaRPr lang="en-GB"/>
        </a:p>
      </dgm:t>
    </dgm:pt>
    <dgm:pt modelId="{E9525D3B-EF46-4939-AECF-D264928DE327}">
      <dgm:prSet phldrT="[Text]" custT="1"/>
      <dgm:spPr/>
      <dgm:t>
        <a:bodyPr/>
        <a:lstStyle/>
        <a:p>
          <a:r>
            <a:rPr lang="en-US" sz="1800" dirty="0">
              <a:latin typeface="Times New Roman" panose="02020603050405020304" pitchFamily="18" charset="0"/>
              <a:cs typeface="Times New Roman" panose="02020603050405020304" pitchFamily="18" charset="0"/>
            </a:rPr>
            <a:t>No investigative activity from 2015 to 2021. </a:t>
          </a:r>
          <a:r>
            <a:rPr lang="en-GB" sz="1800" dirty="0">
              <a:latin typeface="Times New Roman" panose="02020603050405020304" pitchFamily="18" charset="0"/>
              <a:cs typeface="Times New Roman" panose="02020603050405020304" pitchFamily="18" charset="0"/>
            </a:rPr>
            <a:t>Criminal charges were brought against two former police officers. </a:t>
          </a:r>
          <a:r>
            <a:rPr lang="en-US" sz="1800" b="0" i="0" dirty="0">
              <a:latin typeface="Times New Roman" panose="02020603050405020304" pitchFamily="18" charset="0"/>
              <a:cs typeface="Times New Roman" panose="02020603050405020304" pitchFamily="18" charset="0"/>
            </a:rPr>
            <a:t>Remaining applicants: investigation ongoing and not yet granted victim status. </a:t>
          </a:r>
          <a:endParaRPr lang="en-US" sz="1800" dirty="0">
            <a:latin typeface="Times New Roman" panose="02020603050405020304" pitchFamily="18" charset="0"/>
            <a:cs typeface="Times New Roman" panose="02020603050405020304" pitchFamily="18" charset="0"/>
          </a:endParaRPr>
        </a:p>
      </dgm:t>
    </dgm:pt>
    <dgm:pt modelId="{138ECDD6-4733-4401-86A0-3FDA6979D476}" type="parTrans" cxnId="{08D9B951-D474-4460-A00B-081457A58D3B}">
      <dgm:prSet/>
      <dgm:spPr/>
      <dgm:t>
        <a:bodyPr/>
        <a:lstStyle/>
        <a:p>
          <a:endParaRPr lang="en-GB"/>
        </a:p>
      </dgm:t>
    </dgm:pt>
    <dgm:pt modelId="{3F573D1C-A73A-4019-9A4A-BFBDB9CA77AA}" type="sibTrans" cxnId="{08D9B951-D474-4460-A00B-081457A58D3B}">
      <dgm:prSet/>
      <dgm:spPr/>
      <dgm:t>
        <a:bodyPr/>
        <a:lstStyle/>
        <a:p>
          <a:endParaRPr lang="en-GB"/>
        </a:p>
      </dgm:t>
    </dgm:pt>
    <dgm:pt modelId="{5DF4330A-4A67-48E5-953A-94A391984AF4}">
      <dgm:prSet phldrT="[Text]" custT="1"/>
      <dgm:spPr/>
      <dgm:t>
        <a:bodyPr/>
        <a:lstStyle/>
        <a:p>
          <a:endParaRPr lang="en-US" sz="1800" dirty="0">
            <a:latin typeface="Times New Roman" panose="02020603050405020304" pitchFamily="18" charset="0"/>
            <a:cs typeface="Times New Roman" panose="02020603050405020304" pitchFamily="18" charset="0"/>
          </a:endParaRPr>
        </a:p>
      </dgm:t>
    </dgm:pt>
    <dgm:pt modelId="{D0987EE8-E67F-42DD-B1E8-E09D2B549919}" type="parTrans" cxnId="{765FFABA-BF14-4AD4-8B99-E4623DB67CD8}">
      <dgm:prSet/>
      <dgm:spPr/>
    </dgm:pt>
    <dgm:pt modelId="{F4F0CD4A-685E-4316-81DC-1C5AC4CCFC62}" type="sibTrans" cxnId="{765FFABA-BF14-4AD4-8B99-E4623DB67CD8}">
      <dgm:prSet/>
      <dgm:spPr/>
    </dgm:pt>
    <dgm:pt modelId="{A8E55A1F-F6ED-41FB-836C-81CBC1D13D4B}" type="pres">
      <dgm:prSet presAssocID="{6D9D5E4A-412F-4F99-9264-53B86325FCFE}" presName="Name0" presStyleCnt="0">
        <dgm:presLayoutVars>
          <dgm:chMax/>
          <dgm:chPref val="3"/>
          <dgm:dir/>
          <dgm:animOne val="branch"/>
          <dgm:animLvl val="lvl"/>
        </dgm:presLayoutVars>
      </dgm:prSet>
      <dgm:spPr/>
    </dgm:pt>
    <dgm:pt modelId="{B608E19C-C1FE-4E20-97B4-D1B101923B3D}" type="pres">
      <dgm:prSet presAssocID="{7EDADBF3-92E3-486C-AC20-637B56E50AE3}" presName="composite" presStyleCnt="0"/>
      <dgm:spPr/>
    </dgm:pt>
    <dgm:pt modelId="{3340C36E-6553-4066-877C-7E8C99232917}" type="pres">
      <dgm:prSet presAssocID="{7EDADBF3-92E3-486C-AC20-637B56E50AE3}" presName="FirstChild" presStyleLbl="revTx" presStyleIdx="0" presStyleCnt="6">
        <dgm:presLayoutVars>
          <dgm:chMax val="0"/>
          <dgm:chPref val="0"/>
          <dgm:bulletEnabled val="1"/>
        </dgm:presLayoutVars>
      </dgm:prSet>
      <dgm:spPr/>
    </dgm:pt>
    <dgm:pt modelId="{18B19E13-8382-4951-96EE-07203DC2631B}" type="pres">
      <dgm:prSet presAssocID="{7EDADBF3-92E3-486C-AC20-637B56E50AE3}" presName="Parent" presStyleLbl="alignNode1" presStyleIdx="0" presStyleCnt="3">
        <dgm:presLayoutVars>
          <dgm:chMax val="3"/>
          <dgm:chPref val="3"/>
          <dgm:bulletEnabled val="1"/>
        </dgm:presLayoutVars>
      </dgm:prSet>
      <dgm:spPr/>
    </dgm:pt>
    <dgm:pt modelId="{D8CED703-0920-4BF9-BC67-CE6118F69A54}" type="pres">
      <dgm:prSet presAssocID="{7EDADBF3-92E3-486C-AC20-637B56E50AE3}" presName="Accent" presStyleLbl="parChTrans1D1" presStyleIdx="0" presStyleCnt="3"/>
      <dgm:spPr/>
    </dgm:pt>
    <dgm:pt modelId="{2F9D8422-18AE-40F9-A60E-E8873DF7580D}" type="pres">
      <dgm:prSet presAssocID="{7EDADBF3-92E3-486C-AC20-637B56E50AE3}" presName="Child" presStyleLbl="revTx" presStyleIdx="1" presStyleCnt="6">
        <dgm:presLayoutVars>
          <dgm:chMax val="0"/>
          <dgm:chPref val="0"/>
          <dgm:bulletEnabled val="1"/>
        </dgm:presLayoutVars>
      </dgm:prSet>
      <dgm:spPr/>
    </dgm:pt>
    <dgm:pt modelId="{0B93B83F-DEA8-4815-BFC8-2B82DA022B7F}" type="pres">
      <dgm:prSet presAssocID="{A3D4D3C7-23DF-4D00-AC83-DA41EC356C14}" presName="sibTrans" presStyleCnt="0"/>
      <dgm:spPr/>
    </dgm:pt>
    <dgm:pt modelId="{FA04FA2B-91A9-4B30-89D4-32FF6012DFA1}" type="pres">
      <dgm:prSet presAssocID="{053732B2-921B-4C0A-B798-E2DF40758D6A}" presName="composite" presStyleCnt="0"/>
      <dgm:spPr/>
    </dgm:pt>
    <dgm:pt modelId="{C9CBD585-52B5-41EB-8318-E21F334272F5}" type="pres">
      <dgm:prSet presAssocID="{053732B2-921B-4C0A-B798-E2DF40758D6A}" presName="FirstChild" presStyleLbl="revTx" presStyleIdx="2" presStyleCnt="6">
        <dgm:presLayoutVars>
          <dgm:chMax val="0"/>
          <dgm:chPref val="0"/>
          <dgm:bulletEnabled val="1"/>
        </dgm:presLayoutVars>
      </dgm:prSet>
      <dgm:spPr/>
    </dgm:pt>
    <dgm:pt modelId="{5E86BD60-19F1-4304-B8C1-F2A160DBC40E}" type="pres">
      <dgm:prSet presAssocID="{053732B2-921B-4C0A-B798-E2DF40758D6A}" presName="Parent" presStyleLbl="alignNode1" presStyleIdx="1" presStyleCnt="3">
        <dgm:presLayoutVars>
          <dgm:chMax val="3"/>
          <dgm:chPref val="3"/>
          <dgm:bulletEnabled val="1"/>
        </dgm:presLayoutVars>
      </dgm:prSet>
      <dgm:spPr/>
    </dgm:pt>
    <dgm:pt modelId="{829DAC83-A2E1-43CC-892D-5F056D085372}" type="pres">
      <dgm:prSet presAssocID="{053732B2-921B-4C0A-B798-E2DF40758D6A}" presName="Accent" presStyleLbl="parChTrans1D1" presStyleIdx="1" presStyleCnt="3"/>
      <dgm:spPr/>
    </dgm:pt>
    <dgm:pt modelId="{6E2E718E-75BC-4BAC-9DB9-AECB0091A836}" type="pres">
      <dgm:prSet presAssocID="{053732B2-921B-4C0A-B798-E2DF40758D6A}" presName="Child" presStyleLbl="revTx" presStyleIdx="3" presStyleCnt="6">
        <dgm:presLayoutVars>
          <dgm:chMax val="0"/>
          <dgm:chPref val="0"/>
          <dgm:bulletEnabled val="1"/>
        </dgm:presLayoutVars>
      </dgm:prSet>
      <dgm:spPr/>
    </dgm:pt>
    <dgm:pt modelId="{8B8B7B49-4AE0-4380-9EE2-AD00DC4AFE8E}" type="pres">
      <dgm:prSet presAssocID="{84A72B3E-6CC0-4F3A-9DD7-A9BA9FA7B234}" presName="sibTrans" presStyleCnt="0"/>
      <dgm:spPr/>
    </dgm:pt>
    <dgm:pt modelId="{F79F0E1A-D959-481B-A6ED-A9FD8ECD0EFD}" type="pres">
      <dgm:prSet presAssocID="{54A10AF6-A223-4466-9DDE-FA02C63AAC40}" presName="composite" presStyleCnt="0"/>
      <dgm:spPr/>
    </dgm:pt>
    <dgm:pt modelId="{ACD13FA4-CA0E-43F9-AF23-A1FF5CC32B87}" type="pres">
      <dgm:prSet presAssocID="{54A10AF6-A223-4466-9DDE-FA02C63AAC40}" presName="FirstChild" presStyleLbl="revTx" presStyleIdx="4" presStyleCnt="6">
        <dgm:presLayoutVars>
          <dgm:chMax val="0"/>
          <dgm:chPref val="0"/>
          <dgm:bulletEnabled val="1"/>
        </dgm:presLayoutVars>
      </dgm:prSet>
      <dgm:spPr/>
    </dgm:pt>
    <dgm:pt modelId="{D465DC43-4615-4D3C-B342-60AEC848AF29}" type="pres">
      <dgm:prSet presAssocID="{54A10AF6-A223-4466-9DDE-FA02C63AAC40}" presName="Parent" presStyleLbl="alignNode1" presStyleIdx="2" presStyleCnt="3">
        <dgm:presLayoutVars>
          <dgm:chMax val="3"/>
          <dgm:chPref val="3"/>
          <dgm:bulletEnabled val="1"/>
        </dgm:presLayoutVars>
      </dgm:prSet>
      <dgm:spPr/>
    </dgm:pt>
    <dgm:pt modelId="{AC5F9E39-396C-4F7D-8327-D094B609CC0A}" type="pres">
      <dgm:prSet presAssocID="{54A10AF6-A223-4466-9DDE-FA02C63AAC40}" presName="Accent" presStyleLbl="parChTrans1D1" presStyleIdx="2" presStyleCnt="3"/>
      <dgm:spPr/>
    </dgm:pt>
    <dgm:pt modelId="{A974B7A6-790C-4709-8F2F-5798101E45FD}" type="pres">
      <dgm:prSet presAssocID="{54A10AF6-A223-4466-9DDE-FA02C63AAC40}" presName="Child" presStyleLbl="revTx" presStyleIdx="5" presStyleCnt="6">
        <dgm:presLayoutVars>
          <dgm:chMax val="0"/>
          <dgm:chPref val="0"/>
          <dgm:bulletEnabled val="1"/>
        </dgm:presLayoutVars>
      </dgm:prSet>
      <dgm:spPr/>
    </dgm:pt>
  </dgm:ptLst>
  <dgm:cxnLst>
    <dgm:cxn modelId="{C42B5B0E-E4CB-4062-A4B0-4F15FBCD5748}" type="presOf" srcId="{7426C3F9-F75C-484A-827E-376CC83E859A}" destId="{3340C36E-6553-4066-877C-7E8C99232917}" srcOrd="0" destOrd="0" presId="urn:microsoft.com/office/officeart/2011/layout/TabList"/>
    <dgm:cxn modelId="{AB845B2E-FD5D-420B-BEFB-E232201887CD}" type="presOf" srcId="{7EDADBF3-92E3-486C-AC20-637B56E50AE3}" destId="{18B19E13-8382-4951-96EE-07203DC2631B}" srcOrd="0" destOrd="0" presId="urn:microsoft.com/office/officeart/2011/layout/TabList"/>
    <dgm:cxn modelId="{75BAB55F-594F-4B3A-9090-14E50F43651F}" srcId="{54A10AF6-A223-4466-9DDE-FA02C63AAC40}" destId="{63431E15-3375-4D57-BC43-FD8B6F5F43B0}" srcOrd="0" destOrd="0" parTransId="{55AE4585-89D6-4F12-B929-3F0768AF0FB6}" sibTransId="{3BD0927E-B9A3-4C28-8998-EAE854F7754B}"/>
    <dgm:cxn modelId="{F3FCE942-CC0C-4E87-BEC4-F6C07314F7E7}" srcId="{7EDADBF3-92E3-486C-AC20-637B56E50AE3}" destId="{A6594ADB-AB78-4FE8-BE34-9E6D5B2B7A0B}" srcOrd="1" destOrd="0" parTransId="{2A92E822-0214-4884-9B6D-DB0E405D0080}" sibTransId="{F513D9F2-AAB4-475B-9F40-E027F3CEF6FF}"/>
    <dgm:cxn modelId="{D202CE63-8A5F-4A32-AFFA-902D36B1DFB6}" type="presOf" srcId="{053732B2-921B-4C0A-B798-E2DF40758D6A}" destId="{5E86BD60-19F1-4304-B8C1-F2A160DBC40E}" srcOrd="0" destOrd="0" presId="urn:microsoft.com/office/officeart/2011/layout/TabList"/>
    <dgm:cxn modelId="{E39D1245-AF61-432C-A9ED-DDE5F629ECF8}" type="presOf" srcId="{54A10AF6-A223-4466-9DDE-FA02C63AAC40}" destId="{D465DC43-4615-4D3C-B342-60AEC848AF29}" srcOrd="0" destOrd="0" presId="urn:microsoft.com/office/officeart/2011/layout/TabList"/>
    <dgm:cxn modelId="{446F8769-BEB9-4153-8BF1-D30DD14BF6D8}" type="presOf" srcId="{63431E15-3375-4D57-BC43-FD8B6F5F43B0}" destId="{ACD13FA4-CA0E-43F9-AF23-A1FF5CC32B87}" srcOrd="0" destOrd="0" presId="urn:microsoft.com/office/officeart/2011/layout/TabList"/>
    <dgm:cxn modelId="{9A52F749-4AF1-4DFB-B926-AC233642A34B}" srcId="{6D9D5E4A-412F-4F99-9264-53B86325FCFE}" destId="{7EDADBF3-92E3-486C-AC20-637B56E50AE3}" srcOrd="0" destOrd="0" parTransId="{44B159CA-A85A-4E60-8629-DC3DD10BEEC2}" sibTransId="{A3D4D3C7-23DF-4D00-AC83-DA41EC356C14}"/>
    <dgm:cxn modelId="{5938FC6B-759E-44B8-A56F-DB8EEBB4799A}" srcId="{053732B2-921B-4C0A-B798-E2DF40758D6A}" destId="{CA0AD84E-D75A-4CE0-A638-360A5A9B737D}" srcOrd="1" destOrd="0" parTransId="{E133546F-9A3C-4DEA-9FF8-14F384F44D69}" sibTransId="{B8BFF379-C6A6-45ED-9B8C-5383106CE57B}"/>
    <dgm:cxn modelId="{FE443B71-048C-4705-B5FD-F4ADA7F887BF}" type="presOf" srcId="{6D9D5E4A-412F-4F99-9264-53B86325FCFE}" destId="{A8E55A1F-F6ED-41FB-836C-81CBC1D13D4B}" srcOrd="0" destOrd="0" presId="urn:microsoft.com/office/officeart/2011/layout/TabList"/>
    <dgm:cxn modelId="{08D9B951-D474-4460-A00B-081457A58D3B}" srcId="{54A10AF6-A223-4466-9DDE-FA02C63AAC40}" destId="{E9525D3B-EF46-4939-AECF-D264928DE327}" srcOrd="1" destOrd="0" parTransId="{138ECDD6-4733-4401-86A0-3FDA6979D476}" sibTransId="{3F573D1C-A73A-4019-9A4A-BFBDB9CA77AA}"/>
    <dgm:cxn modelId="{3A3E9E55-847C-4BBC-9AD9-6D713037BC49}" type="presOf" srcId="{E9525D3B-EF46-4939-AECF-D264928DE327}" destId="{A974B7A6-790C-4709-8F2F-5798101E45FD}" srcOrd="0" destOrd="0" presId="urn:microsoft.com/office/officeart/2011/layout/TabList"/>
    <dgm:cxn modelId="{6ED3F178-E45C-4F2B-BCFB-B8374694AC91}" type="presOf" srcId="{858CA257-A8E6-42C3-83F3-9E5BE315D951}" destId="{2F9D8422-18AE-40F9-A60E-E8873DF7580D}" srcOrd="0" destOrd="1" presId="urn:microsoft.com/office/officeart/2011/layout/TabList"/>
    <dgm:cxn modelId="{EF96217C-81C8-4258-851F-BC58ED4A45F5}" srcId="{6D9D5E4A-412F-4F99-9264-53B86325FCFE}" destId="{54A10AF6-A223-4466-9DDE-FA02C63AAC40}" srcOrd="2" destOrd="0" parTransId="{B86C3FBE-3138-4146-936C-EC9389CFD1BB}" sibTransId="{4156A87B-467C-4534-96EA-1048D4054F1D}"/>
    <dgm:cxn modelId="{BA6FE09B-209D-4F15-B692-A8119981E3AD}" type="presOf" srcId="{0A1508A1-0C15-4058-A3D2-70435872BABF}" destId="{C9CBD585-52B5-41EB-8318-E21F334272F5}" srcOrd="0" destOrd="0" presId="urn:microsoft.com/office/officeart/2011/layout/TabList"/>
    <dgm:cxn modelId="{70DD9A9C-560D-488E-AB61-ABB6DFB5ACC4}" type="presOf" srcId="{C4E32DDC-459D-4CE2-A350-CD9B6C7CDE05}" destId="{2F9D8422-18AE-40F9-A60E-E8873DF7580D}" srcOrd="0" destOrd="2" presId="urn:microsoft.com/office/officeart/2011/layout/TabList"/>
    <dgm:cxn modelId="{D855289D-04BB-4421-9224-7007B31072FD}" type="presOf" srcId="{5DF4330A-4A67-48E5-953A-94A391984AF4}" destId="{2F9D8422-18AE-40F9-A60E-E8873DF7580D}" srcOrd="0" destOrd="3" presId="urn:microsoft.com/office/officeart/2011/layout/TabList"/>
    <dgm:cxn modelId="{332782A7-8A26-48A1-B633-197766B538DE}" srcId="{6D9D5E4A-412F-4F99-9264-53B86325FCFE}" destId="{053732B2-921B-4C0A-B798-E2DF40758D6A}" srcOrd="1" destOrd="0" parTransId="{23782F88-65FE-4BE0-B699-C24900FF95C6}" sibTransId="{84A72B3E-6CC0-4F3A-9DD7-A9BA9FA7B234}"/>
    <dgm:cxn modelId="{5735A8A8-0534-4BF5-ADC0-8DEB5F2C9F56}" srcId="{053732B2-921B-4C0A-B798-E2DF40758D6A}" destId="{C0831029-36FC-4697-A700-C58D4E13FD93}" srcOrd="2" destOrd="0" parTransId="{C1BA4F7E-2F1B-49B3-92B1-3E686FF1D6C6}" sibTransId="{CF66BBBD-D2AA-48FA-A7AF-4266C460A283}"/>
    <dgm:cxn modelId="{2285DEAB-5256-4D61-8727-5032AF85E5CB}" srcId="{7EDADBF3-92E3-486C-AC20-637B56E50AE3}" destId="{7426C3F9-F75C-484A-827E-376CC83E859A}" srcOrd="0" destOrd="0" parTransId="{BCBE6663-7C50-4638-A4D2-8B13CCA472D4}" sibTransId="{5BC639F0-5E96-4B4B-88DF-21318AB89264}"/>
    <dgm:cxn modelId="{95B4A3B0-3C94-4B12-A896-53B98229A8BE}" type="presOf" srcId="{A6594ADB-AB78-4FE8-BE34-9E6D5B2B7A0B}" destId="{2F9D8422-18AE-40F9-A60E-E8873DF7580D}" srcOrd="0" destOrd="0" presId="urn:microsoft.com/office/officeart/2011/layout/TabList"/>
    <dgm:cxn modelId="{765FFABA-BF14-4AD4-8B99-E4623DB67CD8}" srcId="{C4E32DDC-459D-4CE2-A350-CD9B6C7CDE05}" destId="{5DF4330A-4A67-48E5-953A-94A391984AF4}" srcOrd="0" destOrd="0" parTransId="{D0987EE8-E67F-42DD-B1E8-E09D2B549919}" sibTransId="{F4F0CD4A-685E-4316-81DC-1C5AC4CCFC62}"/>
    <dgm:cxn modelId="{E1AA72C3-AE18-42CF-9AAA-663CC66D2C40}" type="presOf" srcId="{CA0AD84E-D75A-4CE0-A638-360A5A9B737D}" destId="{6E2E718E-75BC-4BAC-9DB9-AECB0091A836}" srcOrd="0" destOrd="0" presId="urn:microsoft.com/office/officeart/2011/layout/TabList"/>
    <dgm:cxn modelId="{0F82D8D9-746C-4187-BF01-2DFC6D51DF09}" type="presOf" srcId="{C0831029-36FC-4697-A700-C58D4E13FD93}" destId="{6E2E718E-75BC-4BAC-9DB9-AECB0091A836}" srcOrd="0" destOrd="1" presId="urn:microsoft.com/office/officeart/2011/layout/TabList"/>
    <dgm:cxn modelId="{2E0A4DFC-EDD8-411E-87C9-B332D912D3A4}" srcId="{053732B2-921B-4C0A-B798-E2DF40758D6A}" destId="{0A1508A1-0C15-4058-A3D2-70435872BABF}" srcOrd="0" destOrd="0" parTransId="{C8520CF4-AA9E-45E0-A9BB-33ABB7AB0F9F}" sibTransId="{6F3D29D2-0772-490A-8323-A2B67695CFB6}"/>
    <dgm:cxn modelId="{8471BDFE-8D75-4B80-A44A-1D05B395729F}" srcId="{7EDADBF3-92E3-486C-AC20-637B56E50AE3}" destId="{C4E32DDC-459D-4CE2-A350-CD9B6C7CDE05}" srcOrd="3" destOrd="0" parTransId="{F5108455-06F1-4746-9B0C-240E6F1D7261}" sibTransId="{DBE01F37-FA81-4369-AB10-3A066C3EE410}"/>
    <dgm:cxn modelId="{2EFA2FFF-BF3B-45AE-9D32-942D25E61338}" srcId="{7EDADBF3-92E3-486C-AC20-637B56E50AE3}" destId="{858CA257-A8E6-42C3-83F3-9E5BE315D951}" srcOrd="2" destOrd="0" parTransId="{D749A86B-A54A-4FB5-8FFF-01338011D34A}" sibTransId="{2EBC668E-204B-4F81-AB8D-482654059F90}"/>
    <dgm:cxn modelId="{84F0BD5B-8F1F-4A48-B837-4D42BDB1EEF0}" type="presParOf" srcId="{A8E55A1F-F6ED-41FB-836C-81CBC1D13D4B}" destId="{B608E19C-C1FE-4E20-97B4-D1B101923B3D}" srcOrd="0" destOrd="0" presId="urn:microsoft.com/office/officeart/2011/layout/TabList"/>
    <dgm:cxn modelId="{B42EFB92-C433-4869-8BE1-A82ABD4CE416}" type="presParOf" srcId="{B608E19C-C1FE-4E20-97B4-D1B101923B3D}" destId="{3340C36E-6553-4066-877C-7E8C99232917}" srcOrd="0" destOrd="0" presId="urn:microsoft.com/office/officeart/2011/layout/TabList"/>
    <dgm:cxn modelId="{398CCD02-4B3D-41E2-BDD5-4BA333340D2A}" type="presParOf" srcId="{B608E19C-C1FE-4E20-97B4-D1B101923B3D}" destId="{18B19E13-8382-4951-96EE-07203DC2631B}" srcOrd="1" destOrd="0" presId="urn:microsoft.com/office/officeart/2011/layout/TabList"/>
    <dgm:cxn modelId="{19EA1B47-E30F-4A1B-B8E6-F55D40743894}" type="presParOf" srcId="{B608E19C-C1FE-4E20-97B4-D1B101923B3D}" destId="{D8CED703-0920-4BF9-BC67-CE6118F69A54}" srcOrd="2" destOrd="0" presId="urn:microsoft.com/office/officeart/2011/layout/TabList"/>
    <dgm:cxn modelId="{C9A8FBEA-800A-41E2-8096-A25D4F8F2728}" type="presParOf" srcId="{A8E55A1F-F6ED-41FB-836C-81CBC1D13D4B}" destId="{2F9D8422-18AE-40F9-A60E-E8873DF7580D}" srcOrd="1" destOrd="0" presId="urn:microsoft.com/office/officeart/2011/layout/TabList"/>
    <dgm:cxn modelId="{7EF5AAC5-6F82-4756-B106-E748C763D483}" type="presParOf" srcId="{A8E55A1F-F6ED-41FB-836C-81CBC1D13D4B}" destId="{0B93B83F-DEA8-4815-BFC8-2B82DA022B7F}" srcOrd="2" destOrd="0" presId="urn:microsoft.com/office/officeart/2011/layout/TabList"/>
    <dgm:cxn modelId="{0A5BDDBA-DE1F-4921-B337-EFFB2B8B0097}" type="presParOf" srcId="{A8E55A1F-F6ED-41FB-836C-81CBC1D13D4B}" destId="{FA04FA2B-91A9-4B30-89D4-32FF6012DFA1}" srcOrd="3" destOrd="0" presId="urn:microsoft.com/office/officeart/2011/layout/TabList"/>
    <dgm:cxn modelId="{7CA1E103-5CCB-41C8-AC79-7B8E390BA28C}" type="presParOf" srcId="{FA04FA2B-91A9-4B30-89D4-32FF6012DFA1}" destId="{C9CBD585-52B5-41EB-8318-E21F334272F5}" srcOrd="0" destOrd="0" presId="urn:microsoft.com/office/officeart/2011/layout/TabList"/>
    <dgm:cxn modelId="{D7F66E80-0B15-4A1A-8716-B345CA10C258}" type="presParOf" srcId="{FA04FA2B-91A9-4B30-89D4-32FF6012DFA1}" destId="{5E86BD60-19F1-4304-B8C1-F2A160DBC40E}" srcOrd="1" destOrd="0" presId="urn:microsoft.com/office/officeart/2011/layout/TabList"/>
    <dgm:cxn modelId="{CFC5BCD1-80F6-4BDB-BD09-F13A7583DE4D}" type="presParOf" srcId="{FA04FA2B-91A9-4B30-89D4-32FF6012DFA1}" destId="{829DAC83-A2E1-43CC-892D-5F056D085372}" srcOrd="2" destOrd="0" presId="urn:microsoft.com/office/officeart/2011/layout/TabList"/>
    <dgm:cxn modelId="{1D082D3C-C434-4A57-9A26-9266B3196F11}" type="presParOf" srcId="{A8E55A1F-F6ED-41FB-836C-81CBC1D13D4B}" destId="{6E2E718E-75BC-4BAC-9DB9-AECB0091A836}" srcOrd="4" destOrd="0" presId="urn:microsoft.com/office/officeart/2011/layout/TabList"/>
    <dgm:cxn modelId="{78729855-CD19-4E61-A140-4861C4BD9051}" type="presParOf" srcId="{A8E55A1F-F6ED-41FB-836C-81CBC1D13D4B}" destId="{8B8B7B49-4AE0-4380-9EE2-AD00DC4AFE8E}" srcOrd="5" destOrd="0" presId="urn:microsoft.com/office/officeart/2011/layout/TabList"/>
    <dgm:cxn modelId="{D47EBDB1-8700-4CC7-B341-94AE7F0DE44C}" type="presParOf" srcId="{A8E55A1F-F6ED-41FB-836C-81CBC1D13D4B}" destId="{F79F0E1A-D959-481B-A6ED-A9FD8ECD0EFD}" srcOrd="6" destOrd="0" presId="urn:microsoft.com/office/officeart/2011/layout/TabList"/>
    <dgm:cxn modelId="{72993B4C-C93E-4767-8429-6D4D9F7B0CB4}" type="presParOf" srcId="{F79F0E1A-D959-481B-A6ED-A9FD8ECD0EFD}" destId="{ACD13FA4-CA0E-43F9-AF23-A1FF5CC32B87}" srcOrd="0" destOrd="0" presId="urn:microsoft.com/office/officeart/2011/layout/TabList"/>
    <dgm:cxn modelId="{166CAFF7-53EF-405D-89A2-2E2CFED607A3}" type="presParOf" srcId="{F79F0E1A-D959-481B-A6ED-A9FD8ECD0EFD}" destId="{D465DC43-4615-4D3C-B342-60AEC848AF29}" srcOrd="1" destOrd="0" presId="urn:microsoft.com/office/officeart/2011/layout/TabList"/>
    <dgm:cxn modelId="{F7048802-F5E5-47E5-BD9D-F7E89C2B989D}" type="presParOf" srcId="{F79F0E1A-D959-481B-A6ED-A9FD8ECD0EFD}" destId="{AC5F9E39-396C-4F7D-8327-D094B609CC0A}" srcOrd="2" destOrd="0" presId="urn:microsoft.com/office/officeart/2011/layout/TabList"/>
    <dgm:cxn modelId="{33DD5AC3-CF0F-42EF-81FC-6CC54DEFC05B}" type="presParOf" srcId="{A8E55A1F-F6ED-41FB-836C-81CBC1D13D4B}" destId="{A974B7A6-790C-4709-8F2F-5798101E45FD}"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E6039-B189-4BD7-B797-9B96222EAB51}"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16434AD1-835E-420C-93BE-4DDCEE54ED31}">
      <dgm:prSet phldrT="[Text]" custT="1"/>
      <dgm:spPr/>
      <dgm:t>
        <a:bodyPr/>
        <a:lstStyle/>
        <a:p>
          <a:r>
            <a:rPr lang="en-US" sz="1400" b="1" dirty="0">
              <a:latin typeface="Times New Roman" panose="02020603050405020304" pitchFamily="18" charset="0"/>
              <a:cs typeface="Times New Roman" panose="02020603050405020304" pitchFamily="18" charset="0"/>
            </a:rPr>
            <a:t>5 July 2021 -</a:t>
          </a:r>
          <a:r>
            <a:rPr lang="en-US" sz="1400" b="1" i="0" dirty="0">
              <a:latin typeface="Times New Roman" panose="02020603050405020304" pitchFamily="18" charset="0"/>
              <a:cs typeface="Times New Roman" panose="02020603050405020304" pitchFamily="18" charset="0"/>
            </a:rPr>
            <a:t>Publicly organized violent attacks on journalists because of their support for LGBTQI</a:t>
          </a:r>
          <a:r>
            <a:rPr lang="en-US" sz="1400" b="1" dirty="0">
              <a:latin typeface="Times New Roman" panose="02020603050405020304" pitchFamily="18" charset="0"/>
              <a:cs typeface="Times New Roman" panose="02020603050405020304" pitchFamily="18" charset="0"/>
            </a:rPr>
            <a:t> </a:t>
          </a:r>
        </a:p>
      </dgm:t>
    </dgm:pt>
    <dgm:pt modelId="{ABCE1B92-195B-4FB7-B64F-29097B1707BF}" type="parTrans" cxnId="{1DAAE5F1-0B9E-4F4E-AC6E-9A5388FC438D}">
      <dgm:prSet/>
      <dgm:spPr/>
      <dgm:t>
        <a:bodyPr/>
        <a:lstStyle/>
        <a:p>
          <a:endParaRPr lang="en-US"/>
        </a:p>
      </dgm:t>
    </dgm:pt>
    <dgm:pt modelId="{29CDBC26-B228-4A89-899A-612225FABB1D}" type="sibTrans" cxnId="{1DAAE5F1-0B9E-4F4E-AC6E-9A5388FC438D}">
      <dgm:prSet/>
      <dgm:spPr/>
      <dgm:t>
        <a:bodyPr/>
        <a:lstStyle/>
        <a:p>
          <a:endParaRPr lang="en-US"/>
        </a:p>
      </dgm:t>
    </dgm:pt>
    <dgm:pt modelId="{DD73FF6F-8D61-4F4B-8BB7-48956BC64CB3}">
      <dgm:prSet phldrT="[Text]" custT="1"/>
      <dgm:spPr/>
      <dgm:t>
        <a:bodyPr/>
        <a:lstStyle/>
        <a:p>
          <a:r>
            <a:rPr lang="en-US" sz="1400" dirty="0">
              <a:latin typeface="Times New Roman" panose="02020603050405020304" pitchFamily="18" charset="0"/>
              <a:cs typeface="Times New Roman" panose="02020603050405020304" pitchFamily="18" charset="0"/>
            </a:rPr>
            <a:t>8 July 2023 - A</a:t>
          </a:r>
          <a:r>
            <a:rPr lang="en-US" sz="1400" b="0" i="0" dirty="0">
              <a:latin typeface="Times New Roman" panose="02020603050405020304" pitchFamily="18" charset="0"/>
              <a:cs typeface="Times New Roman" panose="02020603050405020304" pitchFamily="18" charset="0"/>
            </a:rPr>
            <a:t>t least 2000 anti-LGBTIQ+ individuals attacked the NGO Tbilisi Pride’s Pride Festival in Tbilisi, Georgia</a:t>
          </a:r>
          <a:endParaRPr lang="en-US" sz="1400" dirty="0">
            <a:latin typeface="Times New Roman" panose="02020603050405020304" pitchFamily="18" charset="0"/>
            <a:cs typeface="Times New Roman" panose="02020603050405020304" pitchFamily="18" charset="0"/>
          </a:endParaRPr>
        </a:p>
      </dgm:t>
    </dgm:pt>
    <dgm:pt modelId="{AAEBA61B-B8A4-4060-8DBA-A666BE4E72CF}" type="parTrans" cxnId="{0761F683-A1C1-441E-91CC-440939BD8C10}">
      <dgm:prSet/>
      <dgm:spPr/>
      <dgm:t>
        <a:bodyPr/>
        <a:lstStyle/>
        <a:p>
          <a:endParaRPr lang="en-US"/>
        </a:p>
      </dgm:t>
    </dgm:pt>
    <dgm:pt modelId="{35AC7041-EC36-4838-A483-474A06717EF3}" type="sibTrans" cxnId="{0761F683-A1C1-441E-91CC-440939BD8C10}">
      <dgm:prSet/>
      <dgm:spPr/>
      <dgm:t>
        <a:bodyPr/>
        <a:lstStyle/>
        <a:p>
          <a:endParaRPr lang="en-US"/>
        </a:p>
      </dgm:t>
    </dgm:pt>
    <dgm:pt modelId="{42F51D95-5B51-4347-A1CD-BB4A94E12396}">
      <dgm:prSet phldrT="[Text]" custT="1"/>
      <dgm:spPr/>
      <dgm:t>
        <a:bodyPr/>
        <a:lstStyle/>
        <a:p>
          <a:r>
            <a:rPr lang="en-US" sz="1400" b="0" i="0" dirty="0">
              <a:latin typeface="Times New Roman" panose="02020603050405020304" pitchFamily="18" charset="0"/>
              <a:cs typeface="Times New Roman" panose="02020603050405020304" pitchFamily="18" charset="0"/>
            </a:rPr>
            <a:t>Tbilisi Pride had to cancel all the Pride-related events following the attack;</a:t>
          </a:r>
          <a:endParaRPr lang="en-US" sz="1400" dirty="0">
            <a:latin typeface="Times New Roman" panose="02020603050405020304" pitchFamily="18" charset="0"/>
            <a:cs typeface="Times New Roman" panose="02020603050405020304" pitchFamily="18" charset="0"/>
          </a:endParaRPr>
        </a:p>
      </dgm:t>
    </dgm:pt>
    <dgm:pt modelId="{8B85C293-5045-4C50-AB67-9E51C2BA961A}" type="parTrans" cxnId="{EFC442C2-D2EC-484F-91B6-8FB6C49D2238}">
      <dgm:prSet/>
      <dgm:spPr/>
      <dgm:t>
        <a:bodyPr/>
        <a:lstStyle/>
        <a:p>
          <a:endParaRPr lang="en-US"/>
        </a:p>
      </dgm:t>
    </dgm:pt>
    <dgm:pt modelId="{159CD2FB-F83C-4865-9C92-9097C508B8F9}" type="sibTrans" cxnId="{EFC442C2-D2EC-484F-91B6-8FB6C49D2238}">
      <dgm:prSet/>
      <dgm:spPr/>
      <dgm:t>
        <a:bodyPr/>
        <a:lstStyle/>
        <a:p>
          <a:endParaRPr lang="en-US"/>
        </a:p>
      </dgm:t>
    </dgm:pt>
    <dgm:pt modelId="{94D0F43A-D2E8-4333-83F2-2E0742EF39EB}">
      <dgm:prSet phldrT="[Text]" custT="1"/>
      <dgm:spPr/>
      <dgm:t>
        <a:bodyPr/>
        <a:lstStyle/>
        <a:p>
          <a:r>
            <a:rPr lang="en-US" sz="1400" dirty="0">
              <a:latin typeface="Times New Roman" panose="02020603050405020304" pitchFamily="18" charset="0"/>
              <a:cs typeface="Times New Roman" panose="02020603050405020304" pitchFamily="18" charset="0"/>
            </a:rPr>
            <a:t>None of the organizers of the hate groups have been charged;</a:t>
          </a:r>
        </a:p>
      </dgm:t>
    </dgm:pt>
    <dgm:pt modelId="{8A949E56-9788-4CDD-BBC4-5C9C2B29E234}" type="parTrans" cxnId="{DA0B51FC-94D8-4929-9991-03DE8002ADC3}">
      <dgm:prSet/>
      <dgm:spPr/>
      <dgm:t>
        <a:bodyPr/>
        <a:lstStyle/>
        <a:p>
          <a:endParaRPr lang="en-US"/>
        </a:p>
      </dgm:t>
    </dgm:pt>
    <dgm:pt modelId="{12A5122F-AE57-46DA-866F-E6B941304D02}" type="sibTrans" cxnId="{DA0B51FC-94D8-4929-9991-03DE8002ADC3}">
      <dgm:prSet/>
      <dgm:spPr/>
      <dgm:t>
        <a:bodyPr/>
        <a:lstStyle/>
        <a:p>
          <a:endParaRPr lang="en-US"/>
        </a:p>
      </dgm:t>
    </dgm:pt>
    <dgm:pt modelId="{9A5665DD-AEFC-41C4-B092-1758420E5A0E}">
      <dgm:prSet phldrT="[Text]" custT="1"/>
      <dgm:spPr/>
      <dgm:t>
        <a:bodyPr/>
        <a:lstStyle/>
        <a:p>
          <a:r>
            <a:rPr lang="en-US" sz="1400" dirty="0">
              <a:latin typeface="Times New Roman" panose="02020603050405020304" pitchFamily="18" charset="0"/>
              <a:cs typeface="Times New Roman" panose="02020603050405020304" pitchFamily="18" charset="0"/>
            </a:rPr>
            <a:t>No investigation has been initiated into the alleged violations of State itself.</a:t>
          </a:r>
        </a:p>
      </dgm:t>
    </dgm:pt>
    <dgm:pt modelId="{C12E5A08-2635-4839-BDE8-61683964C524}" type="parTrans" cxnId="{9846EAB6-6504-4007-AC5C-1BCED196B06C}">
      <dgm:prSet/>
      <dgm:spPr/>
      <dgm:t>
        <a:bodyPr/>
        <a:lstStyle/>
        <a:p>
          <a:endParaRPr lang="en-US"/>
        </a:p>
      </dgm:t>
    </dgm:pt>
    <dgm:pt modelId="{0BA30087-AA65-4B43-B2AC-B9E7BCBD56F8}" type="sibTrans" cxnId="{9846EAB6-6504-4007-AC5C-1BCED196B06C}">
      <dgm:prSet/>
      <dgm:spPr/>
      <dgm:t>
        <a:bodyPr/>
        <a:lstStyle/>
        <a:p>
          <a:endParaRPr lang="en-US"/>
        </a:p>
      </dgm:t>
    </dgm:pt>
    <dgm:pt modelId="{39E30ABB-37BB-4F5F-BC26-B83FDB786D75}">
      <dgm:prSet phldrT="[Text]" custT="1"/>
      <dgm:spPr/>
      <dgm:t>
        <a:bodyPr/>
        <a:lstStyle/>
        <a:p>
          <a:r>
            <a:rPr lang="en-US" sz="1400" b="1" dirty="0">
              <a:latin typeface="Times New Roman" panose="02020603050405020304" pitchFamily="18" charset="0"/>
              <a:cs typeface="Times New Roman" panose="02020603050405020304" pitchFamily="18" charset="0"/>
            </a:rPr>
            <a:t>In 2022 Tbilisi pride decided not to hold a March of Dignity – Chilling effect</a:t>
          </a:r>
        </a:p>
      </dgm:t>
    </dgm:pt>
    <dgm:pt modelId="{B796DCD8-4F59-4F4D-8BEE-AB0640311BA6}" type="parTrans" cxnId="{55B0DDC3-0CAB-4E08-A99C-D7036A7AB57E}">
      <dgm:prSet/>
      <dgm:spPr/>
      <dgm:t>
        <a:bodyPr/>
        <a:lstStyle/>
        <a:p>
          <a:endParaRPr lang="en-US"/>
        </a:p>
      </dgm:t>
    </dgm:pt>
    <dgm:pt modelId="{CD56B9D0-E1BA-4E8B-B1AF-15236DB2E900}" type="sibTrans" cxnId="{55B0DDC3-0CAB-4E08-A99C-D7036A7AB57E}">
      <dgm:prSet/>
      <dgm:spPr/>
      <dgm:t>
        <a:bodyPr/>
        <a:lstStyle/>
        <a:p>
          <a:endParaRPr lang="en-US"/>
        </a:p>
      </dgm:t>
    </dgm:pt>
    <dgm:pt modelId="{BBBB0BDE-BC7F-47BC-B2D9-E080A69A2300}">
      <dgm:prSet phldrT="[Text]" custT="1"/>
      <dgm:spPr/>
      <dgm:t>
        <a:bodyPr/>
        <a:lstStyle/>
        <a:p>
          <a:r>
            <a:rPr lang="en-US" sz="1400" b="0" i="0" dirty="0">
              <a:latin typeface="Times New Roman" panose="02020603050405020304" pitchFamily="18" charset="0"/>
              <a:cs typeface="Times New Roman" panose="02020603050405020304" pitchFamily="18" charset="0"/>
            </a:rPr>
            <a:t>Due to the large-scale aggression of violent groups, the “Pride March” was canceled</a:t>
          </a:r>
          <a:endParaRPr lang="en-US" sz="1400" dirty="0">
            <a:latin typeface="Times New Roman" panose="02020603050405020304" pitchFamily="18" charset="0"/>
            <a:cs typeface="Times New Roman" panose="02020603050405020304" pitchFamily="18" charset="0"/>
          </a:endParaRPr>
        </a:p>
      </dgm:t>
    </dgm:pt>
    <dgm:pt modelId="{D8E771F2-2BD6-4C36-8F3A-8F1317DB9384}" type="parTrans" cxnId="{B965CA55-9C0F-4DE6-BD0E-31AB695304D8}">
      <dgm:prSet/>
      <dgm:spPr/>
      <dgm:t>
        <a:bodyPr/>
        <a:lstStyle/>
        <a:p>
          <a:endParaRPr lang="en-US"/>
        </a:p>
      </dgm:t>
    </dgm:pt>
    <dgm:pt modelId="{BA5B013E-3808-4CDB-BB06-FF5EF6603BFC}" type="sibTrans" cxnId="{B965CA55-9C0F-4DE6-BD0E-31AB695304D8}">
      <dgm:prSet/>
      <dgm:spPr/>
      <dgm:t>
        <a:bodyPr/>
        <a:lstStyle/>
        <a:p>
          <a:endParaRPr lang="en-US"/>
        </a:p>
      </dgm:t>
    </dgm:pt>
    <dgm:pt modelId="{FBB27ED4-89AB-4122-AC44-F79074817B40}">
      <dgm:prSet phldrT="[Text]" custT="1"/>
      <dgm:spPr/>
      <dgm:t>
        <a:bodyPr/>
        <a:lstStyle/>
        <a:p>
          <a:r>
            <a:rPr lang="en-US" sz="1400" b="0" i="0" dirty="0">
              <a:latin typeface="Times New Roman" panose="02020603050405020304" pitchFamily="18" charset="0"/>
              <a:cs typeface="Times New Roman" panose="02020603050405020304" pitchFamily="18" charset="0"/>
            </a:rPr>
            <a:t>More than 50 journalists were beaten and some were hospitalized while covering a protest against a gay rights rally in Georgia's capital, Tbilisi;</a:t>
          </a:r>
          <a:endParaRPr lang="en-US" sz="1400" dirty="0">
            <a:latin typeface="Times New Roman" panose="02020603050405020304" pitchFamily="18" charset="0"/>
            <a:cs typeface="Times New Roman" panose="02020603050405020304" pitchFamily="18" charset="0"/>
          </a:endParaRPr>
        </a:p>
      </dgm:t>
    </dgm:pt>
    <dgm:pt modelId="{E69A7BDC-1927-49C4-BE05-905C15AF317E}" type="parTrans" cxnId="{CF42B843-7C6D-46D1-A71B-D180B32DECAB}">
      <dgm:prSet/>
      <dgm:spPr/>
      <dgm:t>
        <a:bodyPr/>
        <a:lstStyle/>
        <a:p>
          <a:endParaRPr lang="en-US"/>
        </a:p>
      </dgm:t>
    </dgm:pt>
    <dgm:pt modelId="{2995EA02-8041-4299-8252-41BB4AA4FEE8}" type="sibTrans" cxnId="{CF42B843-7C6D-46D1-A71B-D180B32DECAB}">
      <dgm:prSet/>
      <dgm:spPr/>
      <dgm:t>
        <a:bodyPr/>
        <a:lstStyle/>
        <a:p>
          <a:endParaRPr lang="en-US"/>
        </a:p>
      </dgm:t>
    </dgm:pt>
    <dgm:pt modelId="{C011B23D-B14A-40DB-8308-5D32B3143CCE}">
      <dgm:prSet phldrT="[Text]" custT="1"/>
      <dgm:spPr/>
      <dgm:t>
        <a:bodyPr/>
        <a:lstStyle/>
        <a:p>
          <a:r>
            <a:rPr lang="en-US" sz="1400" dirty="0">
              <a:latin typeface="Times New Roman" panose="02020603050405020304" pitchFamily="18" charset="0"/>
              <a:cs typeface="Times New Roman" panose="02020603050405020304" pitchFamily="18" charset="0"/>
            </a:rPr>
            <a:t>None of the organizers or participants of the hate groups have been charged.</a:t>
          </a:r>
        </a:p>
      </dgm:t>
    </dgm:pt>
    <dgm:pt modelId="{5A5E29AB-B79A-4116-B875-0599ECF5691A}" type="parTrans" cxnId="{2BF26137-B3E8-4F86-9B7A-0DD0CD00B277}">
      <dgm:prSet/>
      <dgm:spPr/>
      <dgm:t>
        <a:bodyPr/>
        <a:lstStyle/>
        <a:p>
          <a:endParaRPr lang="en-US"/>
        </a:p>
      </dgm:t>
    </dgm:pt>
    <dgm:pt modelId="{3A221000-AB5B-44C3-BB4E-8C85B2D449E5}" type="sibTrans" cxnId="{2BF26137-B3E8-4F86-9B7A-0DD0CD00B277}">
      <dgm:prSet/>
      <dgm:spPr/>
      <dgm:t>
        <a:bodyPr/>
        <a:lstStyle/>
        <a:p>
          <a:endParaRPr lang="en-US"/>
        </a:p>
      </dgm:t>
    </dgm:pt>
    <dgm:pt modelId="{380FFBDE-2FF8-44A0-B73E-5C9FA6F153A2}" type="pres">
      <dgm:prSet presAssocID="{FECE6039-B189-4BD7-B797-9B96222EAB51}" presName="linear" presStyleCnt="0">
        <dgm:presLayoutVars>
          <dgm:dir/>
          <dgm:resizeHandles val="exact"/>
        </dgm:presLayoutVars>
      </dgm:prSet>
      <dgm:spPr/>
    </dgm:pt>
    <dgm:pt modelId="{4D19A701-75BF-4CA1-9502-4D48BAC52D73}" type="pres">
      <dgm:prSet presAssocID="{16434AD1-835E-420C-93BE-4DDCEE54ED31}" presName="comp" presStyleCnt="0"/>
      <dgm:spPr/>
    </dgm:pt>
    <dgm:pt modelId="{1248E44A-6639-4F29-90E4-B0DE961C60F8}" type="pres">
      <dgm:prSet presAssocID="{16434AD1-835E-420C-93BE-4DDCEE54ED31}" presName="box" presStyleLbl="node1" presStyleIdx="0" presStyleCnt="3"/>
      <dgm:spPr/>
    </dgm:pt>
    <dgm:pt modelId="{318376E4-7CB4-44E1-8330-6A71271D842E}" type="pres">
      <dgm:prSet presAssocID="{16434AD1-835E-420C-93BE-4DDCEE54ED31}"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dgm:spPr>
    </dgm:pt>
    <dgm:pt modelId="{0CD420C7-C24F-4127-84C0-EE9B58D4CB3F}" type="pres">
      <dgm:prSet presAssocID="{16434AD1-835E-420C-93BE-4DDCEE54ED31}" presName="text" presStyleLbl="node1" presStyleIdx="0" presStyleCnt="3">
        <dgm:presLayoutVars>
          <dgm:bulletEnabled val="1"/>
        </dgm:presLayoutVars>
      </dgm:prSet>
      <dgm:spPr/>
    </dgm:pt>
    <dgm:pt modelId="{A3D49913-B91A-492E-97E4-7E1A6AEA56BD}" type="pres">
      <dgm:prSet presAssocID="{29CDBC26-B228-4A89-899A-612225FABB1D}" presName="spacer" presStyleCnt="0"/>
      <dgm:spPr/>
    </dgm:pt>
    <dgm:pt modelId="{0AF3F82B-B391-4C03-AA48-5E9FFA93F02E}" type="pres">
      <dgm:prSet presAssocID="{39E30ABB-37BB-4F5F-BC26-B83FDB786D75}" presName="comp" presStyleCnt="0"/>
      <dgm:spPr/>
    </dgm:pt>
    <dgm:pt modelId="{5E2650A6-2722-4155-B295-033C04551AD7}" type="pres">
      <dgm:prSet presAssocID="{39E30ABB-37BB-4F5F-BC26-B83FDB786D75}" presName="box" presStyleLbl="node1" presStyleIdx="1" presStyleCnt="3"/>
      <dgm:spPr/>
    </dgm:pt>
    <dgm:pt modelId="{AC344187-BFEB-47F2-8A6D-466B6AAA8D4A}" type="pres">
      <dgm:prSet presAssocID="{39E30ABB-37BB-4F5F-BC26-B83FDB786D75}"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3EB12A44-127B-47DC-83FC-69CF3E235D52}" type="pres">
      <dgm:prSet presAssocID="{39E30ABB-37BB-4F5F-BC26-B83FDB786D75}" presName="text" presStyleLbl="node1" presStyleIdx="1" presStyleCnt="3">
        <dgm:presLayoutVars>
          <dgm:bulletEnabled val="1"/>
        </dgm:presLayoutVars>
      </dgm:prSet>
      <dgm:spPr/>
    </dgm:pt>
    <dgm:pt modelId="{BC7E9D43-A44B-4C16-BBDA-FB1E338AB260}" type="pres">
      <dgm:prSet presAssocID="{CD56B9D0-E1BA-4E8B-B1AF-15236DB2E900}" presName="spacer" presStyleCnt="0"/>
      <dgm:spPr/>
    </dgm:pt>
    <dgm:pt modelId="{7EF1B6BC-6390-4B6A-ADEE-268E3BF72192}" type="pres">
      <dgm:prSet presAssocID="{DD73FF6F-8D61-4F4B-8BB7-48956BC64CB3}" presName="comp" presStyleCnt="0"/>
      <dgm:spPr/>
    </dgm:pt>
    <dgm:pt modelId="{E9455FDF-C826-49BC-9713-3D0E88AC6B25}" type="pres">
      <dgm:prSet presAssocID="{DD73FF6F-8D61-4F4B-8BB7-48956BC64CB3}" presName="box" presStyleLbl="node1" presStyleIdx="2" presStyleCnt="3"/>
      <dgm:spPr/>
    </dgm:pt>
    <dgm:pt modelId="{F0C524A9-387C-4095-BE30-E64DE10A4E60}" type="pres">
      <dgm:prSet presAssocID="{DD73FF6F-8D61-4F4B-8BB7-48956BC64CB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dgm:spPr>
    </dgm:pt>
    <dgm:pt modelId="{B887F301-D1E6-478F-8F2F-E1E011307EC4}" type="pres">
      <dgm:prSet presAssocID="{DD73FF6F-8D61-4F4B-8BB7-48956BC64CB3}" presName="text" presStyleLbl="node1" presStyleIdx="2" presStyleCnt="3">
        <dgm:presLayoutVars>
          <dgm:bulletEnabled val="1"/>
        </dgm:presLayoutVars>
      </dgm:prSet>
      <dgm:spPr/>
    </dgm:pt>
  </dgm:ptLst>
  <dgm:cxnLst>
    <dgm:cxn modelId="{BA41E301-15AB-4167-81EE-8AD42AB37B7F}" type="presOf" srcId="{FECE6039-B189-4BD7-B797-9B96222EAB51}" destId="{380FFBDE-2FF8-44A0-B73E-5C9FA6F153A2}" srcOrd="0" destOrd="0" presId="urn:microsoft.com/office/officeart/2005/8/layout/vList4"/>
    <dgm:cxn modelId="{0A82A306-668C-47C5-BC72-77F3BC5A226E}" type="presOf" srcId="{94D0F43A-D2E8-4333-83F2-2E0742EF39EB}" destId="{0CD420C7-C24F-4127-84C0-EE9B58D4CB3F}" srcOrd="1" destOrd="3" presId="urn:microsoft.com/office/officeart/2005/8/layout/vList4"/>
    <dgm:cxn modelId="{E8573C23-A28C-446E-9693-CA9C319936D5}" type="presOf" srcId="{9A5665DD-AEFC-41C4-B092-1758420E5A0E}" destId="{0CD420C7-C24F-4127-84C0-EE9B58D4CB3F}" srcOrd="1" destOrd="4" presId="urn:microsoft.com/office/officeart/2005/8/layout/vList4"/>
    <dgm:cxn modelId="{13832C2C-DE53-489D-BF55-1775DC35BB26}" type="presOf" srcId="{C011B23D-B14A-40DB-8308-5D32B3143CCE}" destId="{E9455FDF-C826-49BC-9713-3D0E88AC6B25}" srcOrd="0" destOrd="2" presId="urn:microsoft.com/office/officeart/2005/8/layout/vList4"/>
    <dgm:cxn modelId="{43DAD736-B14C-48B5-A506-B777C563F51B}" type="presOf" srcId="{39E30ABB-37BB-4F5F-BC26-B83FDB786D75}" destId="{3EB12A44-127B-47DC-83FC-69CF3E235D52}" srcOrd="1" destOrd="0" presId="urn:microsoft.com/office/officeart/2005/8/layout/vList4"/>
    <dgm:cxn modelId="{2BF26137-B3E8-4F86-9B7A-0DD0CD00B277}" srcId="{DD73FF6F-8D61-4F4B-8BB7-48956BC64CB3}" destId="{C011B23D-B14A-40DB-8308-5D32B3143CCE}" srcOrd="1" destOrd="0" parTransId="{5A5E29AB-B79A-4116-B875-0599ECF5691A}" sibTransId="{3A221000-AB5B-44C3-BB4E-8C85B2D449E5}"/>
    <dgm:cxn modelId="{25E51338-199A-47C0-8B8C-E7DAF4B5DF39}" type="presOf" srcId="{BBBB0BDE-BC7F-47BC-B2D9-E080A69A2300}" destId="{1248E44A-6639-4F29-90E4-B0DE961C60F8}" srcOrd="0" destOrd="2" presId="urn:microsoft.com/office/officeart/2005/8/layout/vList4"/>
    <dgm:cxn modelId="{2DB55541-DB45-4AF5-BA1B-065800873C39}" type="presOf" srcId="{DD73FF6F-8D61-4F4B-8BB7-48956BC64CB3}" destId="{E9455FDF-C826-49BC-9713-3D0E88AC6B25}" srcOrd="0" destOrd="0" presId="urn:microsoft.com/office/officeart/2005/8/layout/vList4"/>
    <dgm:cxn modelId="{CF42B843-7C6D-46D1-A71B-D180B32DECAB}" srcId="{16434AD1-835E-420C-93BE-4DDCEE54ED31}" destId="{FBB27ED4-89AB-4122-AC44-F79074817B40}" srcOrd="0" destOrd="0" parTransId="{E69A7BDC-1927-49C4-BE05-905C15AF317E}" sibTransId="{2995EA02-8041-4299-8252-41BB4AA4FEE8}"/>
    <dgm:cxn modelId="{6826D563-9059-423D-8A1C-905890193523}" type="presOf" srcId="{39E30ABB-37BB-4F5F-BC26-B83FDB786D75}" destId="{5E2650A6-2722-4155-B295-033C04551AD7}" srcOrd="0" destOrd="0" presId="urn:microsoft.com/office/officeart/2005/8/layout/vList4"/>
    <dgm:cxn modelId="{F71A8548-0375-4F2D-854E-4550DB0066C3}" type="presOf" srcId="{42F51D95-5B51-4347-A1CD-BB4A94E12396}" destId="{B887F301-D1E6-478F-8F2F-E1E011307EC4}" srcOrd="1" destOrd="1" presId="urn:microsoft.com/office/officeart/2005/8/layout/vList4"/>
    <dgm:cxn modelId="{0AB3FE73-E9E2-4018-9D56-4B38229622E6}" type="presOf" srcId="{42F51D95-5B51-4347-A1CD-BB4A94E12396}" destId="{E9455FDF-C826-49BC-9713-3D0E88AC6B25}" srcOrd="0" destOrd="1" presId="urn:microsoft.com/office/officeart/2005/8/layout/vList4"/>
    <dgm:cxn modelId="{B965CA55-9C0F-4DE6-BD0E-31AB695304D8}" srcId="{16434AD1-835E-420C-93BE-4DDCEE54ED31}" destId="{BBBB0BDE-BC7F-47BC-B2D9-E080A69A2300}" srcOrd="1" destOrd="0" parTransId="{D8E771F2-2BD6-4C36-8F3A-8F1317DB9384}" sibTransId="{BA5B013E-3808-4CDB-BB06-FF5EF6603BFC}"/>
    <dgm:cxn modelId="{703D0C80-41A2-4CF2-A756-37F02466E5CF}" type="presOf" srcId="{DD73FF6F-8D61-4F4B-8BB7-48956BC64CB3}" destId="{B887F301-D1E6-478F-8F2F-E1E011307EC4}" srcOrd="1" destOrd="0" presId="urn:microsoft.com/office/officeart/2005/8/layout/vList4"/>
    <dgm:cxn modelId="{0761F683-A1C1-441E-91CC-440939BD8C10}" srcId="{FECE6039-B189-4BD7-B797-9B96222EAB51}" destId="{DD73FF6F-8D61-4F4B-8BB7-48956BC64CB3}" srcOrd="2" destOrd="0" parTransId="{AAEBA61B-B8A4-4060-8DBA-A666BE4E72CF}" sibTransId="{35AC7041-EC36-4838-A483-474A06717EF3}"/>
    <dgm:cxn modelId="{3F488089-D563-40CF-92AD-BDDA8F0051EC}" type="presOf" srcId="{C011B23D-B14A-40DB-8308-5D32B3143CCE}" destId="{B887F301-D1E6-478F-8F2F-E1E011307EC4}" srcOrd="1" destOrd="2" presId="urn:microsoft.com/office/officeart/2005/8/layout/vList4"/>
    <dgm:cxn modelId="{F81FAC89-1476-4D33-B7ED-00DEEFF4ADD3}" type="presOf" srcId="{16434AD1-835E-420C-93BE-4DDCEE54ED31}" destId="{1248E44A-6639-4F29-90E4-B0DE961C60F8}" srcOrd="0" destOrd="0" presId="urn:microsoft.com/office/officeart/2005/8/layout/vList4"/>
    <dgm:cxn modelId="{7AE1E793-C26C-4A9E-9346-5230A8BBB9DF}" type="presOf" srcId="{FBB27ED4-89AB-4122-AC44-F79074817B40}" destId="{1248E44A-6639-4F29-90E4-B0DE961C60F8}" srcOrd="0" destOrd="1" presId="urn:microsoft.com/office/officeart/2005/8/layout/vList4"/>
    <dgm:cxn modelId="{F2CA15AC-E9BB-47A4-8871-7F3850DC7BDD}" type="presOf" srcId="{94D0F43A-D2E8-4333-83F2-2E0742EF39EB}" destId="{1248E44A-6639-4F29-90E4-B0DE961C60F8}" srcOrd="0" destOrd="3" presId="urn:microsoft.com/office/officeart/2005/8/layout/vList4"/>
    <dgm:cxn modelId="{9846EAB6-6504-4007-AC5C-1BCED196B06C}" srcId="{16434AD1-835E-420C-93BE-4DDCEE54ED31}" destId="{9A5665DD-AEFC-41C4-B092-1758420E5A0E}" srcOrd="3" destOrd="0" parTransId="{C12E5A08-2635-4839-BDE8-61683964C524}" sibTransId="{0BA30087-AA65-4B43-B2AC-B9E7BCBD56F8}"/>
    <dgm:cxn modelId="{70A6DEBF-3374-47E4-AC93-D8A665C321DF}" type="presOf" srcId="{9A5665DD-AEFC-41C4-B092-1758420E5A0E}" destId="{1248E44A-6639-4F29-90E4-B0DE961C60F8}" srcOrd="0" destOrd="4" presId="urn:microsoft.com/office/officeart/2005/8/layout/vList4"/>
    <dgm:cxn modelId="{EFC442C2-D2EC-484F-91B6-8FB6C49D2238}" srcId="{DD73FF6F-8D61-4F4B-8BB7-48956BC64CB3}" destId="{42F51D95-5B51-4347-A1CD-BB4A94E12396}" srcOrd="0" destOrd="0" parTransId="{8B85C293-5045-4C50-AB67-9E51C2BA961A}" sibTransId="{159CD2FB-F83C-4865-9C92-9097C508B8F9}"/>
    <dgm:cxn modelId="{55B0DDC3-0CAB-4E08-A99C-D7036A7AB57E}" srcId="{FECE6039-B189-4BD7-B797-9B96222EAB51}" destId="{39E30ABB-37BB-4F5F-BC26-B83FDB786D75}" srcOrd="1" destOrd="0" parTransId="{B796DCD8-4F59-4F4D-8BEE-AB0640311BA6}" sibTransId="{CD56B9D0-E1BA-4E8B-B1AF-15236DB2E900}"/>
    <dgm:cxn modelId="{DF2C75DF-E5E2-454E-8184-3D5EDD832B44}" type="presOf" srcId="{BBBB0BDE-BC7F-47BC-B2D9-E080A69A2300}" destId="{0CD420C7-C24F-4127-84C0-EE9B58D4CB3F}" srcOrd="1" destOrd="2" presId="urn:microsoft.com/office/officeart/2005/8/layout/vList4"/>
    <dgm:cxn modelId="{4C9B7BE9-3CED-4C70-9CEA-ECE17780884F}" type="presOf" srcId="{FBB27ED4-89AB-4122-AC44-F79074817B40}" destId="{0CD420C7-C24F-4127-84C0-EE9B58D4CB3F}" srcOrd="1" destOrd="1" presId="urn:microsoft.com/office/officeart/2005/8/layout/vList4"/>
    <dgm:cxn modelId="{49868AE9-8401-4890-A01B-A532F903255D}" type="presOf" srcId="{16434AD1-835E-420C-93BE-4DDCEE54ED31}" destId="{0CD420C7-C24F-4127-84C0-EE9B58D4CB3F}" srcOrd="1" destOrd="0" presId="urn:microsoft.com/office/officeart/2005/8/layout/vList4"/>
    <dgm:cxn modelId="{1DAAE5F1-0B9E-4F4E-AC6E-9A5388FC438D}" srcId="{FECE6039-B189-4BD7-B797-9B96222EAB51}" destId="{16434AD1-835E-420C-93BE-4DDCEE54ED31}" srcOrd="0" destOrd="0" parTransId="{ABCE1B92-195B-4FB7-B64F-29097B1707BF}" sibTransId="{29CDBC26-B228-4A89-899A-612225FABB1D}"/>
    <dgm:cxn modelId="{DA0B51FC-94D8-4929-9991-03DE8002ADC3}" srcId="{16434AD1-835E-420C-93BE-4DDCEE54ED31}" destId="{94D0F43A-D2E8-4333-83F2-2E0742EF39EB}" srcOrd="2" destOrd="0" parTransId="{8A949E56-9788-4CDD-BBC4-5C9C2B29E234}" sibTransId="{12A5122F-AE57-46DA-866F-E6B941304D02}"/>
    <dgm:cxn modelId="{47E119C9-B20B-4B51-9407-A3885A474C34}" type="presParOf" srcId="{380FFBDE-2FF8-44A0-B73E-5C9FA6F153A2}" destId="{4D19A701-75BF-4CA1-9502-4D48BAC52D73}" srcOrd="0" destOrd="0" presId="urn:microsoft.com/office/officeart/2005/8/layout/vList4"/>
    <dgm:cxn modelId="{51FC39C9-B9E6-4FF5-9C53-9ECC48E0AEDC}" type="presParOf" srcId="{4D19A701-75BF-4CA1-9502-4D48BAC52D73}" destId="{1248E44A-6639-4F29-90E4-B0DE961C60F8}" srcOrd="0" destOrd="0" presId="urn:microsoft.com/office/officeart/2005/8/layout/vList4"/>
    <dgm:cxn modelId="{39F3CDD9-CC96-4FD4-A918-25B0EAC5D919}" type="presParOf" srcId="{4D19A701-75BF-4CA1-9502-4D48BAC52D73}" destId="{318376E4-7CB4-44E1-8330-6A71271D842E}" srcOrd="1" destOrd="0" presId="urn:microsoft.com/office/officeart/2005/8/layout/vList4"/>
    <dgm:cxn modelId="{04CD5B1B-BB85-4DB1-A198-9D8A188BD834}" type="presParOf" srcId="{4D19A701-75BF-4CA1-9502-4D48BAC52D73}" destId="{0CD420C7-C24F-4127-84C0-EE9B58D4CB3F}" srcOrd="2" destOrd="0" presId="urn:microsoft.com/office/officeart/2005/8/layout/vList4"/>
    <dgm:cxn modelId="{6394038D-6489-4951-86D3-1EBD03AF3680}" type="presParOf" srcId="{380FFBDE-2FF8-44A0-B73E-5C9FA6F153A2}" destId="{A3D49913-B91A-492E-97E4-7E1A6AEA56BD}" srcOrd="1" destOrd="0" presId="urn:microsoft.com/office/officeart/2005/8/layout/vList4"/>
    <dgm:cxn modelId="{E3CA39BD-3B0E-4B66-B7E6-B86CBA24D45F}" type="presParOf" srcId="{380FFBDE-2FF8-44A0-B73E-5C9FA6F153A2}" destId="{0AF3F82B-B391-4C03-AA48-5E9FFA93F02E}" srcOrd="2" destOrd="0" presId="urn:microsoft.com/office/officeart/2005/8/layout/vList4"/>
    <dgm:cxn modelId="{3DD3FD00-92F6-42F1-87F3-5D59DAAFA942}" type="presParOf" srcId="{0AF3F82B-B391-4C03-AA48-5E9FFA93F02E}" destId="{5E2650A6-2722-4155-B295-033C04551AD7}" srcOrd="0" destOrd="0" presId="urn:microsoft.com/office/officeart/2005/8/layout/vList4"/>
    <dgm:cxn modelId="{62DC775C-B8E1-46EF-BC8B-8BB40DC72652}" type="presParOf" srcId="{0AF3F82B-B391-4C03-AA48-5E9FFA93F02E}" destId="{AC344187-BFEB-47F2-8A6D-466B6AAA8D4A}" srcOrd="1" destOrd="0" presId="urn:microsoft.com/office/officeart/2005/8/layout/vList4"/>
    <dgm:cxn modelId="{6C7162F6-6EE4-4FB0-B1DD-7252E10E8F9A}" type="presParOf" srcId="{0AF3F82B-B391-4C03-AA48-5E9FFA93F02E}" destId="{3EB12A44-127B-47DC-83FC-69CF3E235D52}" srcOrd="2" destOrd="0" presId="urn:microsoft.com/office/officeart/2005/8/layout/vList4"/>
    <dgm:cxn modelId="{066A0500-4938-44FD-9368-BE03DE0AC9CD}" type="presParOf" srcId="{380FFBDE-2FF8-44A0-B73E-5C9FA6F153A2}" destId="{BC7E9D43-A44B-4C16-BBDA-FB1E338AB260}" srcOrd="3" destOrd="0" presId="urn:microsoft.com/office/officeart/2005/8/layout/vList4"/>
    <dgm:cxn modelId="{A420C416-9847-4BF3-B773-C012BADAFFBF}" type="presParOf" srcId="{380FFBDE-2FF8-44A0-B73E-5C9FA6F153A2}" destId="{7EF1B6BC-6390-4B6A-ADEE-268E3BF72192}" srcOrd="4" destOrd="0" presId="urn:microsoft.com/office/officeart/2005/8/layout/vList4"/>
    <dgm:cxn modelId="{151FE539-1E37-4291-A69E-F2EB025152D5}" type="presParOf" srcId="{7EF1B6BC-6390-4B6A-ADEE-268E3BF72192}" destId="{E9455FDF-C826-49BC-9713-3D0E88AC6B25}" srcOrd="0" destOrd="0" presId="urn:microsoft.com/office/officeart/2005/8/layout/vList4"/>
    <dgm:cxn modelId="{FBF85CE0-08F4-446E-AEAC-DF2ABE527319}" type="presParOf" srcId="{7EF1B6BC-6390-4B6A-ADEE-268E3BF72192}" destId="{F0C524A9-387C-4095-BE30-E64DE10A4E60}" srcOrd="1" destOrd="0" presId="urn:microsoft.com/office/officeart/2005/8/layout/vList4"/>
    <dgm:cxn modelId="{8D9E0870-6E10-49F1-9D72-1641B45BCADC}" type="presParOf" srcId="{7EF1B6BC-6390-4B6A-ADEE-268E3BF72192}" destId="{B887F301-D1E6-478F-8F2F-E1E011307EC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037F16-9171-468A-B580-FCD31DA21407}"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en-US"/>
        </a:p>
      </dgm:t>
    </dgm:pt>
    <dgm:pt modelId="{5430F20C-736A-498D-B6C0-69872EA78496}">
      <dgm:prSet/>
      <dgm:spPr/>
      <dgm:t>
        <a:bodyPr/>
        <a:lstStyle/>
        <a:p>
          <a:pPr rtl="0"/>
          <a:r>
            <a:rPr lang="en-US" b="0" i="0" dirty="0">
              <a:latin typeface="Times New Roman" panose="02020603050405020304" pitchFamily="18" charset="0"/>
              <a:cs typeface="Times New Roman" panose="02020603050405020304" pitchFamily="18" charset="0"/>
            </a:rPr>
            <a:t>Aleksandre </a:t>
          </a:r>
          <a:r>
            <a:rPr lang="en-US" b="0" i="0" dirty="0" err="1">
              <a:latin typeface="Times New Roman" panose="02020603050405020304" pitchFamily="18" charset="0"/>
              <a:cs typeface="Times New Roman" panose="02020603050405020304" pitchFamily="18" charset="0"/>
            </a:rPr>
            <a:t>Lashkarava</a:t>
          </a:r>
          <a:r>
            <a:rPr lang="en-US" b="0" i="0" dirty="0">
              <a:latin typeface="Times New Roman" panose="02020603050405020304" pitchFamily="18" charset="0"/>
              <a:cs typeface="Times New Roman" panose="02020603050405020304" pitchFamily="18" charset="0"/>
            </a:rPr>
            <a:t>, a cameraman severely beaten by members of a hate group, passed away soon after event. The investigation is still ongoing. </a:t>
          </a:r>
          <a:endParaRPr lang="en-US" dirty="0">
            <a:latin typeface="Times New Roman" panose="02020603050405020304" pitchFamily="18" charset="0"/>
            <a:cs typeface="Times New Roman" panose="02020603050405020304" pitchFamily="18" charset="0"/>
          </a:endParaRPr>
        </a:p>
      </dgm:t>
    </dgm:pt>
    <dgm:pt modelId="{D7D87B69-3709-4EF0-B425-7BFB237B852B}" type="parTrans" cxnId="{A85BCDA3-21B5-492B-A915-5C66F0E9C39D}">
      <dgm:prSet/>
      <dgm:spPr/>
      <dgm:t>
        <a:bodyPr/>
        <a:lstStyle/>
        <a:p>
          <a:endParaRPr lang="en-US"/>
        </a:p>
      </dgm:t>
    </dgm:pt>
    <dgm:pt modelId="{CBEFCB86-01BA-4661-946D-576429A42F80}" type="sibTrans" cxnId="{A85BCDA3-21B5-492B-A915-5C66F0E9C39D}">
      <dgm:prSet/>
      <dgm:spPr/>
      <dgm:t>
        <a:bodyPr/>
        <a:lstStyle/>
        <a:p>
          <a:endParaRPr lang="en-US"/>
        </a:p>
      </dgm:t>
    </dgm:pt>
    <dgm:pt modelId="{CA0A3CA8-1C57-41B7-B24C-767185130E64}">
      <dgm:prSet/>
      <dgm:spPr/>
      <dgm:t>
        <a:bodyPr/>
        <a:lstStyle/>
        <a:p>
          <a:pPr rtl="0"/>
          <a:r>
            <a:rPr lang="en-US" b="0" i="0" dirty="0">
              <a:latin typeface="Times New Roman" panose="02020603050405020304" pitchFamily="18" charset="0"/>
              <a:cs typeface="Times New Roman" panose="02020603050405020304" pitchFamily="18" charset="0"/>
            </a:rPr>
            <a:t>Some journalists have left the country, while others have left the profession.</a:t>
          </a:r>
          <a:endParaRPr lang="en-US" dirty="0">
            <a:latin typeface="Times New Roman" panose="02020603050405020304" pitchFamily="18" charset="0"/>
            <a:cs typeface="Times New Roman" panose="02020603050405020304" pitchFamily="18" charset="0"/>
          </a:endParaRPr>
        </a:p>
      </dgm:t>
    </dgm:pt>
    <dgm:pt modelId="{26A96202-7968-4B35-AC63-C1D7169D1226}" type="parTrans" cxnId="{156B982D-2447-4560-8809-348A3ADEF68A}">
      <dgm:prSet/>
      <dgm:spPr/>
      <dgm:t>
        <a:bodyPr/>
        <a:lstStyle/>
        <a:p>
          <a:endParaRPr lang="en-US"/>
        </a:p>
      </dgm:t>
    </dgm:pt>
    <dgm:pt modelId="{6AC02B42-7DB7-4A8F-9F64-38E2FD64EDCA}" type="sibTrans" cxnId="{156B982D-2447-4560-8809-348A3ADEF68A}">
      <dgm:prSet/>
      <dgm:spPr/>
      <dgm:t>
        <a:bodyPr/>
        <a:lstStyle/>
        <a:p>
          <a:endParaRPr lang="en-US"/>
        </a:p>
      </dgm:t>
    </dgm:pt>
    <dgm:pt modelId="{C1D999B0-6FA8-45E6-A2E6-2CE1EA61A70D}">
      <dgm:prSet/>
      <dgm:spPr/>
      <dgm:t>
        <a:bodyPr/>
        <a:lstStyle/>
        <a:p>
          <a:pPr rtl="0"/>
          <a:r>
            <a:rPr lang="en-US" b="0" i="0" dirty="0">
              <a:latin typeface="Times New Roman" panose="02020603050405020304" pitchFamily="18" charset="0"/>
              <a:cs typeface="Times New Roman" panose="02020603050405020304" pitchFamily="18" charset="0"/>
            </a:rPr>
            <a:t>Due to the physical injuries sustained, cameraman Ilia </a:t>
          </a:r>
          <a:r>
            <a:rPr lang="en-US" b="0" i="0" dirty="0" err="1">
              <a:latin typeface="Times New Roman" panose="02020603050405020304" pitchFamily="18" charset="0"/>
              <a:cs typeface="Times New Roman" panose="02020603050405020304" pitchFamily="18" charset="0"/>
            </a:rPr>
            <a:t>Tvaliashvili</a:t>
          </a:r>
          <a:r>
            <a:rPr lang="en-US" b="0" i="0" dirty="0">
              <a:latin typeface="Times New Roman" panose="02020603050405020304" pitchFamily="18" charset="0"/>
              <a:cs typeface="Times New Roman" panose="02020603050405020304" pitchFamily="18" charset="0"/>
            </a:rPr>
            <a:t> suffered permanent negative consequences on his body and is under restricted work</a:t>
          </a:r>
          <a:endParaRPr lang="en-US" dirty="0">
            <a:latin typeface="Times New Roman" panose="02020603050405020304" pitchFamily="18" charset="0"/>
            <a:cs typeface="Times New Roman" panose="02020603050405020304" pitchFamily="18" charset="0"/>
          </a:endParaRPr>
        </a:p>
      </dgm:t>
    </dgm:pt>
    <dgm:pt modelId="{717CF056-261A-49B2-A726-6804470A57CB}" type="parTrans" cxnId="{0AC80FF2-1137-4AF8-910E-0DEDDD9DD05E}">
      <dgm:prSet/>
      <dgm:spPr/>
      <dgm:t>
        <a:bodyPr/>
        <a:lstStyle/>
        <a:p>
          <a:endParaRPr lang="en-US"/>
        </a:p>
      </dgm:t>
    </dgm:pt>
    <dgm:pt modelId="{EFE7478C-51EB-489A-BF13-A69C902EC6DB}" type="sibTrans" cxnId="{0AC80FF2-1137-4AF8-910E-0DEDDD9DD05E}">
      <dgm:prSet/>
      <dgm:spPr/>
      <dgm:t>
        <a:bodyPr/>
        <a:lstStyle/>
        <a:p>
          <a:endParaRPr lang="en-US"/>
        </a:p>
      </dgm:t>
    </dgm:pt>
    <dgm:pt modelId="{3AEDBAEC-9CE7-433D-83D1-13DBA9F14EDC}" type="pres">
      <dgm:prSet presAssocID="{CE037F16-9171-468A-B580-FCD31DA21407}" presName="Name0" presStyleCnt="0">
        <dgm:presLayoutVars>
          <dgm:chMax val="7"/>
          <dgm:chPref val="7"/>
          <dgm:dir/>
        </dgm:presLayoutVars>
      </dgm:prSet>
      <dgm:spPr/>
    </dgm:pt>
    <dgm:pt modelId="{0F248E3C-444F-4BC0-96E9-7EA76DE53F26}" type="pres">
      <dgm:prSet presAssocID="{CE037F16-9171-468A-B580-FCD31DA21407}" presName="Name1" presStyleCnt="0"/>
      <dgm:spPr/>
    </dgm:pt>
    <dgm:pt modelId="{CAC1DDA3-E2C6-4CCE-BEE0-5B8E83FE782A}" type="pres">
      <dgm:prSet presAssocID="{CE037F16-9171-468A-B580-FCD31DA21407}" presName="cycle" presStyleCnt="0"/>
      <dgm:spPr/>
    </dgm:pt>
    <dgm:pt modelId="{292BA19D-32AB-406F-B749-47941D972B1C}" type="pres">
      <dgm:prSet presAssocID="{CE037F16-9171-468A-B580-FCD31DA21407}" presName="srcNode" presStyleLbl="node1" presStyleIdx="0" presStyleCnt="3"/>
      <dgm:spPr/>
    </dgm:pt>
    <dgm:pt modelId="{B54917A2-3A1C-4001-A543-558556737C79}" type="pres">
      <dgm:prSet presAssocID="{CE037F16-9171-468A-B580-FCD31DA21407}" presName="conn" presStyleLbl="parChTrans1D2" presStyleIdx="0" presStyleCnt="1"/>
      <dgm:spPr/>
    </dgm:pt>
    <dgm:pt modelId="{E4CDA1EF-BA76-4D5A-BFD7-3BEFE6E99350}" type="pres">
      <dgm:prSet presAssocID="{CE037F16-9171-468A-B580-FCD31DA21407}" presName="extraNode" presStyleLbl="node1" presStyleIdx="0" presStyleCnt="3"/>
      <dgm:spPr/>
    </dgm:pt>
    <dgm:pt modelId="{93287F9B-3729-43D9-A22A-6BEDCF40ABF3}" type="pres">
      <dgm:prSet presAssocID="{CE037F16-9171-468A-B580-FCD31DA21407}" presName="dstNode" presStyleLbl="node1" presStyleIdx="0" presStyleCnt="3"/>
      <dgm:spPr/>
    </dgm:pt>
    <dgm:pt modelId="{F25BA045-1280-47D2-B188-3CC92D744741}" type="pres">
      <dgm:prSet presAssocID="{5430F20C-736A-498D-B6C0-69872EA78496}" presName="text_1" presStyleLbl="node1" presStyleIdx="0" presStyleCnt="3">
        <dgm:presLayoutVars>
          <dgm:bulletEnabled val="1"/>
        </dgm:presLayoutVars>
      </dgm:prSet>
      <dgm:spPr/>
    </dgm:pt>
    <dgm:pt modelId="{9F071836-BEAD-4A76-8EFB-D01DB066A5DC}" type="pres">
      <dgm:prSet presAssocID="{5430F20C-736A-498D-B6C0-69872EA78496}" presName="accent_1" presStyleCnt="0"/>
      <dgm:spPr/>
    </dgm:pt>
    <dgm:pt modelId="{36A9FB10-FAC5-4C2E-9E09-E3F716AEE267}" type="pres">
      <dgm:prSet presAssocID="{5430F20C-736A-498D-B6C0-69872EA78496}" presName="accentRepeatNode" presStyleLbl="solidFgAcc1" presStyleIdx="0" presStyleCnt="3"/>
      <dgm:spPr/>
    </dgm:pt>
    <dgm:pt modelId="{38F43E1C-B5F0-47E6-B45E-CC9F318ADD9A}" type="pres">
      <dgm:prSet presAssocID="{CA0A3CA8-1C57-41B7-B24C-767185130E64}" presName="text_2" presStyleLbl="node1" presStyleIdx="1" presStyleCnt="3">
        <dgm:presLayoutVars>
          <dgm:bulletEnabled val="1"/>
        </dgm:presLayoutVars>
      </dgm:prSet>
      <dgm:spPr/>
    </dgm:pt>
    <dgm:pt modelId="{9AABB1F3-1B23-46C7-8176-6CC5514F2E3C}" type="pres">
      <dgm:prSet presAssocID="{CA0A3CA8-1C57-41B7-B24C-767185130E64}" presName="accent_2" presStyleCnt="0"/>
      <dgm:spPr/>
    </dgm:pt>
    <dgm:pt modelId="{6BF9B720-677D-441E-B75D-48D2483D529D}" type="pres">
      <dgm:prSet presAssocID="{CA0A3CA8-1C57-41B7-B24C-767185130E64}" presName="accentRepeatNode" presStyleLbl="solidFgAcc1" presStyleIdx="1" presStyleCnt="3"/>
      <dgm:spPr/>
    </dgm:pt>
    <dgm:pt modelId="{347C6BA8-5978-45BD-ABCB-6FFCB027DA36}" type="pres">
      <dgm:prSet presAssocID="{C1D999B0-6FA8-45E6-A2E6-2CE1EA61A70D}" presName="text_3" presStyleLbl="node1" presStyleIdx="2" presStyleCnt="3">
        <dgm:presLayoutVars>
          <dgm:bulletEnabled val="1"/>
        </dgm:presLayoutVars>
      </dgm:prSet>
      <dgm:spPr/>
    </dgm:pt>
    <dgm:pt modelId="{DE899AB7-DA5A-4A89-96AE-DA993E6C7BC5}" type="pres">
      <dgm:prSet presAssocID="{C1D999B0-6FA8-45E6-A2E6-2CE1EA61A70D}" presName="accent_3" presStyleCnt="0"/>
      <dgm:spPr/>
    </dgm:pt>
    <dgm:pt modelId="{3CD4BFD7-003D-4532-A96E-F060C7AECAAD}" type="pres">
      <dgm:prSet presAssocID="{C1D999B0-6FA8-45E6-A2E6-2CE1EA61A70D}" presName="accentRepeatNode" presStyleLbl="solidFgAcc1" presStyleIdx="2" presStyleCnt="3"/>
      <dgm:spPr/>
    </dgm:pt>
  </dgm:ptLst>
  <dgm:cxnLst>
    <dgm:cxn modelId="{156B982D-2447-4560-8809-348A3ADEF68A}" srcId="{CE037F16-9171-468A-B580-FCD31DA21407}" destId="{CA0A3CA8-1C57-41B7-B24C-767185130E64}" srcOrd="1" destOrd="0" parTransId="{26A96202-7968-4B35-AC63-C1D7169D1226}" sibTransId="{6AC02B42-7DB7-4A8F-9F64-38E2FD64EDCA}"/>
    <dgm:cxn modelId="{79813745-EF55-400A-8927-64688A611F50}" type="presOf" srcId="{5430F20C-736A-498D-B6C0-69872EA78496}" destId="{F25BA045-1280-47D2-B188-3CC92D744741}" srcOrd="0" destOrd="0" presId="urn:microsoft.com/office/officeart/2008/layout/VerticalCurvedList"/>
    <dgm:cxn modelId="{ADE04969-D23E-451E-AEE8-41DFA7F91DDF}" type="presOf" srcId="{C1D999B0-6FA8-45E6-A2E6-2CE1EA61A70D}" destId="{347C6BA8-5978-45BD-ABCB-6FFCB027DA36}" srcOrd="0" destOrd="0" presId="urn:microsoft.com/office/officeart/2008/layout/VerticalCurvedList"/>
    <dgm:cxn modelId="{1648487C-6680-4D1F-9030-613E02A17EF3}" type="presOf" srcId="{CBEFCB86-01BA-4661-946D-576429A42F80}" destId="{B54917A2-3A1C-4001-A543-558556737C79}" srcOrd="0" destOrd="0" presId="urn:microsoft.com/office/officeart/2008/layout/VerticalCurvedList"/>
    <dgm:cxn modelId="{C0004184-4944-4AF6-95D8-A4CE7FAE8A4A}" type="presOf" srcId="{CE037F16-9171-468A-B580-FCD31DA21407}" destId="{3AEDBAEC-9CE7-433D-83D1-13DBA9F14EDC}" srcOrd="0" destOrd="0" presId="urn:microsoft.com/office/officeart/2008/layout/VerticalCurvedList"/>
    <dgm:cxn modelId="{25550FA3-1265-47F5-A815-23F8BF3A8FBD}" type="presOf" srcId="{CA0A3CA8-1C57-41B7-B24C-767185130E64}" destId="{38F43E1C-B5F0-47E6-B45E-CC9F318ADD9A}" srcOrd="0" destOrd="0" presId="urn:microsoft.com/office/officeart/2008/layout/VerticalCurvedList"/>
    <dgm:cxn modelId="{A85BCDA3-21B5-492B-A915-5C66F0E9C39D}" srcId="{CE037F16-9171-468A-B580-FCD31DA21407}" destId="{5430F20C-736A-498D-B6C0-69872EA78496}" srcOrd="0" destOrd="0" parTransId="{D7D87B69-3709-4EF0-B425-7BFB237B852B}" sibTransId="{CBEFCB86-01BA-4661-946D-576429A42F80}"/>
    <dgm:cxn modelId="{0AC80FF2-1137-4AF8-910E-0DEDDD9DD05E}" srcId="{CE037F16-9171-468A-B580-FCD31DA21407}" destId="{C1D999B0-6FA8-45E6-A2E6-2CE1EA61A70D}" srcOrd="2" destOrd="0" parTransId="{717CF056-261A-49B2-A726-6804470A57CB}" sibTransId="{EFE7478C-51EB-489A-BF13-A69C902EC6DB}"/>
    <dgm:cxn modelId="{355234AB-BEC9-4B77-BDB0-6CB56ADB3FD9}" type="presParOf" srcId="{3AEDBAEC-9CE7-433D-83D1-13DBA9F14EDC}" destId="{0F248E3C-444F-4BC0-96E9-7EA76DE53F26}" srcOrd="0" destOrd="0" presId="urn:microsoft.com/office/officeart/2008/layout/VerticalCurvedList"/>
    <dgm:cxn modelId="{48A94C6A-61C9-4313-B90C-50B5F219374F}" type="presParOf" srcId="{0F248E3C-444F-4BC0-96E9-7EA76DE53F26}" destId="{CAC1DDA3-E2C6-4CCE-BEE0-5B8E83FE782A}" srcOrd="0" destOrd="0" presId="urn:microsoft.com/office/officeart/2008/layout/VerticalCurvedList"/>
    <dgm:cxn modelId="{2A388AE2-3C80-44D6-B34A-0C18A23AAAFC}" type="presParOf" srcId="{CAC1DDA3-E2C6-4CCE-BEE0-5B8E83FE782A}" destId="{292BA19D-32AB-406F-B749-47941D972B1C}" srcOrd="0" destOrd="0" presId="urn:microsoft.com/office/officeart/2008/layout/VerticalCurvedList"/>
    <dgm:cxn modelId="{314F3E5D-B08E-414D-915A-7985A1E80C54}" type="presParOf" srcId="{CAC1DDA3-E2C6-4CCE-BEE0-5B8E83FE782A}" destId="{B54917A2-3A1C-4001-A543-558556737C79}" srcOrd="1" destOrd="0" presId="urn:microsoft.com/office/officeart/2008/layout/VerticalCurvedList"/>
    <dgm:cxn modelId="{DCC0E603-A11F-4AAF-B038-1D3D197BF727}" type="presParOf" srcId="{CAC1DDA3-E2C6-4CCE-BEE0-5B8E83FE782A}" destId="{E4CDA1EF-BA76-4D5A-BFD7-3BEFE6E99350}" srcOrd="2" destOrd="0" presId="urn:microsoft.com/office/officeart/2008/layout/VerticalCurvedList"/>
    <dgm:cxn modelId="{50B05CE1-4253-4FAF-87B3-FDAC82CF38CF}" type="presParOf" srcId="{CAC1DDA3-E2C6-4CCE-BEE0-5B8E83FE782A}" destId="{93287F9B-3729-43D9-A22A-6BEDCF40ABF3}" srcOrd="3" destOrd="0" presId="urn:microsoft.com/office/officeart/2008/layout/VerticalCurvedList"/>
    <dgm:cxn modelId="{63653499-29E8-446D-AC34-174CAC09EEFE}" type="presParOf" srcId="{0F248E3C-444F-4BC0-96E9-7EA76DE53F26}" destId="{F25BA045-1280-47D2-B188-3CC92D744741}" srcOrd="1" destOrd="0" presId="urn:microsoft.com/office/officeart/2008/layout/VerticalCurvedList"/>
    <dgm:cxn modelId="{E3B8E697-7B88-44A8-AAD9-74071EACFCD3}" type="presParOf" srcId="{0F248E3C-444F-4BC0-96E9-7EA76DE53F26}" destId="{9F071836-BEAD-4A76-8EFB-D01DB066A5DC}" srcOrd="2" destOrd="0" presId="urn:microsoft.com/office/officeart/2008/layout/VerticalCurvedList"/>
    <dgm:cxn modelId="{B080AD32-0578-4C56-B764-4E87A286ED2E}" type="presParOf" srcId="{9F071836-BEAD-4A76-8EFB-D01DB066A5DC}" destId="{36A9FB10-FAC5-4C2E-9E09-E3F716AEE267}" srcOrd="0" destOrd="0" presId="urn:microsoft.com/office/officeart/2008/layout/VerticalCurvedList"/>
    <dgm:cxn modelId="{78ACD843-318A-4C5C-896C-844A855AF0F3}" type="presParOf" srcId="{0F248E3C-444F-4BC0-96E9-7EA76DE53F26}" destId="{38F43E1C-B5F0-47E6-B45E-CC9F318ADD9A}" srcOrd="3" destOrd="0" presId="urn:microsoft.com/office/officeart/2008/layout/VerticalCurvedList"/>
    <dgm:cxn modelId="{9E631B9E-FC3C-468D-A435-022ECE2DB95E}" type="presParOf" srcId="{0F248E3C-444F-4BC0-96E9-7EA76DE53F26}" destId="{9AABB1F3-1B23-46C7-8176-6CC5514F2E3C}" srcOrd="4" destOrd="0" presId="urn:microsoft.com/office/officeart/2008/layout/VerticalCurvedList"/>
    <dgm:cxn modelId="{C9E16C99-D9FB-4DC4-8319-82A8DAC1EEDC}" type="presParOf" srcId="{9AABB1F3-1B23-46C7-8176-6CC5514F2E3C}" destId="{6BF9B720-677D-441E-B75D-48D2483D529D}" srcOrd="0" destOrd="0" presId="urn:microsoft.com/office/officeart/2008/layout/VerticalCurvedList"/>
    <dgm:cxn modelId="{8A831404-0DDF-4072-8AA6-908AD56636E7}" type="presParOf" srcId="{0F248E3C-444F-4BC0-96E9-7EA76DE53F26}" destId="{347C6BA8-5978-45BD-ABCB-6FFCB027DA36}" srcOrd="5" destOrd="0" presId="urn:microsoft.com/office/officeart/2008/layout/VerticalCurvedList"/>
    <dgm:cxn modelId="{6DC0E6CA-A37C-4549-BEAE-B1058CDB0DC8}" type="presParOf" srcId="{0F248E3C-444F-4BC0-96E9-7EA76DE53F26}" destId="{DE899AB7-DA5A-4A89-96AE-DA993E6C7BC5}" srcOrd="6" destOrd="0" presId="urn:microsoft.com/office/officeart/2008/layout/VerticalCurvedList"/>
    <dgm:cxn modelId="{CB96389E-3F59-43D6-9D03-04A8B6636071}" type="presParOf" srcId="{DE899AB7-DA5A-4A89-96AE-DA993E6C7BC5}" destId="{3CD4BFD7-003D-4532-A96E-F060C7AECAA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037F16-9171-468A-B580-FCD31DA21407}"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en-US"/>
        </a:p>
      </dgm:t>
    </dgm:pt>
    <dgm:pt modelId="{5430F20C-736A-498D-B6C0-69872EA78496}">
      <dgm:prSet/>
      <dgm:spPr/>
      <dgm:t>
        <a:bodyPr/>
        <a:lstStyle/>
        <a:p>
          <a:pPr rtl="0"/>
          <a:r>
            <a:rPr lang="en-US" b="0" i="0" dirty="0">
              <a:latin typeface="Times New Roman" panose="02020603050405020304" pitchFamily="18" charset="0"/>
              <a:cs typeface="Times New Roman" panose="02020603050405020304" pitchFamily="18" charset="0"/>
            </a:rPr>
            <a:t>The organizers of hate groups continue to publicly plan assaults on Pride events.</a:t>
          </a:r>
          <a:endParaRPr lang="en-US" dirty="0">
            <a:latin typeface="Times New Roman" panose="02020603050405020304" pitchFamily="18" charset="0"/>
            <a:cs typeface="Times New Roman" panose="02020603050405020304" pitchFamily="18" charset="0"/>
          </a:endParaRPr>
        </a:p>
      </dgm:t>
    </dgm:pt>
    <dgm:pt modelId="{D7D87B69-3709-4EF0-B425-7BFB237B852B}" type="parTrans" cxnId="{A85BCDA3-21B5-492B-A915-5C66F0E9C39D}">
      <dgm:prSet/>
      <dgm:spPr/>
      <dgm:t>
        <a:bodyPr/>
        <a:lstStyle/>
        <a:p>
          <a:endParaRPr lang="en-US"/>
        </a:p>
      </dgm:t>
    </dgm:pt>
    <dgm:pt modelId="{CBEFCB86-01BA-4661-946D-576429A42F80}" type="sibTrans" cxnId="{A85BCDA3-21B5-492B-A915-5C66F0E9C39D}">
      <dgm:prSet/>
      <dgm:spPr/>
      <dgm:t>
        <a:bodyPr/>
        <a:lstStyle/>
        <a:p>
          <a:endParaRPr lang="en-US"/>
        </a:p>
      </dgm:t>
    </dgm:pt>
    <dgm:pt modelId="{CA0A3CA8-1C57-41B7-B24C-767185130E64}">
      <dgm:prSet/>
      <dgm:spPr/>
      <dgm:t>
        <a:bodyPr/>
        <a:lstStyle/>
        <a:p>
          <a:pPr rtl="0"/>
          <a:r>
            <a:rPr lang="en-US" b="0" i="0" dirty="0">
              <a:latin typeface="Times New Roman" panose="02020603050405020304" pitchFamily="18" charset="0"/>
              <a:cs typeface="Times New Roman" panose="02020603050405020304" pitchFamily="18" charset="0"/>
            </a:rPr>
            <a:t>None of them have been charged or detained.</a:t>
          </a:r>
          <a:endParaRPr lang="en-US" dirty="0">
            <a:latin typeface="Times New Roman" panose="02020603050405020304" pitchFamily="18" charset="0"/>
            <a:cs typeface="Times New Roman" panose="02020603050405020304" pitchFamily="18" charset="0"/>
          </a:endParaRPr>
        </a:p>
      </dgm:t>
    </dgm:pt>
    <dgm:pt modelId="{26A96202-7968-4B35-AC63-C1D7169D1226}" type="parTrans" cxnId="{156B982D-2447-4560-8809-348A3ADEF68A}">
      <dgm:prSet/>
      <dgm:spPr/>
      <dgm:t>
        <a:bodyPr/>
        <a:lstStyle/>
        <a:p>
          <a:endParaRPr lang="en-US"/>
        </a:p>
      </dgm:t>
    </dgm:pt>
    <dgm:pt modelId="{6AC02B42-7DB7-4A8F-9F64-38E2FD64EDCA}" type="sibTrans" cxnId="{156B982D-2447-4560-8809-348A3ADEF68A}">
      <dgm:prSet/>
      <dgm:spPr/>
      <dgm:t>
        <a:bodyPr/>
        <a:lstStyle/>
        <a:p>
          <a:endParaRPr lang="en-US"/>
        </a:p>
      </dgm:t>
    </dgm:pt>
    <dgm:pt modelId="{C1D999B0-6FA8-45E6-A2E6-2CE1EA61A70D}">
      <dgm:prSet/>
      <dgm:spPr/>
      <dgm:t>
        <a:bodyPr/>
        <a:lstStyle/>
        <a:p>
          <a:pPr rtl="0"/>
          <a:r>
            <a:rPr lang="en-US" b="0" i="0" dirty="0">
              <a:latin typeface="Times New Roman" panose="02020603050405020304" pitchFamily="18" charset="0"/>
              <a:cs typeface="Times New Roman" panose="02020603050405020304" pitchFamily="18" charset="0"/>
            </a:rPr>
            <a:t>The legal representatives of the victims do not even have access to the criminal case materials related to the organizers.</a:t>
          </a:r>
          <a:endParaRPr lang="en-US" dirty="0">
            <a:latin typeface="Times New Roman" panose="02020603050405020304" pitchFamily="18" charset="0"/>
            <a:cs typeface="Times New Roman" panose="02020603050405020304" pitchFamily="18" charset="0"/>
          </a:endParaRPr>
        </a:p>
      </dgm:t>
    </dgm:pt>
    <dgm:pt modelId="{717CF056-261A-49B2-A726-6804470A57CB}" type="parTrans" cxnId="{0AC80FF2-1137-4AF8-910E-0DEDDD9DD05E}">
      <dgm:prSet/>
      <dgm:spPr/>
      <dgm:t>
        <a:bodyPr/>
        <a:lstStyle/>
        <a:p>
          <a:endParaRPr lang="en-US"/>
        </a:p>
      </dgm:t>
    </dgm:pt>
    <dgm:pt modelId="{EFE7478C-51EB-489A-BF13-A69C902EC6DB}" type="sibTrans" cxnId="{0AC80FF2-1137-4AF8-910E-0DEDDD9DD05E}">
      <dgm:prSet/>
      <dgm:spPr/>
      <dgm:t>
        <a:bodyPr/>
        <a:lstStyle/>
        <a:p>
          <a:endParaRPr lang="en-US"/>
        </a:p>
      </dgm:t>
    </dgm:pt>
    <dgm:pt modelId="{3AEDBAEC-9CE7-433D-83D1-13DBA9F14EDC}" type="pres">
      <dgm:prSet presAssocID="{CE037F16-9171-468A-B580-FCD31DA21407}" presName="Name0" presStyleCnt="0">
        <dgm:presLayoutVars>
          <dgm:chMax val="7"/>
          <dgm:chPref val="7"/>
          <dgm:dir val="rev"/>
        </dgm:presLayoutVars>
      </dgm:prSet>
      <dgm:spPr/>
    </dgm:pt>
    <dgm:pt modelId="{0F248E3C-444F-4BC0-96E9-7EA76DE53F26}" type="pres">
      <dgm:prSet presAssocID="{CE037F16-9171-468A-B580-FCD31DA21407}" presName="Name1" presStyleCnt="0"/>
      <dgm:spPr/>
    </dgm:pt>
    <dgm:pt modelId="{CAC1DDA3-E2C6-4CCE-BEE0-5B8E83FE782A}" type="pres">
      <dgm:prSet presAssocID="{CE037F16-9171-468A-B580-FCD31DA21407}" presName="cycle" presStyleCnt="0"/>
      <dgm:spPr/>
    </dgm:pt>
    <dgm:pt modelId="{292BA19D-32AB-406F-B749-47941D972B1C}" type="pres">
      <dgm:prSet presAssocID="{CE037F16-9171-468A-B580-FCD31DA21407}" presName="srcNode" presStyleLbl="node1" presStyleIdx="0" presStyleCnt="3"/>
      <dgm:spPr/>
    </dgm:pt>
    <dgm:pt modelId="{B54917A2-3A1C-4001-A543-558556737C79}" type="pres">
      <dgm:prSet presAssocID="{CE037F16-9171-468A-B580-FCD31DA21407}" presName="conn" presStyleLbl="parChTrans1D2" presStyleIdx="0" presStyleCnt="1"/>
      <dgm:spPr/>
    </dgm:pt>
    <dgm:pt modelId="{E4CDA1EF-BA76-4D5A-BFD7-3BEFE6E99350}" type="pres">
      <dgm:prSet presAssocID="{CE037F16-9171-468A-B580-FCD31DA21407}" presName="extraNode" presStyleLbl="node1" presStyleIdx="0" presStyleCnt="3"/>
      <dgm:spPr/>
    </dgm:pt>
    <dgm:pt modelId="{93287F9B-3729-43D9-A22A-6BEDCF40ABF3}" type="pres">
      <dgm:prSet presAssocID="{CE037F16-9171-468A-B580-FCD31DA21407}" presName="dstNode" presStyleLbl="node1" presStyleIdx="0" presStyleCnt="3"/>
      <dgm:spPr/>
    </dgm:pt>
    <dgm:pt modelId="{F25BA045-1280-47D2-B188-3CC92D744741}" type="pres">
      <dgm:prSet presAssocID="{5430F20C-736A-498D-B6C0-69872EA78496}" presName="text_1" presStyleLbl="node1" presStyleIdx="0" presStyleCnt="3">
        <dgm:presLayoutVars>
          <dgm:bulletEnabled val="1"/>
        </dgm:presLayoutVars>
      </dgm:prSet>
      <dgm:spPr/>
    </dgm:pt>
    <dgm:pt modelId="{9F071836-BEAD-4A76-8EFB-D01DB066A5DC}" type="pres">
      <dgm:prSet presAssocID="{5430F20C-736A-498D-B6C0-69872EA78496}" presName="accent_1" presStyleCnt="0"/>
      <dgm:spPr/>
    </dgm:pt>
    <dgm:pt modelId="{36A9FB10-FAC5-4C2E-9E09-E3F716AEE267}" type="pres">
      <dgm:prSet presAssocID="{5430F20C-736A-498D-B6C0-69872EA78496}" presName="accentRepeatNode" presStyleLbl="solidFgAcc1" presStyleIdx="0" presStyleCnt="3"/>
      <dgm:spPr/>
    </dgm:pt>
    <dgm:pt modelId="{38F43E1C-B5F0-47E6-B45E-CC9F318ADD9A}" type="pres">
      <dgm:prSet presAssocID="{CA0A3CA8-1C57-41B7-B24C-767185130E64}" presName="text_2" presStyleLbl="node1" presStyleIdx="1" presStyleCnt="3">
        <dgm:presLayoutVars>
          <dgm:bulletEnabled val="1"/>
        </dgm:presLayoutVars>
      </dgm:prSet>
      <dgm:spPr/>
    </dgm:pt>
    <dgm:pt modelId="{9AABB1F3-1B23-46C7-8176-6CC5514F2E3C}" type="pres">
      <dgm:prSet presAssocID="{CA0A3CA8-1C57-41B7-B24C-767185130E64}" presName="accent_2" presStyleCnt="0"/>
      <dgm:spPr/>
    </dgm:pt>
    <dgm:pt modelId="{6BF9B720-677D-441E-B75D-48D2483D529D}" type="pres">
      <dgm:prSet presAssocID="{CA0A3CA8-1C57-41B7-B24C-767185130E64}" presName="accentRepeatNode" presStyleLbl="solidFgAcc1" presStyleIdx="1" presStyleCnt="3"/>
      <dgm:spPr/>
    </dgm:pt>
    <dgm:pt modelId="{347C6BA8-5978-45BD-ABCB-6FFCB027DA36}" type="pres">
      <dgm:prSet presAssocID="{C1D999B0-6FA8-45E6-A2E6-2CE1EA61A70D}" presName="text_3" presStyleLbl="node1" presStyleIdx="2" presStyleCnt="3">
        <dgm:presLayoutVars>
          <dgm:bulletEnabled val="1"/>
        </dgm:presLayoutVars>
      </dgm:prSet>
      <dgm:spPr/>
    </dgm:pt>
    <dgm:pt modelId="{DE899AB7-DA5A-4A89-96AE-DA993E6C7BC5}" type="pres">
      <dgm:prSet presAssocID="{C1D999B0-6FA8-45E6-A2E6-2CE1EA61A70D}" presName="accent_3" presStyleCnt="0"/>
      <dgm:spPr/>
    </dgm:pt>
    <dgm:pt modelId="{3CD4BFD7-003D-4532-A96E-F060C7AECAAD}" type="pres">
      <dgm:prSet presAssocID="{C1D999B0-6FA8-45E6-A2E6-2CE1EA61A70D}" presName="accentRepeatNode" presStyleLbl="solidFgAcc1" presStyleIdx="2" presStyleCnt="3"/>
      <dgm:spPr/>
    </dgm:pt>
  </dgm:ptLst>
  <dgm:cxnLst>
    <dgm:cxn modelId="{156B982D-2447-4560-8809-348A3ADEF68A}" srcId="{CE037F16-9171-468A-B580-FCD31DA21407}" destId="{CA0A3CA8-1C57-41B7-B24C-767185130E64}" srcOrd="1" destOrd="0" parTransId="{26A96202-7968-4B35-AC63-C1D7169D1226}" sibTransId="{6AC02B42-7DB7-4A8F-9F64-38E2FD64EDCA}"/>
    <dgm:cxn modelId="{79813745-EF55-400A-8927-64688A611F50}" type="presOf" srcId="{5430F20C-736A-498D-B6C0-69872EA78496}" destId="{F25BA045-1280-47D2-B188-3CC92D744741}" srcOrd="0" destOrd="0" presId="urn:microsoft.com/office/officeart/2008/layout/VerticalCurvedList"/>
    <dgm:cxn modelId="{ADE04969-D23E-451E-AEE8-41DFA7F91DDF}" type="presOf" srcId="{C1D999B0-6FA8-45E6-A2E6-2CE1EA61A70D}" destId="{347C6BA8-5978-45BD-ABCB-6FFCB027DA36}" srcOrd="0" destOrd="0" presId="urn:microsoft.com/office/officeart/2008/layout/VerticalCurvedList"/>
    <dgm:cxn modelId="{1648487C-6680-4D1F-9030-613E02A17EF3}" type="presOf" srcId="{CBEFCB86-01BA-4661-946D-576429A42F80}" destId="{B54917A2-3A1C-4001-A543-558556737C79}" srcOrd="0" destOrd="0" presId="urn:microsoft.com/office/officeart/2008/layout/VerticalCurvedList"/>
    <dgm:cxn modelId="{C0004184-4944-4AF6-95D8-A4CE7FAE8A4A}" type="presOf" srcId="{CE037F16-9171-468A-B580-FCD31DA21407}" destId="{3AEDBAEC-9CE7-433D-83D1-13DBA9F14EDC}" srcOrd="0" destOrd="0" presId="urn:microsoft.com/office/officeart/2008/layout/VerticalCurvedList"/>
    <dgm:cxn modelId="{25550FA3-1265-47F5-A815-23F8BF3A8FBD}" type="presOf" srcId="{CA0A3CA8-1C57-41B7-B24C-767185130E64}" destId="{38F43E1C-B5F0-47E6-B45E-CC9F318ADD9A}" srcOrd="0" destOrd="0" presId="urn:microsoft.com/office/officeart/2008/layout/VerticalCurvedList"/>
    <dgm:cxn modelId="{A85BCDA3-21B5-492B-A915-5C66F0E9C39D}" srcId="{CE037F16-9171-468A-B580-FCD31DA21407}" destId="{5430F20C-736A-498D-B6C0-69872EA78496}" srcOrd="0" destOrd="0" parTransId="{D7D87B69-3709-4EF0-B425-7BFB237B852B}" sibTransId="{CBEFCB86-01BA-4661-946D-576429A42F80}"/>
    <dgm:cxn modelId="{0AC80FF2-1137-4AF8-910E-0DEDDD9DD05E}" srcId="{CE037F16-9171-468A-B580-FCD31DA21407}" destId="{C1D999B0-6FA8-45E6-A2E6-2CE1EA61A70D}" srcOrd="2" destOrd="0" parTransId="{717CF056-261A-49B2-A726-6804470A57CB}" sibTransId="{EFE7478C-51EB-489A-BF13-A69C902EC6DB}"/>
    <dgm:cxn modelId="{355234AB-BEC9-4B77-BDB0-6CB56ADB3FD9}" type="presParOf" srcId="{3AEDBAEC-9CE7-433D-83D1-13DBA9F14EDC}" destId="{0F248E3C-444F-4BC0-96E9-7EA76DE53F26}" srcOrd="0" destOrd="0" presId="urn:microsoft.com/office/officeart/2008/layout/VerticalCurvedList"/>
    <dgm:cxn modelId="{48A94C6A-61C9-4313-B90C-50B5F219374F}" type="presParOf" srcId="{0F248E3C-444F-4BC0-96E9-7EA76DE53F26}" destId="{CAC1DDA3-E2C6-4CCE-BEE0-5B8E83FE782A}" srcOrd="0" destOrd="0" presId="urn:microsoft.com/office/officeart/2008/layout/VerticalCurvedList"/>
    <dgm:cxn modelId="{2A388AE2-3C80-44D6-B34A-0C18A23AAAFC}" type="presParOf" srcId="{CAC1DDA3-E2C6-4CCE-BEE0-5B8E83FE782A}" destId="{292BA19D-32AB-406F-B749-47941D972B1C}" srcOrd="0" destOrd="0" presId="urn:microsoft.com/office/officeart/2008/layout/VerticalCurvedList"/>
    <dgm:cxn modelId="{314F3E5D-B08E-414D-915A-7985A1E80C54}" type="presParOf" srcId="{CAC1DDA3-E2C6-4CCE-BEE0-5B8E83FE782A}" destId="{B54917A2-3A1C-4001-A543-558556737C79}" srcOrd="1" destOrd="0" presId="urn:microsoft.com/office/officeart/2008/layout/VerticalCurvedList"/>
    <dgm:cxn modelId="{DCC0E603-A11F-4AAF-B038-1D3D197BF727}" type="presParOf" srcId="{CAC1DDA3-E2C6-4CCE-BEE0-5B8E83FE782A}" destId="{E4CDA1EF-BA76-4D5A-BFD7-3BEFE6E99350}" srcOrd="2" destOrd="0" presId="urn:microsoft.com/office/officeart/2008/layout/VerticalCurvedList"/>
    <dgm:cxn modelId="{50B05CE1-4253-4FAF-87B3-FDAC82CF38CF}" type="presParOf" srcId="{CAC1DDA3-E2C6-4CCE-BEE0-5B8E83FE782A}" destId="{93287F9B-3729-43D9-A22A-6BEDCF40ABF3}" srcOrd="3" destOrd="0" presId="urn:microsoft.com/office/officeart/2008/layout/VerticalCurvedList"/>
    <dgm:cxn modelId="{63653499-29E8-446D-AC34-174CAC09EEFE}" type="presParOf" srcId="{0F248E3C-444F-4BC0-96E9-7EA76DE53F26}" destId="{F25BA045-1280-47D2-B188-3CC92D744741}" srcOrd="1" destOrd="0" presId="urn:microsoft.com/office/officeart/2008/layout/VerticalCurvedList"/>
    <dgm:cxn modelId="{E3B8E697-7B88-44A8-AAD9-74071EACFCD3}" type="presParOf" srcId="{0F248E3C-444F-4BC0-96E9-7EA76DE53F26}" destId="{9F071836-BEAD-4A76-8EFB-D01DB066A5DC}" srcOrd="2" destOrd="0" presId="urn:microsoft.com/office/officeart/2008/layout/VerticalCurvedList"/>
    <dgm:cxn modelId="{B080AD32-0578-4C56-B764-4E87A286ED2E}" type="presParOf" srcId="{9F071836-BEAD-4A76-8EFB-D01DB066A5DC}" destId="{36A9FB10-FAC5-4C2E-9E09-E3F716AEE267}" srcOrd="0" destOrd="0" presId="urn:microsoft.com/office/officeart/2008/layout/VerticalCurvedList"/>
    <dgm:cxn modelId="{78ACD843-318A-4C5C-896C-844A855AF0F3}" type="presParOf" srcId="{0F248E3C-444F-4BC0-96E9-7EA76DE53F26}" destId="{38F43E1C-B5F0-47E6-B45E-CC9F318ADD9A}" srcOrd="3" destOrd="0" presId="urn:microsoft.com/office/officeart/2008/layout/VerticalCurvedList"/>
    <dgm:cxn modelId="{9E631B9E-FC3C-468D-A435-022ECE2DB95E}" type="presParOf" srcId="{0F248E3C-444F-4BC0-96E9-7EA76DE53F26}" destId="{9AABB1F3-1B23-46C7-8176-6CC5514F2E3C}" srcOrd="4" destOrd="0" presId="urn:microsoft.com/office/officeart/2008/layout/VerticalCurvedList"/>
    <dgm:cxn modelId="{C9E16C99-D9FB-4DC4-8319-82A8DAC1EEDC}" type="presParOf" srcId="{9AABB1F3-1B23-46C7-8176-6CC5514F2E3C}" destId="{6BF9B720-677D-441E-B75D-48D2483D529D}" srcOrd="0" destOrd="0" presId="urn:microsoft.com/office/officeart/2008/layout/VerticalCurvedList"/>
    <dgm:cxn modelId="{8A831404-0DDF-4072-8AA6-908AD56636E7}" type="presParOf" srcId="{0F248E3C-444F-4BC0-96E9-7EA76DE53F26}" destId="{347C6BA8-5978-45BD-ABCB-6FFCB027DA36}" srcOrd="5" destOrd="0" presId="urn:microsoft.com/office/officeart/2008/layout/VerticalCurvedList"/>
    <dgm:cxn modelId="{6DC0E6CA-A37C-4549-BEAE-B1058CDB0DC8}" type="presParOf" srcId="{0F248E3C-444F-4BC0-96E9-7EA76DE53F26}" destId="{DE899AB7-DA5A-4A89-96AE-DA993E6C7BC5}" srcOrd="6" destOrd="0" presId="urn:microsoft.com/office/officeart/2008/layout/VerticalCurvedList"/>
    <dgm:cxn modelId="{CB96389E-3F59-43D6-9D03-04A8B6636071}" type="presParOf" srcId="{DE899AB7-DA5A-4A89-96AE-DA993E6C7BC5}" destId="{3CD4BFD7-003D-4532-A96E-F060C7AECAAD}"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CACE9E-637D-4048-9F20-A78BA09C60A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650C01-0A1F-4CB1-B4AF-BDAD23E73468}">
      <dgm:prSet phldrT="[Text]" custT="1"/>
      <dgm:spPr/>
      <dgm:t>
        <a:bodyPr/>
        <a:lstStyle/>
        <a:p>
          <a:r>
            <a:rPr lang="en-US" sz="3200" dirty="0">
              <a:latin typeface="Times New Roman" panose="02020603050405020304" pitchFamily="18" charset="0"/>
              <a:cs typeface="Times New Roman" panose="02020603050405020304" pitchFamily="18" charset="0"/>
            </a:rPr>
            <a:t>Individual measures</a:t>
          </a:r>
        </a:p>
      </dgm:t>
    </dgm:pt>
    <dgm:pt modelId="{E243736A-4E0E-430F-A822-4CCD3894BB6E}" type="sibTrans" cxnId="{DB81743B-45EC-4537-93F3-648B9DB3BA0B}">
      <dgm:prSet/>
      <dgm:spPr/>
      <dgm:t>
        <a:bodyPr/>
        <a:lstStyle/>
        <a:p>
          <a:endParaRPr lang="en-US"/>
        </a:p>
      </dgm:t>
    </dgm:pt>
    <dgm:pt modelId="{575BB93B-0FAF-4A12-A4C4-0AD9A789537E}" type="parTrans" cxnId="{DB81743B-45EC-4537-93F3-648B9DB3BA0B}">
      <dgm:prSet/>
      <dgm:spPr/>
      <dgm:t>
        <a:bodyPr/>
        <a:lstStyle/>
        <a:p>
          <a:endParaRPr lang="en-US"/>
        </a:p>
      </dgm:t>
    </dgm:pt>
    <dgm:pt modelId="{ABA6AE4F-356B-4F1A-9AD0-9F6EF5F1FFBA}">
      <dgm:prSet phldrT="[Text]" custT="1"/>
      <dgm:spPr/>
      <dgm:t>
        <a:bodyPr/>
        <a:lstStyle/>
        <a:p>
          <a:r>
            <a:rPr lang="en-US" sz="3000" dirty="0">
              <a:latin typeface="Times New Roman" panose="02020603050405020304" pitchFamily="18" charset="0"/>
              <a:cs typeface="Times New Roman" panose="02020603050405020304" pitchFamily="18" charset="0"/>
            </a:rPr>
            <a:t>Authorities must reclassify the crimes commensurate with their seriousness; and</a:t>
          </a:r>
        </a:p>
      </dgm:t>
    </dgm:pt>
    <dgm:pt modelId="{9C0E11E2-DFD9-4422-9885-ED376D766241}" type="sibTrans" cxnId="{53D8F0EB-6608-44EC-8028-81B47419F46C}">
      <dgm:prSet/>
      <dgm:spPr/>
      <dgm:t>
        <a:bodyPr/>
        <a:lstStyle/>
        <a:p>
          <a:endParaRPr lang="en-US"/>
        </a:p>
      </dgm:t>
    </dgm:pt>
    <dgm:pt modelId="{EF8DDA67-1676-4302-AA0F-FCA193734E79}" type="parTrans" cxnId="{53D8F0EB-6608-44EC-8028-81B47419F46C}">
      <dgm:prSet/>
      <dgm:spPr/>
      <dgm:t>
        <a:bodyPr/>
        <a:lstStyle/>
        <a:p>
          <a:endParaRPr lang="en-US"/>
        </a:p>
      </dgm:t>
    </dgm:pt>
    <dgm:pt modelId="{A97F1E0A-23BB-498F-8F00-8FE3855D38BA}">
      <dgm:prSet phldrT="[Text]" custT="1"/>
      <dgm:spPr/>
      <dgm:t>
        <a:bodyPr/>
        <a:lstStyle/>
        <a:p>
          <a:endParaRPr lang="en-US" sz="1500" dirty="0">
            <a:latin typeface="Times New Roman" panose="02020603050405020304" pitchFamily="18" charset="0"/>
            <a:cs typeface="Times New Roman" panose="02020603050405020304" pitchFamily="18" charset="0"/>
          </a:endParaRPr>
        </a:p>
      </dgm:t>
    </dgm:pt>
    <dgm:pt modelId="{A4ABC9A5-5429-411E-9863-64E1F9C90810}" type="parTrans" cxnId="{3591727F-E36D-4BAC-9DEC-4E18F07E5287}">
      <dgm:prSet/>
      <dgm:spPr/>
      <dgm:t>
        <a:bodyPr/>
        <a:lstStyle/>
        <a:p>
          <a:endParaRPr lang="en-GB"/>
        </a:p>
      </dgm:t>
    </dgm:pt>
    <dgm:pt modelId="{E789F1A9-C920-4C49-AF40-EE74F829F6C7}" type="sibTrans" cxnId="{3591727F-E36D-4BAC-9DEC-4E18F07E5287}">
      <dgm:prSet/>
      <dgm:spPr/>
      <dgm:t>
        <a:bodyPr/>
        <a:lstStyle/>
        <a:p>
          <a:endParaRPr lang="en-GB"/>
        </a:p>
      </dgm:t>
    </dgm:pt>
    <dgm:pt modelId="{6B66B0A9-DA3F-426D-822B-2C47F5CDF849}">
      <dgm:prSet phldrT="[Text]" custT="1"/>
      <dgm:spPr/>
      <dgm:t>
        <a:bodyPr/>
        <a:lstStyle/>
        <a:p>
          <a:r>
            <a:rPr lang="en-US" sz="3000" dirty="0">
              <a:latin typeface="Times New Roman" panose="02020603050405020304" pitchFamily="18" charset="0"/>
              <a:cs typeface="Times New Roman" panose="02020603050405020304" pitchFamily="18" charset="0"/>
            </a:rPr>
            <a:t>The  responsible authorities should carry out an effective, timely, independent  investigation, including identification of police officers involved, and ensure that statute of limitations do not lead to impunity;</a:t>
          </a:r>
        </a:p>
      </dgm:t>
    </dgm:pt>
    <dgm:pt modelId="{2A648E1F-677B-4DD1-B6B2-618247A69E9E}" type="parTrans" cxnId="{1362AF95-2647-4C51-A9FF-21F8A14B2C9F}">
      <dgm:prSet/>
      <dgm:spPr/>
      <dgm:t>
        <a:bodyPr/>
        <a:lstStyle/>
        <a:p>
          <a:endParaRPr lang="en-GB"/>
        </a:p>
      </dgm:t>
    </dgm:pt>
    <dgm:pt modelId="{417A7E8B-2AF2-4E06-A9BF-170B5A828F02}" type="sibTrans" cxnId="{1362AF95-2647-4C51-A9FF-21F8A14B2C9F}">
      <dgm:prSet/>
      <dgm:spPr/>
      <dgm:t>
        <a:bodyPr/>
        <a:lstStyle/>
        <a:p>
          <a:endParaRPr lang="en-GB"/>
        </a:p>
      </dgm:t>
    </dgm:pt>
    <dgm:pt modelId="{872B08E2-3177-4918-914B-2536D033056D}">
      <dgm:prSet phldrT="[Text]" custT="1"/>
      <dgm:spPr/>
      <dgm:t>
        <a:bodyPr/>
        <a:lstStyle/>
        <a:p>
          <a:r>
            <a:rPr lang="en-US" sz="3000" dirty="0">
              <a:latin typeface="Times New Roman" panose="02020603050405020304" pitchFamily="18" charset="0"/>
              <a:cs typeface="Times New Roman" panose="02020603050405020304" pitchFamily="18" charset="0"/>
            </a:rPr>
            <a:t>Authorities should grant victim status and adequate victim participation. </a:t>
          </a:r>
        </a:p>
      </dgm:t>
    </dgm:pt>
    <dgm:pt modelId="{087728C0-57E7-47B0-9445-0F624956C8EA}" type="parTrans" cxnId="{EB8609B4-AF4C-4E1B-B240-2C45A67D4472}">
      <dgm:prSet/>
      <dgm:spPr/>
      <dgm:t>
        <a:bodyPr/>
        <a:lstStyle/>
        <a:p>
          <a:endParaRPr lang="en-GB"/>
        </a:p>
      </dgm:t>
    </dgm:pt>
    <dgm:pt modelId="{0D1806CA-3028-49C4-BB73-A2972D5487B9}" type="sibTrans" cxnId="{EB8609B4-AF4C-4E1B-B240-2C45A67D4472}">
      <dgm:prSet/>
      <dgm:spPr/>
      <dgm:t>
        <a:bodyPr/>
        <a:lstStyle/>
        <a:p>
          <a:endParaRPr lang="en-GB"/>
        </a:p>
      </dgm:t>
    </dgm:pt>
    <dgm:pt modelId="{36BD98EB-1DB1-4D29-8B0C-17ABADF723F2}" type="pres">
      <dgm:prSet presAssocID="{C9CACE9E-637D-4048-9F20-A78BA09C60A1}" presName="linear" presStyleCnt="0">
        <dgm:presLayoutVars>
          <dgm:animLvl val="lvl"/>
          <dgm:resizeHandles val="exact"/>
        </dgm:presLayoutVars>
      </dgm:prSet>
      <dgm:spPr/>
    </dgm:pt>
    <dgm:pt modelId="{BE32A1DF-D25E-48FE-BA49-8A5FF3581236}" type="pres">
      <dgm:prSet presAssocID="{3A650C01-0A1F-4CB1-B4AF-BDAD23E73468}" presName="parentText" presStyleLbl="node1" presStyleIdx="0" presStyleCnt="1" custLinFactNeighborY="-40992">
        <dgm:presLayoutVars>
          <dgm:chMax val="0"/>
          <dgm:bulletEnabled val="1"/>
        </dgm:presLayoutVars>
      </dgm:prSet>
      <dgm:spPr/>
    </dgm:pt>
    <dgm:pt modelId="{5DFCC05E-ADA3-42F5-B92A-D6D4FE60CBB2}" type="pres">
      <dgm:prSet presAssocID="{3A650C01-0A1F-4CB1-B4AF-BDAD23E73468}" presName="childText" presStyleLbl="revTx" presStyleIdx="0" presStyleCnt="1" custLinFactNeighborY="-51769">
        <dgm:presLayoutVars>
          <dgm:bulletEnabled val="1"/>
        </dgm:presLayoutVars>
      </dgm:prSet>
      <dgm:spPr/>
    </dgm:pt>
  </dgm:ptLst>
  <dgm:cxnLst>
    <dgm:cxn modelId="{4526681C-05D6-4AAD-9DFE-B7A12FC6D2F6}" type="presOf" srcId="{6B66B0A9-DA3F-426D-822B-2C47F5CDF849}" destId="{5DFCC05E-ADA3-42F5-B92A-D6D4FE60CBB2}" srcOrd="0" destOrd="1" presId="urn:microsoft.com/office/officeart/2005/8/layout/vList2"/>
    <dgm:cxn modelId="{305BB637-0DA2-4215-A9A6-DD072E6E3B48}" type="presOf" srcId="{872B08E2-3177-4918-914B-2536D033056D}" destId="{5DFCC05E-ADA3-42F5-B92A-D6D4FE60CBB2}" srcOrd="0" destOrd="3" presId="urn:microsoft.com/office/officeart/2005/8/layout/vList2"/>
    <dgm:cxn modelId="{DB81743B-45EC-4537-93F3-648B9DB3BA0B}" srcId="{C9CACE9E-637D-4048-9F20-A78BA09C60A1}" destId="{3A650C01-0A1F-4CB1-B4AF-BDAD23E73468}" srcOrd="0" destOrd="0" parTransId="{575BB93B-0FAF-4A12-A4C4-0AD9A789537E}" sibTransId="{E243736A-4E0E-430F-A822-4CCD3894BB6E}"/>
    <dgm:cxn modelId="{5D3AAD43-6D81-488D-9C84-BE893FB0F2AA}" type="presOf" srcId="{C9CACE9E-637D-4048-9F20-A78BA09C60A1}" destId="{36BD98EB-1DB1-4D29-8B0C-17ABADF723F2}" srcOrd="0" destOrd="0" presId="urn:microsoft.com/office/officeart/2005/8/layout/vList2"/>
    <dgm:cxn modelId="{82B44452-0C69-404B-85AA-D18F2B55669A}" type="presOf" srcId="{A97F1E0A-23BB-498F-8F00-8FE3855D38BA}" destId="{5DFCC05E-ADA3-42F5-B92A-D6D4FE60CBB2}" srcOrd="0" destOrd="0" presId="urn:microsoft.com/office/officeart/2005/8/layout/vList2"/>
    <dgm:cxn modelId="{C35D8A72-6E68-40BF-B3EB-B143487C2399}" type="presOf" srcId="{ABA6AE4F-356B-4F1A-9AD0-9F6EF5F1FFBA}" destId="{5DFCC05E-ADA3-42F5-B92A-D6D4FE60CBB2}" srcOrd="0" destOrd="2" presId="urn:microsoft.com/office/officeart/2005/8/layout/vList2"/>
    <dgm:cxn modelId="{3AB2C87E-D30D-4468-9FDE-71864D0FA4F3}" type="presOf" srcId="{3A650C01-0A1F-4CB1-B4AF-BDAD23E73468}" destId="{BE32A1DF-D25E-48FE-BA49-8A5FF3581236}" srcOrd="0" destOrd="0" presId="urn:microsoft.com/office/officeart/2005/8/layout/vList2"/>
    <dgm:cxn modelId="{3591727F-E36D-4BAC-9DEC-4E18F07E5287}" srcId="{3A650C01-0A1F-4CB1-B4AF-BDAD23E73468}" destId="{A97F1E0A-23BB-498F-8F00-8FE3855D38BA}" srcOrd="0" destOrd="0" parTransId="{A4ABC9A5-5429-411E-9863-64E1F9C90810}" sibTransId="{E789F1A9-C920-4C49-AF40-EE74F829F6C7}"/>
    <dgm:cxn modelId="{1362AF95-2647-4C51-A9FF-21F8A14B2C9F}" srcId="{3A650C01-0A1F-4CB1-B4AF-BDAD23E73468}" destId="{6B66B0A9-DA3F-426D-822B-2C47F5CDF849}" srcOrd="1" destOrd="0" parTransId="{2A648E1F-677B-4DD1-B6B2-618247A69E9E}" sibTransId="{417A7E8B-2AF2-4E06-A9BF-170B5A828F02}"/>
    <dgm:cxn modelId="{EB8609B4-AF4C-4E1B-B240-2C45A67D4472}" srcId="{3A650C01-0A1F-4CB1-B4AF-BDAD23E73468}" destId="{872B08E2-3177-4918-914B-2536D033056D}" srcOrd="3" destOrd="0" parTransId="{087728C0-57E7-47B0-9445-0F624956C8EA}" sibTransId="{0D1806CA-3028-49C4-BB73-A2972D5487B9}"/>
    <dgm:cxn modelId="{53D8F0EB-6608-44EC-8028-81B47419F46C}" srcId="{3A650C01-0A1F-4CB1-B4AF-BDAD23E73468}" destId="{ABA6AE4F-356B-4F1A-9AD0-9F6EF5F1FFBA}" srcOrd="2" destOrd="0" parTransId="{EF8DDA67-1676-4302-AA0F-FCA193734E79}" sibTransId="{9C0E11E2-DFD9-4422-9885-ED376D766241}"/>
    <dgm:cxn modelId="{548C8B1B-8D25-49EA-963C-5069AF04C27F}" type="presParOf" srcId="{36BD98EB-1DB1-4D29-8B0C-17ABADF723F2}" destId="{BE32A1DF-D25E-48FE-BA49-8A5FF3581236}" srcOrd="0" destOrd="0" presId="urn:microsoft.com/office/officeart/2005/8/layout/vList2"/>
    <dgm:cxn modelId="{F3C1A1AB-075B-40F5-8597-D60812131F35}" type="presParOf" srcId="{36BD98EB-1DB1-4D29-8B0C-17ABADF723F2}" destId="{5DFCC05E-ADA3-42F5-B92A-D6D4FE60CB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CACE9E-637D-4048-9F20-A78BA09C60A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FAC234-5666-42B1-94CF-6E3C45BCA158}">
      <dgm:prSet phldrT="[Text]"/>
      <dgm:spPr/>
      <dgm:t>
        <a:bodyPr/>
        <a:lstStyle/>
        <a:p>
          <a:pPr algn="l"/>
          <a:endParaRPr lang="en-US" dirty="0"/>
        </a:p>
      </dgm:t>
    </dgm:pt>
    <dgm:pt modelId="{C925B14B-B430-4D1C-BA14-39F36F8A6968}" type="sibTrans" cxnId="{0148D5BF-C44E-479B-97BD-3BB8B5A54BEF}">
      <dgm:prSet/>
      <dgm:spPr/>
      <dgm:t>
        <a:bodyPr/>
        <a:lstStyle/>
        <a:p>
          <a:endParaRPr lang="en-US"/>
        </a:p>
      </dgm:t>
    </dgm:pt>
    <dgm:pt modelId="{3DD7C45B-C640-4193-8ABD-7E0E37813258}" type="parTrans" cxnId="{0148D5BF-C44E-479B-97BD-3BB8B5A54BEF}">
      <dgm:prSet/>
      <dgm:spPr/>
      <dgm:t>
        <a:bodyPr/>
        <a:lstStyle/>
        <a:p>
          <a:endParaRPr lang="en-US"/>
        </a:p>
      </dgm:t>
    </dgm:pt>
    <dgm:pt modelId="{A5D55A78-E166-49DB-A4AE-8C9E37B3DCAE}">
      <dgm:prSet phldrT="[Text]"/>
      <dgm:spPr/>
      <dgm:t>
        <a:bodyPr/>
        <a:lstStyle/>
        <a:p>
          <a:pPr algn="just"/>
          <a:r>
            <a:rPr lang="en-US" dirty="0">
              <a:latin typeface="Times New Roman" panose="02020603050405020304" pitchFamily="18" charset="0"/>
              <a:cs typeface="Times New Roman" panose="02020603050405020304" pitchFamily="18" charset="0"/>
            </a:rPr>
            <a:t>Together with civil society actors, the State should establish the measures  necessary to enable the safe and peaceful gatherings of LGBTQI activists  and take preventive measures to deter violence, hatred and  discriminatory attitudes and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a:t>
          </a:r>
        </a:p>
      </dgm:t>
    </dgm:pt>
    <dgm:pt modelId="{9D0FA598-563C-4FF7-B85C-FF711B3DF39B}" type="sibTrans" cxnId="{E87EA3A8-44D0-4F88-B683-6E71D7CC685A}">
      <dgm:prSet/>
      <dgm:spPr/>
      <dgm:t>
        <a:bodyPr/>
        <a:lstStyle/>
        <a:p>
          <a:endParaRPr lang="en-US"/>
        </a:p>
      </dgm:t>
    </dgm:pt>
    <dgm:pt modelId="{46D8B8BE-AD57-453A-A385-0B4B327E3233}" type="parTrans" cxnId="{E87EA3A8-44D0-4F88-B683-6E71D7CC685A}">
      <dgm:prSet/>
      <dgm:spPr/>
      <dgm:t>
        <a:bodyPr/>
        <a:lstStyle/>
        <a:p>
          <a:endParaRPr lang="en-US"/>
        </a:p>
      </dgm:t>
    </dgm:pt>
    <dgm:pt modelId="{C287E4DB-F1F2-44EE-963C-685A4F6DFDCE}">
      <dgm:prSet phldrT="[Text]"/>
      <dgm:spPr/>
      <dgm:t>
        <a:bodyPr/>
        <a:lstStyle/>
        <a:p>
          <a:pPr algn="just"/>
          <a:r>
            <a:rPr lang="en-US" dirty="0">
              <a:latin typeface="Times New Roman" panose="02020603050405020304" pitchFamily="18" charset="0"/>
              <a:cs typeface="Times New Roman" panose="02020603050405020304" pitchFamily="18" charset="0"/>
            </a:rPr>
            <a:t>The Government must reconsider its official tolerance of the repetitive violent acts committed by organizers of hate crimes, and discontinue anti-LGTBQI sentiments;</a:t>
          </a:r>
        </a:p>
      </dgm:t>
    </dgm:pt>
    <dgm:pt modelId="{EBE60840-7B4B-4093-96FA-4BAAB114F2D9}" type="sibTrans" cxnId="{CB4F8AE3-4840-452A-9650-D7AE68A33A55}">
      <dgm:prSet/>
      <dgm:spPr/>
      <dgm:t>
        <a:bodyPr/>
        <a:lstStyle/>
        <a:p>
          <a:endParaRPr lang="en-US"/>
        </a:p>
      </dgm:t>
    </dgm:pt>
    <dgm:pt modelId="{BC8A5F24-B9EA-4526-84B8-99AFBA9B8F77}" type="parTrans" cxnId="{CB4F8AE3-4840-452A-9650-D7AE68A33A55}">
      <dgm:prSet/>
      <dgm:spPr/>
      <dgm:t>
        <a:bodyPr/>
        <a:lstStyle/>
        <a:p>
          <a:endParaRPr lang="en-US"/>
        </a:p>
      </dgm:t>
    </dgm:pt>
    <dgm:pt modelId="{DADA9377-777A-4F23-A017-8BF4F4A90B5C}">
      <dgm:prSet phldrT="[Text]"/>
      <dgm:spPr/>
      <dgm:t>
        <a:bodyPr/>
        <a:lstStyle/>
        <a:p>
          <a:pPr algn="just"/>
          <a:r>
            <a:rPr lang="en-US" dirty="0">
              <a:latin typeface="Times New Roman" panose="02020603050405020304" pitchFamily="18" charset="0"/>
              <a:cs typeface="Times New Roman" panose="02020603050405020304" pitchFamily="18" charset="0"/>
            </a:rPr>
            <a:t>Authorities must observe its positive obligation to protect LBGTQI persons at events from violence and effectively investigate these incidents, particularly those arising out of the violence on 5-6 July 2021, and 08 July  2023, and particularly the </a:t>
          </a:r>
          <a:r>
            <a:rPr lang="en-US" dirty="0" err="1">
              <a:latin typeface="Times New Roman" panose="02020603050405020304" pitchFamily="18" charset="0"/>
              <a:cs typeface="Times New Roman" panose="02020603050405020304" pitchFamily="18" charset="0"/>
            </a:rPr>
            <a:t>organisers</a:t>
          </a:r>
          <a:r>
            <a:rPr lang="en-US" dirty="0">
              <a:latin typeface="Times New Roman" panose="02020603050405020304" pitchFamily="18" charset="0"/>
              <a:cs typeface="Times New Roman" panose="02020603050405020304" pitchFamily="18" charset="0"/>
            </a:rPr>
            <a:t> of the events;</a:t>
          </a:r>
        </a:p>
      </dgm:t>
    </dgm:pt>
    <dgm:pt modelId="{0A989FAB-6090-4438-A0D0-4CE8EF4CC1D0}" type="sibTrans" cxnId="{1B311C6E-3D14-46F9-8EDA-6C10DDB1F0A9}">
      <dgm:prSet/>
      <dgm:spPr/>
      <dgm:t>
        <a:bodyPr/>
        <a:lstStyle/>
        <a:p>
          <a:endParaRPr lang="en-US"/>
        </a:p>
      </dgm:t>
    </dgm:pt>
    <dgm:pt modelId="{F473A9CE-C1A5-4FBA-A1C7-263E2AF8AB3D}" type="parTrans" cxnId="{1B311C6E-3D14-46F9-8EDA-6C10DDB1F0A9}">
      <dgm:prSet/>
      <dgm:spPr/>
      <dgm:t>
        <a:bodyPr/>
        <a:lstStyle/>
        <a:p>
          <a:endParaRPr lang="en-US"/>
        </a:p>
      </dgm:t>
    </dgm:pt>
    <dgm:pt modelId="{639DD4D0-08BA-4E77-9A4A-88A88EE9D3B2}">
      <dgm:prSet phldrT="[Text]"/>
      <dgm:spPr/>
      <dgm:t>
        <a:bodyPr/>
        <a:lstStyle/>
        <a:p>
          <a:pPr algn="just"/>
          <a:r>
            <a:rPr lang="en-US" b="0" i="0" dirty="0">
              <a:latin typeface="Times New Roman" panose="02020603050405020304" pitchFamily="18" charset="0"/>
              <a:cs typeface="Times New Roman" panose="02020603050405020304" pitchFamily="18" charset="0"/>
            </a:rPr>
            <a:t>Authorities must create a specialized investigative unit capable of investigating the hate crimes;</a:t>
          </a:r>
          <a:endParaRPr lang="en-US" dirty="0">
            <a:latin typeface="Times New Roman" panose="02020603050405020304" pitchFamily="18" charset="0"/>
            <a:cs typeface="Times New Roman" panose="02020603050405020304" pitchFamily="18" charset="0"/>
          </a:endParaRPr>
        </a:p>
      </dgm:t>
    </dgm:pt>
    <dgm:pt modelId="{FFE98144-DB9B-4605-BBC6-C5FA0015021E}" type="sibTrans" cxnId="{5C3BA712-1944-4136-98DC-0A2E3556AF03}">
      <dgm:prSet/>
      <dgm:spPr/>
      <dgm:t>
        <a:bodyPr/>
        <a:lstStyle/>
        <a:p>
          <a:endParaRPr lang="en-US"/>
        </a:p>
      </dgm:t>
    </dgm:pt>
    <dgm:pt modelId="{5E98BBA0-0CAE-444B-A323-DE67A6417639}" type="parTrans" cxnId="{5C3BA712-1944-4136-98DC-0A2E3556AF03}">
      <dgm:prSet/>
      <dgm:spPr/>
      <dgm:t>
        <a:bodyPr/>
        <a:lstStyle/>
        <a:p>
          <a:endParaRPr lang="en-US"/>
        </a:p>
      </dgm:t>
    </dgm:pt>
    <dgm:pt modelId="{2230FEF2-4568-4CE0-83FD-1B6F026CCADB}">
      <dgm:prSet phldrT="[Text]"/>
      <dgm:spPr/>
      <dgm:t>
        <a:bodyPr/>
        <a:lstStyle/>
        <a:p>
          <a:r>
            <a:rPr lang="en-US" dirty="0">
              <a:latin typeface="Times New Roman" panose="02020603050405020304" pitchFamily="18" charset="0"/>
              <a:cs typeface="Times New Roman" panose="02020603050405020304" pitchFamily="18" charset="0"/>
            </a:rPr>
            <a:t>General measures</a:t>
          </a:r>
        </a:p>
      </dgm:t>
    </dgm:pt>
    <dgm:pt modelId="{539286A5-735D-405B-B637-50FFD9F6C28D}" type="sibTrans" cxnId="{C4C65DB6-0E0F-465D-B30D-7842AB1637B0}">
      <dgm:prSet/>
      <dgm:spPr/>
      <dgm:t>
        <a:bodyPr/>
        <a:lstStyle/>
        <a:p>
          <a:endParaRPr lang="en-US"/>
        </a:p>
      </dgm:t>
    </dgm:pt>
    <dgm:pt modelId="{0E7C3A40-2B85-467D-A2B3-FBB234DA536D}" type="parTrans" cxnId="{C4C65DB6-0E0F-465D-B30D-7842AB1637B0}">
      <dgm:prSet/>
      <dgm:spPr/>
      <dgm:t>
        <a:bodyPr/>
        <a:lstStyle/>
        <a:p>
          <a:endParaRPr lang="en-US"/>
        </a:p>
      </dgm:t>
    </dgm:pt>
    <dgm:pt modelId="{36BD98EB-1DB1-4D29-8B0C-17ABADF723F2}" type="pres">
      <dgm:prSet presAssocID="{C9CACE9E-637D-4048-9F20-A78BA09C60A1}" presName="linear" presStyleCnt="0">
        <dgm:presLayoutVars>
          <dgm:animLvl val="lvl"/>
          <dgm:resizeHandles val="exact"/>
        </dgm:presLayoutVars>
      </dgm:prSet>
      <dgm:spPr/>
    </dgm:pt>
    <dgm:pt modelId="{92462047-0D99-4A75-8297-909EE024AD31}" type="pres">
      <dgm:prSet presAssocID="{2230FEF2-4568-4CE0-83FD-1B6F026CCADB}" presName="parentText" presStyleLbl="node1" presStyleIdx="0" presStyleCnt="1" custLinFactNeighborY="1653">
        <dgm:presLayoutVars>
          <dgm:chMax val="0"/>
          <dgm:bulletEnabled val="1"/>
        </dgm:presLayoutVars>
      </dgm:prSet>
      <dgm:spPr/>
    </dgm:pt>
    <dgm:pt modelId="{10113740-B6EF-46FF-99A3-15736544925E}" type="pres">
      <dgm:prSet presAssocID="{2230FEF2-4568-4CE0-83FD-1B6F026CCADB}" presName="childText" presStyleLbl="revTx" presStyleIdx="0" presStyleCnt="1">
        <dgm:presLayoutVars>
          <dgm:bulletEnabled val="1"/>
        </dgm:presLayoutVars>
      </dgm:prSet>
      <dgm:spPr/>
    </dgm:pt>
  </dgm:ptLst>
  <dgm:cxnLst>
    <dgm:cxn modelId="{5C3BA712-1944-4136-98DC-0A2E3556AF03}" srcId="{2230FEF2-4568-4CE0-83FD-1B6F026CCADB}" destId="{639DD4D0-08BA-4E77-9A4A-88A88EE9D3B2}" srcOrd="0" destOrd="0" parTransId="{5E98BBA0-0CAE-444B-A323-DE67A6417639}" sibTransId="{FFE98144-DB9B-4605-BBC6-C5FA0015021E}"/>
    <dgm:cxn modelId="{D9512A3A-54F9-4E4C-AA24-A8AE71D16900}" type="presOf" srcId="{CDFAC234-5666-42B1-94CF-6E3C45BCA158}" destId="{10113740-B6EF-46FF-99A3-15736544925E}" srcOrd="0" destOrd="4" presId="urn:microsoft.com/office/officeart/2005/8/layout/vList2"/>
    <dgm:cxn modelId="{5D3AAD43-6D81-488D-9C84-BE893FB0F2AA}" type="presOf" srcId="{C9CACE9E-637D-4048-9F20-A78BA09C60A1}" destId="{36BD98EB-1DB1-4D29-8B0C-17ABADF723F2}" srcOrd="0" destOrd="0" presId="urn:microsoft.com/office/officeart/2005/8/layout/vList2"/>
    <dgm:cxn modelId="{1B311C6E-3D14-46F9-8EDA-6C10DDB1F0A9}" srcId="{2230FEF2-4568-4CE0-83FD-1B6F026CCADB}" destId="{DADA9377-777A-4F23-A017-8BF4F4A90B5C}" srcOrd="1" destOrd="0" parTransId="{F473A9CE-C1A5-4FBA-A1C7-263E2AF8AB3D}" sibTransId="{0A989FAB-6090-4438-A0D0-4CE8EF4CC1D0}"/>
    <dgm:cxn modelId="{B998A589-CECD-4B97-A552-924DE5328054}" type="presOf" srcId="{639DD4D0-08BA-4E77-9A4A-88A88EE9D3B2}" destId="{10113740-B6EF-46FF-99A3-15736544925E}" srcOrd="0" destOrd="0" presId="urn:microsoft.com/office/officeart/2005/8/layout/vList2"/>
    <dgm:cxn modelId="{E87EA3A8-44D0-4F88-B683-6E71D7CC685A}" srcId="{2230FEF2-4568-4CE0-83FD-1B6F026CCADB}" destId="{A5D55A78-E166-49DB-A4AE-8C9E37B3DCAE}" srcOrd="3" destOrd="0" parTransId="{46D8B8BE-AD57-453A-A385-0B4B327E3233}" sibTransId="{9D0FA598-563C-4FF7-B85C-FF711B3DF39B}"/>
    <dgm:cxn modelId="{C4C65DB6-0E0F-465D-B30D-7842AB1637B0}" srcId="{C9CACE9E-637D-4048-9F20-A78BA09C60A1}" destId="{2230FEF2-4568-4CE0-83FD-1B6F026CCADB}" srcOrd="0" destOrd="0" parTransId="{0E7C3A40-2B85-467D-A2B3-FBB234DA536D}" sibTransId="{539286A5-735D-405B-B637-50FFD9F6C28D}"/>
    <dgm:cxn modelId="{0148D5BF-C44E-479B-97BD-3BB8B5A54BEF}" srcId="{2230FEF2-4568-4CE0-83FD-1B6F026CCADB}" destId="{CDFAC234-5666-42B1-94CF-6E3C45BCA158}" srcOrd="4" destOrd="0" parTransId="{3DD7C45B-C640-4193-8ABD-7E0E37813258}" sibTransId="{C925B14B-B430-4D1C-BA14-39F36F8A6968}"/>
    <dgm:cxn modelId="{CB4F8AE3-4840-452A-9650-D7AE68A33A55}" srcId="{2230FEF2-4568-4CE0-83FD-1B6F026CCADB}" destId="{C287E4DB-F1F2-44EE-963C-685A4F6DFDCE}" srcOrd="2" destOrd="0" parTransId="{BC8A5F24-B9EA-4526-84B8-99AFBA9B8F77}" sibTransId="{EBE60840-7B4B-4093-96FA-4BAAB114F2D9}"/>
    <dgm:cxn modelId="{6A2CD1E3-4B47-45AC-85A5-E2C84A03CA8E}" type="presOf" srcId="{A5D55A78-E166-49DB-A4AE-8C9E37B3DCAE}" destId="{10113740-B6EF-46FF-99A3-15736544925E}" srcOrd="0" destOrd="3" presId="urn:microsoft.com/office/officeart/2005/8/layout/vList2"/>
    <dgm:cxn modelId="{473B23F0-C963-4B5F-90AF-4C9E2C295FDE}" type="presOf" srcId="{DADA9377-777A-4F23-A017-8BF4F4A90B5C}" destId="{10113740-B6EF-46FF-99A3-15736544925E}" srcOrd="0" destOrd="1" presId="urn:microsoft.com/office/officeart/2005/8/layout/vList2"/>
    <dgm:cxn modelId="{6718C0F1-EF91-4150-A316-8083C805E453}" type="presOf" srcId="{2230FEF2-4568-4CE0-83FD-1B6F026CCADB}" destId="{92462047-0D99-4A75-8297-909EE024AD31}" srcOrd="0" destOrd="0" presId="urn:microsoft.com/office/officeart/2005/8/layout/vList2"/>
    <dgm:cxn modelId="{3E03E4FB-C250-4AB4-A741-EA3ECFEBE4E1}" type="presOf" srcId="{C287E4DB-F1F2-44EE-963C-685A4F6DFDCE}" destId="{10113740-B6EF-46FF-99A3-15736544925E}" srcOrd="0" destOrd="2" presId="urn:microsoft.com/office/officeart/2005/8/layout/vList2"/>
    <dgm:cxn modelId="{7C86B861-27F3-4D92-899F-BAA826AA34F0}" type="presParOf" srcId="{36BD98EB-1DB1-4D29-8B0C-17ABADF723F2}" destId="{92462047-0D99-4A75-8297-909EE024AD31}" srcOrd="0" destOrd="0" presId="urn:microsoft.com/office/officeart/2005/8/layout/vList2"/>
    <dgm:cxn modelId="{2C70C8B2-5F97-48C7-8DB6-1127C7787E90}" type="presParOf" srcId="{36BD98EB-1DB1-4D29-8B0C-17ABADF723F2}" destId="{10113740-B6EF-46FF-99A3-15736544925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F9E39-396C-4F7D-8327-D094B609CC0A}">
      <dsp:nvSpPr>
        <dsp:cNvPr id="0" name=""/>
        <dsp:cNvSpPr/>
      </dsp:nvSpPr>
      <dsp:spPr>
        <a:xfrm>
          <a:off x="0" y="3944161"/>
          <a:ext cx="9146858"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DAC83-A2E1-43CC-892D-5F056D085372}">
      <dsp:nvSpPr>
        <dsp:cNvPr id="0" name=""/>
        <dsp:cNvSpPr/>
      </dsp:nvSpPr>
      <dsp:spPr>
        <a:xfrm>
          <a:off x="0" y="2250081"/>
          <a:ext cx="9146858"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ED703-0920-4BF9-BC67-CE6118F69A54}">
      <dsp:nvSpPr>
        <dsp:cNvPr id="0" name=""/>
        <dsp:cNvSpPr/>
      </dsp:nvSpPr>
      <dsp:spPr>
        <a:xfrm>
          <a:off x="0" y="556001"/>
          <a:ext cx="9146858"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0C36E-6553-4066-877C-7E8C99232917}">
      <dsp:nvSpPr>
        <dsp:cNvPr id="0" name=""/>
        <dsp:cNvSpPr/>
      </dsp:nvSpPr>
      <dsp:spPr>
        <a:xfrm>
          <a:off x="2378183" y="619"/>
          <a:ext cx="6768674" cy="55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dsp:txBody>
      <dsp:txXfrm>
        <a:off x="2378183" y="619"/>
        <a:ext cx="6768674" cy="555381"/>
      </dsp:txXfrm>
    </dsp:sp>
    <dsp:sp modelId="{18B19E13-8382-4951-96EE-07203DC2631B}">
      <dsp:nvSpPr>
        <dsp:cNvPr id="0" name=""/>
        <dsp:cNvSpPr/>
      </dsp:nvSpPr>
      <dsp:spPr>
        <a:xfrm>
          <a:off x="0" y="619"/>
          <a:ext cx="2378183" cy="555381"/>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Aghdgomelashvili</a:t>
          </a:r>
          <a:r>
            <a:rPr lang="en-US" sz="1700" kern="1200" dirty="0">
              <a:latin typeface="Times New Roman" panose="02020603050405020304" pitchFamily="18" charset="0"/>
              <a:cs typeface="Times New Roman" panose="02020603050405020304" pitchFamily="18" charset="0"/>
            </a:rPr>
            <a:t> and </a:t>
          </a:r>
          <a:r>
            <a:rPr lang="en-US" sz="1700" kern="1200" dirty="0" err="1">
              <a:latin typeface="Times New Roman" panose="02020603050405020304" pitchFamily="18" charset="0"/>
              <a:cs typeface="Times New Roman" panose="02020603050405020304" pitchFamily="18" charset="0"/>
            </a:rPr>
            <a:t>Japaridze</a:t>
          </a:r>
          <a:endParaRPr lang="en-US" sz="1700" kern="1200" dirty="0">
            <a:latin typeface="Times New Roman" panose="02020603050405020304" pitchFamily="18" charset="0"/>
            <a:cs typeface="Times New Roman" panose="02020603050405020304" pitchFamily="18" charset="0"/>
          </a:endParaRPr>
        </a:p>
      </dsp:txBody>
      <dsp:txXfrm>
        <a:off x="27116" y="27735"/>
        <a:ext cx="2323951" cy="528265"/>
      </dsp:txXfrm>
    </dsp:sp>
    <dsp:sp modelId="{2F9D8422-18AE-40F9-A60E-E8873DF7580D}">
      <dsp:nvSpPr>
        <dsp:cNvPr id="0" name=""/>
        <dsp:cNvSpPr/>
      </dsp:nvSpPr>
      <dsp:spPr>
        <a:xfrm>
          <a:off x="0" y="556001"/>
          <a:ext cx="9146858" cy="111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To date, no individual has been determined charged or convicted.</a:t>
          </a:r>
        </a:p>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Victims have not been granted adequate access to pertinent information or documentation.</a:t>
          </a:r>
        </a:p>
        <a:p>
          <a:pPr marL="171450" lvl="1" indent="-171450" algn="l" defTabSz="800100">
            <a:lnSpc>
              <a:spcPct val="90000"/>
            </a:lnSpc>
            <a:spcBef>
              <a:spcPct val="0"/>
            </a:spcBef>
            <a:spcAft>
              <a:spcPct val="15000"/>
            </a:spcAft>
            <a:buChar char="•"/>
          </a:pPr>
          <a:r>
            <a:rPr lang="en-US" sz="1800" b="0" i="0" kern="1200" dirty="0">
              <a:latin typeface="Times New Roman" panose="02020603050405020304" pitchFamily="18" charset="0"/>
              <a:cs typeface="Times New Roman" panose="02020603050405020304" pitchFamily="18" charset="0"/>
            </a:rPr>
            <a:t>The criminal responsibility of police officers will be excluded due to the expiration of the statute of limitations on December 15, 2023.</a:t>
          </a:r>
          <a:endParaRPr lang="en-US" sz="1800" kern="1200" dirty="0">
            <a:latin typeface="Times New Roman" panose="02020603050405020304" pitchFamily="18" charset="0"/>
            <a:cs typeface="Times New Roman" panose="02020603050405020304" pitchFamily="18" charset="0"/>
          </a:endParaRPr>
        </a:p>
        <a:p>
          <a:pPr marL="342900" lvl="2" indent="-171450" algn="l" defTabSz="800100">
            <a:lnSpc>
              <a:spcPct val="90000"/>
            </a:lnSpc>
            <a:spcBef>
              <a:spcPct val="0"/>
            </a:spcBef>
            <a:spcAft>
              <a:spcPct val="15000"/>
            </a:spcAft>
            <a:buChar char="•"/>
          </a:pPr>
          <a:endParaRPr lang="en-US" sz="1800" kern="1200" dirty="0">
            <a:latin typeface="Times New Roman" panose="02020603050405020304" pitchFamily="18" charset="0"/>
            <a:cs typeface="Times New Roman" panose="02020603050405020304" pitchFamily="18" charset="0"/>
          </a:endParaRPr>
        </a:p>
      </dsp:txBody>
      <dsp:txXfrm>
        <a:off x="0" y="556001"/>
        <a:ext cx="9146858" cy="1110929"/>
      </dsp:txXfrm>
    </dsp:sp>
    <dsp:sp modelId="{C9CBD585-52B5-41EB-8318-E21F334272F5}">
      <dsp:nvSpPr>
        <dsp:cNvPr id="0" name=""/>
        <dsp:cNvSpPr/>
      </dsp:nvSpPr>
      <dsp:spPr>
        <a:xfrm>
          <a:off x="2378183" y="1694700"/>
          <a:ext cx="6768674" cy="55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endParaRPr lang="en-US" sz="1700" kern="1200" dirty="0">
            <a:latin typeface="Times New Roman" panose="02020603050405020304" pitchFamily="18" charset="0"/>
            <a:cs typeface="Times New Roman" panose="02020603050405020304" pitchFamily="18" charset="0"/>
          </a:endParaRPr>
        </a:p>
      </dsp:txBody>
      <dsp:txXfrm>
        <a:off x="2378183" y="1694700"/>
        <a:ext cx="6768674" cy="555381"/>
      </dsp:txXfrm>
    </dsp:sp>
    <dsp:sp modelId="{5E86BD60-19F1-4304-B8C1-F2A160DBC40E}">
      <dsp:nvSpPr>
        <dsp:cNvPr id="0" name=""/>
        <dsp:cNvSpPr/>
      </dsp:nvSpPr>
      <dsp:spPr>
        <a:xfrm>
          <a:off x="0" y="1694700"/>
          <a:ext cx="2378183" cy="555381"/>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WISG</a:t>
          </a:r>
        </a:p>
      </dsp:txBody>
      <dsp:txXfrm>
        <a:off x="27116" y="1721816"/>
        <a:ext cx="2323951" cy="528265"/>
      </dsp:txXfrm>
    </dsp:sp>
    <dsp:sp modelId="{6E2E718E-75BC-4BAC-9DB9-AECB0091A836}">
      <dsp:nvSpPr>
        <dsp:cNvPr id="0" name=""/>
        <dsp:cNvSpPr/>
      </dsp:nvSpPr>
      <dsp:spPr>
        <a:xfrm>
          <a:off x="0" y="2250081"/>
          <a:ext cx="9146858" cy="111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Not a single individual has been found criminally responsible or held to account.</a:t>
          </a:r>
        </a:p>
        <a:p>
          <a:pPr marL="171450" lvl="1" indent="-171450" algn="l" defTabSz="800100">
            <a:lnSpc>
              <a:spcPct val="90000"/>
            </a:lnSpc>
            <a:spcBef>
              <a:spcPct val="0"/>
            </a:spcBef>
            <a:spcAft>
              <a:spcPct val="15000"/>
            </a:spcAft>
            <a:buChar char="•"/>
          </a:pPr>
          <a:r>
            <a:rPr lang="ru-RU" sz="1800" kern="1200" dirty="0">
              <a:latin typeface="Times New Roman" panose="02020603050405020304" pitchFamily="18" charset="0"/>
              <a:cs typeface="Times New Roman" panose="02020603050405020304" pitchFamily="18" charset="0"/>
            </a:rPr>
            <a:t> </a:t>
          </a:r>
          <a:r>
            <a:rPr lang="en-GB" sz="1800" kern="1200" dirty="0">
              <a:latin typeface="Times New Roman" panose="02020603050405020304" pitchFamily="18" charset="0"/>
              <a:cs typeface="Times New Roman" panose="02020603050405020304" pitchFamily="18" charset="0"/>
            </a:rPr>
            <a:t>P</a:t>
          </a:r>
          <a:r>
            <a:rPr lang="ru-RU" sz="1800" kern="1200" dirty="0">
              <a:latin typeface="Times New Roman" panose="02020603050405020304" pitchFamily="18" charset="0"/>
              <a:cs typeface="Times New Roman" panose="02020603050405020304" pitchFamily="18" charset="0"/>
            </a:rPr>
            <a:t>rosecutor declined request</a:t>
          </a:r>
          <a:r>
            <a:rPr lang="en-GB" sz="1800" kern="1200" dirty="0">
              <a:latin typeface="Times New Roman" panose="02020603050405020304" pitchFamily="18" charset="0"/>
              <a:cs typeface="Times New Roman" panose="02020603050405020304" pitchFamily="18" charset="0"/>
            </a:rPr>
            <a:t> </a:t>
          </a:r>
          <a:r>
            <a:rPr lang="ru-RU" sz="1800" kern="1200" dirty="0">
              <a:latin typeface="Times New Roman" panose="02020603050405020304" pitchFamily="18" charset="0"/>
              <a:cs typeface="Times New Roman" panose="02020603050405020304" pitchFamily="18" charset="0"/>
            </a:rPr>
            <a:t>for the acknowledgment of all those interviewed as victims</a:t>
          </a:r>
          <a:r>
            <a:rPr lang="en-US" sz="1800" kern="1200" dirty="0">
              <a:latin typeface="Times New Roman" panose="02020603050405020304" pitchFamily="18" charset="0"/>
              <a:cs typeface="Times New Roman" panose="02020603050405020304" pitchFamily="18" charset="0"/>
            </a:rPr>
            <a:t>.</a:t>
          </a:r>
        </a:p>
      </dsp:txBody>
      <dsp:txXfrm>
        <a:off x="0" y="2250081"/>
        <a:ext cx="9146858" cy="1110929"/>
      </dsp:txXfrm>
    </dsp:sp>
    <dsp:sp modelId="{ACD13FA4-CA0E-43F9-AF23-A1FF5CC32B87}">
      <dsp:nvSpPr>
        <dsp:cNvPr id="0" name=""/>
        <dsp:cNvSpPr/>
      </dsp:nvSpPr>
      <dsp:spPr>
        <a:xfrm>
          <a:off x="2378183" y="3388780"/>
          <a:ext cx="6768674" cy="555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endParaRPr lang="en-US" sz="1500" kern="1200" dirty="0">
            <a:latin typeface="Times New Roman" panose="02020603050405020304" pitchFamily="18" charset="0"/>
            <a:cs typeface="Times New Roman" panose="02020603050405020304" pitchFamily="18" charset="0"/>
          </a:endParaRPr>
        </a:p>
      </dsp:txBody>
      <dsp:txXfrm>
        <a:off x="2378183" y="3388780"/>
        <a:ext cx="6768674" cy="555381"/>
      </dsp:txXfrm>
    </dsp:sp>
    <dsp:sp modelId="{D465DC43-4615-4D3C-B342-60AEC848AF29}">
      <dsp:nvSpPr>
        <dsp:cNvPr id="0" name=""/>
        <dsp:cNvSpPr/>
      </dsp:nvSpPr>
      <dsp:spPr>
        <a:xfrm>
          <a:off x="0" y="3388780"/>
          <a:ext cx="2378183" cy="555381"/>
        </a:xfrm>
        <a:prstGeom prst="round2SameRect">
          <a:avLst>
            <a:gd name="adj1" fmla="val 16670"/>
            <a:gd name="adj2" fmla="val 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Mikeladze </a:t>
          </a:r>
        </a:p>
      </dsp:txBody>
      <dsp:txXfrm>
        <a:off x="27116" y="3415896"/>
        <a:ext cx="2323951" cy="528265"/>
      </dsp:txXfrm>
    </dsp:sp>
    <dsp:sp modelId="{A974B7A6-790C-4709-8F2F-5798101E45FD}">
      <dsp:nvSpPr>
        <dsp:cNvPr id="0" name=""/>
        <dsp:cNvSpPr/>
      </dsp:nvSpPr>
      <dsp:spPr>
        <a:xfrm>
          <a:off x="0" y="3944161"/>
          <a:ext cx="9146858" cy="111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No investigative activity from 2015 to 2021. </a:t>
          </a:r>
          <a:r>
            <a:rPr lang="en-GB" sz="1800" kern="1200" dirty="0">
              <a:latin typeface="Times New Roman" panose="02020603050405020304" pitchFamily="18" charset="0"/>
              <a:cs typeface="Times New Roman" panose="02020603050405020304" pitchFamily="18" charset="0"/>
            </a:rPr>
            <a:t>Criminal charges were brought against two former police officers. </a:t>
          </a:r>
          <a:r>
            <a:rPr lang="en-US" sz="1800" b="0" i="0" kern="1200" dirty="0">
              <a:latin typeface="Times New Roman" panose="02020603050405020304" pitchFamily="18" charset="0"/>
              <a:cs typeface="Times New Roman" panose="02020603050405020304" pitchFamily="18" charset="0"/>
            </a:rPr>
            <a:t>Remaining applicants: investigation ongoing and not yet granted victim status. </a:t>
          </a:r>
          <a:endParaRPr lang="en-US" sz="1800" kern="1200" dirty="0">
            <a:latin typeface="Times New Roman" panose="02020603050405020304" pitchFamily="18" charset="0"/>
            <a:cs typeface="Times New Roman" panose="02020603050405020304" pitchFamily="18" charset="0"/>
          </a:endParaRPr>
        </a:p>
      </dsp:txBody>
      <dsp:txXfrm>
        <a:off x="0" y="3944161"/>
        <a:ext cx="9146858" cy="1110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8E44A-6639-4F29-90E4-B0DE961C60F8}">
      <dsp:nvSpPr>
        <dsp:cNvPr id="0" name=""/>
        <dsp:cNvSpPr/>
      </dsp:nvSpPr>
      <dsp:spPr>
        <a:xfrm>
          <a:off x="0" y="0"/>
          <a:ext cx="9066106" cy="180022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5 July 2021 -</a:t>
          </a:r>
          <a:r>
            <a:rPr lang="en-US" sz="1400" b="1" i="0" kern="1200" dirty="0">
              <a:latin typeface="Times New Roman" panose="02020603050405020304" pitchFamily="18" charset="0"/>
              <a:cs typeface="Times New Roman" panose="02020603050405020304" pitchFamily="18" charset="0"/>
            </a:rPr>
            <a:t>Publicly organized violent attacks on journalists because of their support for LGBTQI</a:t>
          </a:r>
          <a:r>
            <a:rPr lang="en-US" sz="1400" b="1" kern="1200" dirty="0">
              <a:latin typeface="Times New Roman" panose="02020603050405020304" pitchFamily="18" charset="0"/>
              <a:cs typeface="Times New Roman" panose="02020603050405020304" pitchFamily="18" charset="0"/>
            </a:rPr>
            <a:t> </a:t>
          </a:r>
        </a:p>
        <a:p>
          <a:pPr marL="114300" lvl="1" indent="-114300" algn="l" defTabSz="622300">
            <a:lnSpc>
              <a:spcPct val="90000"/>
            </a:lnSpc>
            <a:spcBef>
              <a:spcPct val="0"/>
            </a:spcBef>
            <a:spcAft>
              <a:spcPct val="15000"/>
            </a:spcAft>
            <a:buChar char="•"/>
          </a:pPr>
          <a:r>
            <a:rPr lang="en-US" sz="1400" b="0" i="0" kern="1200" dirty="0">
              <a:latin typeface="Times New Roman" panose="02020603050405020304" pitchFamily="18" charset="0"/>
              <a:cs typeface="Times New Roman" panose="02020603050405020304" pitchFamily="18" charset="0"/>
            </a:rPr>
            <a:t>More than 50 journalists were beaten and some were hospitalized while covering a protest against a gay rights rally in Georgia's capital, Tbilisi;</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0" i="0" kern="1200" dirty="0">
              <a:latin typeface="Times New Roman" panose="02020603050405020304" pitchFamily="18" charset="0"/>
              <a:cs typeface="Times New Roman" panose="02020603050405020304" pitchFamily="18" charset="0"/>
            </a:rPr>
            <a:t>Due to the large-scale aggression of violent groups, the “Pride March” was canceled</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None of the organizers of the hate groups have been charged;</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No investigation has been initiated into the alleged violations of State itself.</a:t>
          </a:r>
        </a:p>
      </dsp:txBody>
      <dsp:txXfrm>
        <a:off x="1993243" y="0"/>
        <a:ext cx="7072862" cy="1800225"/>
      </dsp:txXfrm>
    </dsp:sp>
    <dsp:sp modelId="{318376E4-7CB4-44E1-8330-6A71271D842E}">
      <dsp:nvSpPr>
        <dsp:cNvPr id="0" name=""/>
        <dsp:cNvSpPr/>
      </dsp:nvSpPr>
      <dsp:spPr>
        <a:xfrm>
          <a:off x="180022" y="180022"/>
          <a:ext cx="1813221" cy="14401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9000" r="-29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5E2650A6-2722-4155-B295-033C04551AD7}">
      <dsp:nvSpPr>
        <dsp:cNvPr id="0" name=""/>
        <dsp:cNvSpPr/>
      </dsp:nvSpPr>
      <dsp:spPr>
        <a:xfrm>
          <a:off x="0" y="1980247"/>
          <a:ext cx="9066106" cy="180022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In 2022 Tbilisi pride decided not to hold a March of Dignity – Chilling effect</a:t>
          </a:r>
        </a:p>
      </dsp:txBody>
      <dsp:txXfrm>
        <a:off x="1993243" y="1980247"/>
        <a:ext cx="7072862" cy="1800225"/>
      </dsp:txXfrm>
    </dsp:sp>
    <dsp:sp modelId="{AC344187-BFEB-47F2-8A6D-466B6AAA8D4A}">
      <dsp:nvSpPr>
        <dsp:cNvPr id="0" name=""/>
        <dsp:cNvSpPr/>
      </dsp:nvSpPr>
      <dsp:spPr>
        <a:xfrm>
          <a:off x="180022" y="2160270"/>
          <a:ext cx="1813221" cy="144018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9455FDF-C826-49BC-9713-3D0E88AC6B25}">
      <dsp:nvSpPr>
        <dsp:cNvPr id="0" name=""/>
        <dsp:cNvSpPr/>
      </dsp:nvSpPr>
      <dsp:spPr>
        <a:xfrm>
          <a:off x="0" y="3960495"/>
          <a:ext cx="9066106" cy="180022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8 July 2023 - A</a:t>
          </a:r>
          <a:r>
            <a:rPr lang="en-US" sz="1400" b="0" i="0" kern="1200" dirty="0">
              <a:latin typeface="Times New Roman" panose="02020603050405020304" pitchFamily="18" charset="0"/>
              <a:cs typeface="Times New Roman" panose="02020603050405020304" pitchFamily="18" charset="0"/>
            </a:rPr>
            <a:t>t least 2000 anti-LGBTIQ+ individuals attacked the NGO Tbilisi Pride’s Pride Festival in Tbilisi, Georgia</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0" i="0" kern="1200" dirty="0">
              <a:latin typeface="Times New Roman" panose="02020603050405020304" pitchFamily="18" charset="0"/>
              <a:cs typeface="Times New Roman" panose="02020603050405020304" pitchFamily="18" charset="0"/>
            </a:rPr>
            <a:t>Tbilisi Pride had to cancel all the Pride-related events following the attack;</a:t>
          </a:r>
          <a:endParaRPr lang="en-US"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None of the organizers or participants of the hate groups have been charged.</a:t>
          </a:r>
        </a:p>
      </dsp:txBody>
      <dsp:txXfrm>
        <a:off x="1993243" y="3960495"/>
        <a:ext cx="7072862" cy="1800225"/>
      </dsp:txXfrm>
    </dsp:sp>
    <dsp:sp modelId="{F0C524A9-387C-4095-BE30-E64DE10A4E60}">
      <dsp:nvSpPr>
        <dsp:cNvPr id="0" name=""/>
        <dsp:cNvSpPr/>
      </dsp:nvSpPr>
      <dsp:spPr>
        <a:xfrm>
          <a:off x="180022" y="4140518"/>
          <a:ext cx="1813221" cy="144018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17A2-3A1C-4001-A543-558556737C79}">
      <dsp:nvSpPr>
        <dsp:cNvPr id="0" name=""/>
        <dsp:cNvSpPr/>
      </dsp:nvSpPr>
      <dsp:spPr>
        <a:xfrm>
          <a:off x="-3413952" y="-524958"/>
          <a:ext cx="4070606" cy="4070606"/>
        </a:xfrm>
        <a:prstGeom prst="blockArc">
          <a:avLst>
            <a:gd name="adj1" fmla="val 18900000"/>
            <a:gd name="adj2" fmla="val 2700000"/>
            <a:gd name="adj3" fmla="val 531"/>
          </a:avLst>
        </a:pr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5BA045-1280-47D2-B188-3CC92D744741}">
      <dsp:nvSpPr>
        <dsp:cNvPr id="0" name=""/>
        <dsp:cNvSpPr/>
      </dsp:nvSpPr>
      <dsp:spPr>
        <a:xfrm>
          <a:off x="422248" y="302068"/>
          <a:ext cx="5536445" cy="60413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953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Aleksandre </a:t>
          </a:r>
          <a:r>
            <a:rPr lang="en-US" sz="1300" b="0" i="0" kern="1200" dirty="0" err="1">
              <a:latin typeface="Times New Roman" panose="02020603050405020304" pitchFamily="18" charset="0"/>
              <a:cs typeface="Times New Roman" panose="02020603050405020304" pitchFamily="18" charset="0"/>
            </a:rPr>
            <a:t>Lashkarava</a:t>
          </a:r>
          <a:r>
            <a:rPr lang="en-US" sz="1300" b="0" i="0" kern="1200" dirty="0">
              <a:latin typeface="Times New Roman" panose="02020603050405020304" pitchFamily="18" charset="0"/>
              <a:cs typeface="Times New Roman" panose="02020603050405020304" pitchFamily="18" charset="0"/>
            </a:rPr>
            <a:t>, a cameraman severely beaten by members of a hate group, passed away soon after event. The investigation is still ongoing. </a:t>
          </a:r>
          <a:endParaRPr lang="en-US" sz="1300" kern="1200" dirty="0">
            <a:latin typeface="Times New Roman" panose="02020603050405020304" pitchFamily="18" charset="0"/>
            <a:cs typeface="Times New Roman" panose="02020603050405020304" pitchFamily="18" charset="0"/>
          </a:endParaRPr>
        </a:p>
      </dsp:txBody>
      <dsp:txXfrm>
        <a:off x="422248" y="302068"/>
        <a:ext cx="5536445" cy="604137"/>
      </dsp:txXfrm>
    </dsp:sp>
    <dsp:sp modelId="{36A9FB10-FAC5-4C2E-9E09-E3F716AEE267}">
      <dsp:nvSpPr>
        <dsp:cNvPr id="0" name=""/>
        <dsp:cNvSpPr/>
      </dsp:nvSpPr>
      <dsp:spPr>
        <a:xfrm>
          <a:off x="44662" y="226551"/>
          <a:ext cx="755172" cy="7551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F43E1C-B5F0-47E6-B45E-CC9F318ADD9A}">
      <dsp:nvSpPr>
        <dsp:cNvPr id="0" name=""/>
        <dsp:cNvSpPr/>
      </dsp:nvSpPr>
      <dsp:spPr>
        <a:xfrm>
          <a:off x="641852" y="1208275"/>
          <a:ext cx="5316841" cy="60413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953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Some journalists have left the country, while others have left the profession.</a:t>
          </a:r>
          <a:endParaRPr lang="en-US" sz="1300" kern="1200" dirty="0">
            <a:latin typeface="Times New Roman" panose="02020603050405020304" pitchFamily="18" charset="0"/>
            <a:cs typeface="Times New Roman" panose="02020603050405020304" pitchFamily="18" charset="0"/>
          </a:endParaRPr>
        </a:p>
      </dsp:txBody>
      <dsp:txXfrm>
        <a:off x="641852" y="1208275"/>
        <a:ext cx="5316841" cy="604137"/>
      </dsp:txXfrm>
    </dsp:sp>
    <dsp:sp modelId="{6BF9B720-677D-441E-B75D-48D2483D529D}">
      <dsp:nvSpPr>
        <dsp:cNvPr id="0" name=""/>
        <dsp:cNvSpPr/>
      </dsp:nvSpPr>
      <dsp:spPr>
        <a:xfrm>
          <a:off x="264266" y="1132758"/>
          <a:ext cx="755172" cy="7551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7C6BA8-5978-45BD-ABCB-6FFCB027DA36}">
      <dsp:nvSpPr>
        <dsp:cNvPr id="0" name=""/>
        <dsp:cNvSpPr/>
      </dsp:nvSpPr>
      <dsp:spPr>
        <a:xfrm>
          <a:off x="422248" y="2114482"/>
          <a:ext cx="5536445" cy="604137"/>
        </a:xfrm>
        <a:prstGeom prst="rect">
          <a:avLst/>
        </a:prstGeom>
        <a:gradFill rotWithShape="0">
          <a:gsLst>
            <a:gs pos="0">
              <a:schemeClr val="lt1">
                <a:hueOff val="0"/>
                <a:satOff val="0"/>
                <a:lumOff val="0"/>
                <a:alphaOff val="0"/>
                <a:tint val="96000"/>
                <a:lumMod val="100000"/>
              </a:schemeClr>
            </a:gs>
            <a:gs pos="78000">
              <a:schemeClr val="l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9534"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Due to the physical injuries sustained, cameraman Ilia </a:t>
          </a:r>
          <a:r>
            <a:rPr lang="en-US" sz="1300" b="0" i="0" kern="1200" dirty="0" err="1">
              <a:latin typeface="Times New Roman" panose="02020603050405020304" pitchFamily="18" charset="0"/>
              <a:cs typeface="Times New Roman" panose="02020603050405020304" pitchFamily="18" charset="0"/>
            </a:rPr>
            <a:t>Tvaliashvili</a:t>
          </a:r>
          <a:r>
            <a:rPr lang="en-US" sz="1300" b="0" i="0" kern="1200" dirty="0">
              <a:latin typeface="Times New Roman" panose="02020603050405020304" pitchFamily="18" charset="0"/>
              <a:cs typeface="Times New Roman" panose="02020603050405020304" pitchFamily="18" charset="0"/>
            </a:rPr>
            <a:t> suffered permanent negative consequences on his body and is under restricted work</a:t>
          </a:r>
          <a:endParaRPr lang="en-US" sz="1300" kern="1200" dirty="0">
            <a:latin typeface="Times New Roman" panose="02020603050405020304" pitchFamily="18" charset="0"/>
            <a:cs typeface="Times New Roman" panose="02020603050405020304" pitchFamily="18" charset="0"/>
          </a:endParaRPr>
        </a:p>
      </dsp:txBody>
      <dsp:txXfrm>
        <a:off x="422248" y="2114482"/>
        <a:ext cx="5536445" cy="604137"/>
      </dsp:txXfrm>
    </dsp:sp>
    <dsp:sp modelId="{3CD4BFD7-003D-4532-A96E-F060C7AECAAD}">
      <dsp:nvSpPr>
        <dsp:cNvPr id="0" name=""/>
        <dsp:cNvSpPr/>
      </dsp:nvSpPr>
      <dsp:spPr>
        <a:xfrm>
          <a:off x="44662" y="2038965"/>
          <a:ext cx="755172" cy="755172"/>
        </a:xfrm>
        <a:prstGeom prst="ellipse">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17A2-3A1C-4001-A543-558556737C79}">
      <dsp:nvSpPr>
        <dsp:cNvPr id="0" name=""/>
        <dsp:cNvSpPr/>
      </dsp:nvSpPr>
      <dsp:spPr>
        <a:xfrm>
          <a:off x="4580109" y="-487402"/>
          <a:ext cx="3777144" cy="3777144"/>
        </a:xfrm>
        <a:prstGeom prst="blockArc">
          <a:avLst>
            <a:gd name="adj1" fmla="val 8100000"/>
            <a:gd name="adj2" fmla="val 13500000"/>
            <a:gd name="adj3" fmla="val 572"/>
          </a:avLst>
        </a:prstGeom>
        <a:noFill/>
        <a:ln w="19050"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5BA045-1280-47D2-B188-3CC92D744741}">
      <dsp:nvSpPr>
        <dsp:cNvPr id="0" name=""/>
        <dsp:cNvSpPr/>
      </dsp:nvSpPr>
      <dsp:spPr>
        <a:xfrm>
          <a:off x="35259" y="280234"/>
          <a:ext cx="4762700" cy="560468"/>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444871" bIns="33020" numCol="1" spcCol="1270" anchor="ctr" anchorCtr="0">
          <a:noAutofit/>
        </a:bodyPr>
        <a:lstStyle/>
        <a:p>
          <a:pPr marL="0" lvl="0" indent="0" algn="r"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The organizers of hate groups continue to publicly plan assaults on Pride events.</a:t>
          </a:r>
          <a:endParaRPr lang="en-US" sz="1300" kern="1200" dirty="0">
            <a:latin typeface="Times New Roman" panose="02020603050405020304" pitchFamily="18" charset="0"/>
            <a:cs typeface="Times New Roman" panose="02020603050405020304" pitchFamily="18" charset="0"/>
          </a:endParaRPr>
        </a:p>
      </dsp:txBody>
      <dsp:txXfrm>
        <a:off x="35259" y="280234"/>
        <a:ext cx="4762700" cy="560468"/>
      </dsp:txXfrm>
    </dsp:sp>
    <dsp:sp modelId="{36A9FB10-FAC5-4C2E-9E09-E3F716AEE267}">
      <dsp:nvSpPr>
        <dsp:cNvPr id="0" name=""/>
        <dsp:cNvSpPr/>
      </dsp:nvSpPr>
      <dsp:spPr>
        <a:xfrm>
          <a:off x="4447668" y="210175"/>
          <a:ext cx="700585" cy="700585"/>
        </a:xfrm>
        <a:prstGeom prst="ellipse">
          <a:avLst/>
        </a:prstGeom>
        <a:solidFill>
          <a:schemeClr val="lt2">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F43E1C-B5F0-47E6-B45E-CC9F318ADD9A}">
      <dsp:nvSpPr>
        <dsp:cNvPr id="0" name=""/>
        <dsp:cNvSpPr/>
      </dsp:nvSpPr>
      <dsp:spPr>
        <a:xfrm>
          <a:off x="35259" y="1120936"/>
          <a:ext cx="4558970" cy="560468"/>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444871" bIns="33020" numCol="1" spcCol="1270" anchor="ctr" anchorCtr="0">
          <a:noAutofit/>
        </a:bodyPr>
        <a:lstStyle/>
        <a:p>
          <a:pPr marL="0" lvl="0" indent="0" algn="r"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None of them have been charged or detained.</a:t>
          </a:r>
          <a:endParaRPr lang="en-US" sz="1300" kern="1200" dirty="0">
            <a:latin typeface="Times New Roman" panose="02020603050405020304" pitchFamily="18" charset="0"/>
            <a:cs typeface="Times New Roman" panose="02020603050405020304" pitchFamily="18" charset="0"/>
          </a:endParaRPr>
        </a:p>
      </dsp:txBody>
      <dsp:txXfrm>
        <a:off x="35259" y="1120936"/>
        <a:ext cx="4558970" cy="560468"/>
      </dsp:txXfrm>
    </dsp:sp>
    <dsp:sp modelId="{6BF9B720-677D-441E-B75D-48D2483D529D}">
      <dsp:nvSpPr>
        <dsp:cNvPr id="0" name=""/>
        <dsp:cNvSpPr/>
      </dsp:nvSpPr>
      <dsp:spPr>
        <a:xfrm>
          <a:off x="4243938" y="1050877"/>
          <a:ext cx="700585" cy="700585"/>
        </a:xfrm>
        <a:prstGeom prst="ellipse">
          <a:avLst/>
        </a:prstGeom>
        <a:solidFill>
          <a:schemeClr val="lt2">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47C6BA8-5978-45BD-ABCB-6FFCB027DA36}">
      <dsp:nvSpPr>
        <dsp:cNvPr id="0" name=""/>
        <dsp:cNvSpPr/>
      </dsp:nvSpPr>
      <dsp:spPr>
        <a:xfrm>
          <a:off x="35259" y="1961638"/>
          <a:ext cx="4762700" cy="560468"/>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444871" bIns="33020" numCol="1" spcCol="1270" anchor="ctr" anchorCtr="0">
          <a:noAutofit/>
        </a:bodyPr>
        <a:lstStyle/>
        <a:p>
          <a:pPr marL="0" lvl="0" indent="0" algn="r" defTabSz="577850" rtl="0">
            <a:lnSpc>
              <a:spcPct val="90000"/>
            </a:lnSpc>
            <a:spcBef>
              <a:spcPct val="0"/>
            </a:spcBef>
            <a:spcAft>
              <a:spcPct val="35000"/>
            </a:spcAft>
            <a:buNone/>
          </a:pPr>
          <a:r>
            <a:rPr lang="en-US" sz="1300" b="0" i="0" kern="1200" dirty="0">
              <a:latin typeface="Times New Roman" panose="02020603050405020304" pitchFamily="18" charset="0"/>
              <a:cs typeface="Times New Roman" panose="02020603050405020304" pitchFamily="18" charset="0"/>
            </a:rPr>
            <a:t>The legal representatives of the victims do not even have access to the criminal case materials related to the organizers.</a:t>
          </a:r>
          <a:endParaRPr lang="en-US" sz="1300" kern="1200" dirty="0">
            <a:latin typeface="Times New Roman" panose="02020603050405020304" pitchFamily="18" charset="0"/>
            <a:cs typeface="Times New Roman" panose="02020603050405020304" pitchFamily="18" charset="0"/>
          </a:endParaRPr>
        </a:p>
      </dsp:txBody>
      <dsp:txXfrm>
        <a:off x="35259" y="1961638"/>
        <a:ext cx="4762700" cy="560468"/>
      </dsp:txXfrm>
    </dsp:sp>
    <dsp:sp modelId="{3CD4BFD7-003D-4532-A96E-F060C7AECAAD}">
      <dsp:nvSpPr>
        <dsp:cNvPr id="0" name=""/>
        <dsp:cNvSpPr/>
      </dsp:nvSpPr>
      <dsp:spPr>
        <a:xfrm>
          <a:off x="4447668" y="1891579"/>
          <a:ext cx="700585" cy="700585"/>
        </a:xfrm>
        <a:prstGeom prst="ellipse">
          <a:avLst/>
        </a:prstGeom>
        <a:solidFill>
          <a:schemeClr val="lt2">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A1DF-D25E-48FE-BA49-8A5FF3581236}">
      <dsp:nvSpPr>
        <dsp:cNvPr id="0" name=""/>
        <dsp:cNvSpPr/>
      </dsp:nvSpPr>
      <dsp:spPr>
        <a:xfrm>
          <a:off x="0" y="0"/>
          <a:ext cx="10251440" cy="12168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Individual measures</a:t>
          </a:r>
        </a:p>
      </dsp:txBody>
      <dsp:txXfrm>
        <a:off x="59399" y="59399"/>
        <a:ext cx="10132642" cy="1098002"/>
      </dsp:txXfrm>
    </dsp:sp>
    <dsp:sp modelId="{5DFCC05E-ADA3-42F5-B92A-D6D4FE60CBB2}">
      <dsp:nvSpPr>
        <dsp:cNvPr id="0" name=""/>
        <dsp:cNvSpPr/>
      </dsp:nvSpPr>
      <dsp:spPr>
        <a:xfrm>
          <a:off x="0" y="1042409"/>
          <a:ext cx="10251440" cy="363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483" tIns="19050" rIns="106680" bIns="19050" numCol="1" spcCol="1270" anchor="t" anchorCtr="0">
          <a:noAutofit/>
        </a:bodyPr>
        <a:lstStyle/>
        <a:p>
          <a:pPr marL="114300" lvl="1" indent="-114300" algn="l" defTabSz="666750">
            <a:lnSpc>
              <a:spcPct val="90000"/>
            </a:lnSpc>
            <a:spcBef>
              <a:spcPct val="0"/>
            </a:spcBef>
            <a:spcAft>
              <a:spcPct val="20000"/>
            </a:spcAft>
            <a:buChar char="•"/>
          </a:pPr>
          <a:endParaRPr lang="en-US" sz="15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sz="3000" kern="1200" dirty="0">
              <a:latin typeface="Times New Roman" panose="02020603050405020304" pitchFamily="18" charset="0"/>
              <a:cs typeface="Times New Roman" panose="02020603050405020304" pitchFamily="18" charset="0"/>
            </a:rPr>
            <a:t>The  responsible authorities should carry out an effective, timely, independent  investigation, including identification of police officers involved, and ensure that statute of limitations do not lead to impunity;</a:t>
          </a:r>
        </a:p>
        <a:p>
          <a:pPr marL="285750" lvl="1" indent="-285750" algn="l" defTabSz="1333500">
            <a:lnSpc>
              <a:spcPct val="90000"/>
            </a:lnSpc>
            <a:spcBef>
              <a:spcPct val="0"/>
            </a:spcBef>
            <a:spcAft>
              <a:spcPct val="20000"/>
            </a:spcAft>
            <a:buChar char="•"/>
          </a:pPr>
          <a:r>
            <a:rPr lang="en-US" sz="3000" kern="1200" dirty="0">
              <a:latin typeface="Times New Roman" panose="02020603050405020304" pitchFamily="18" charset="0"/>
              <a:cs typeface="Times New Roman" panose="02020603050405020304" pitchFamily="18" charset="0"/>
            </a:rPr>
            <a:t>Authorities must reclassify the crimes commensurate with their seriousness; and</a:t>
          </a:r>
        </a:p>
        <a:p>
          <a:pPr marL="285750" lvl="1" indent="-285750" algn="l" defTabSz="1333500">
            <a:lnSpc>
              <a:spcPct val="90000"/>
            </a:lnSpc>
            <a:spcBef>
              <a:spcPct val="0"/>
            </a:spcBef>
            <a:spcAft>
              <a:spcPct val="20000"/>
            </a:spcAft>
            <a:buChar char="•"/>
          </a:pPr>
          <a:r>
            <a:rPr lang="en-US" sz="3000" kern="1200" dirty="0">
              <a:latin typeface="Times New Roman" panose="02020603050405020304" pitchFamily="18" charset="0"/>
              <a:cs typeface="Times New Roman" panose="02020603050405020304" pitchFamily="18" charset="0"/>
            </a:rPr>
            <a:t>Authorities should grant victim status and adequate victim participation. </a:t>
          </a:r>
        </a:p>
      </dsp:txBody>
      <dsp:txXfrm>
        <a:off x="0" y="1042409"/>
        <a:ext cx="10251440" cy="3632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2047-0D99-4A75-8297-909EE024AD31}">
      <dsp:nvSpPr>
        <dsp:cNvPr id="0" name=""/>
        <dsp:cNvSpPr/>
      </dsp:nvSpPr>
      <dsp:spPr>
        <a:xfrm>
          <a:off x="0" y="159815"/>
          <a:ext cx="10251440" cy="72539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Times New Roman" panose="02020603050405020304" pitchFamily="18" charset="0"/>
              <a:cs typeface="Times New Roman" panose="02020603050405020304" pitchFamily="18" charset="0"/>
            </a:rPr>
            <a:t>General measures</a:t>
          </a:r>
        </a:p>
      </dsp:txBody>
      <dsp:txXfrm>
        <a:off x="35411" y="195226"/>
        <a:ext cx="10180618" cy="654577"/>
      </dsp:txXfrm>
    </dsp:sp>
    <dsp:sp modelId="{10113740-B6EF-46FF-99A3-15736544925E}">
      <dsp:nvSpPr>
        <dsp:cNvPr id="0" name=""/>
        <dsp:cNvSpPr/>
      </dsp:nvSpPr>
      <dsp:spPr>
        <a:xfrm>
          <a:off x="0" y="804600"/>
          <a:ext cx="10251440" cy="4876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483"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en-US" sz="2400" b="0" i="0" kern="1200" dirty="0">
              <a:latin typeface="Times New Roman" panose="02020603050405020304" pitchFamily="18" charset="0"/>
              <a:cs typeface="Times New Roman" panose="02020603050405020304" pitchFamily="18" charset="0"/>
            </a:rPr>
            <a:t>Authorities must create a specialized investigative unit capable of investigating the hate crimes;</a:t>
          </a:r>
          <a:endParaRPr lang="en-US" sz="2400"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Authorities must observe its positive obligation to protect LBGTQI persons at events from violence and effectively investigate these incidents, particularly those arising out of the violence on 5-6 July 2021, and 08 July  2023, and particularly the </a:t>
          </a:r>
          <a:r>
            <a:rPr lang="en-US" sz="2400" kern="1200" dirty="0" err="1">
              <a:latin typeface="Times New Roman" panose="02020603050405020304" pitchFamily="18" charset="0"/>
              <a:cs typeface="Times New Roman" panose="02020603050405020304" pitchFamily="18" charset="0"/>
            </a:rPr>
            <a:t>organisers</a:t>
          </a:r>
          <a:r>
            <a:rPr lang="en-US" sz="2400" kern="1200" dirty="0">
              <a:latin typeface="Times New Roman" panose="02020603050405020304" pitchFamily="18" charset="0"/>
              <a:cs typeface="Times New Roman" panose="02020603050405020304" pitchFamily="18" charset="0"/>
            </a:rPr>
            <a:t> of the events;</a:t>
          </a:r>
        </a:p>
        <a:p>
          <a:pPr marL="228600" lvl="1" indent="-228600" algn="just"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The Government must reconsider its official tolerance of the repetitive violent acts committed by organizers of hate crimes, and discontinue anti-LGTBQI sentiments;</a:t>
          </a:r>
        </a:p>
        <a:p>
          <a:pPr marL="228600" lvl="1" indent="-228600" algn="just" defTabSz="1066800">
            <a:lnSpc>
              <a:spcPct val="90000"/>
            </a:lnSpc>
            <a:spcBef>
              <a:spcPct val="0"/>
            </a:spcBef>
            <a:spcAft>
              <a:spcPct val="20000"/>
            </a:spcAft>
            <a:buChar char="•"/>
          </a:pPr>
          <a:r>
            <a:rPr lang="en-US" sz="2400" kern="1200" dirty="0">
              <a:latin typeface="Times New Roman" panose="02020603050405020304" pitchFamily="18" charset="0"/>
              <a:cs typeface="Times New Roman" panose="02020603050405020304" pitchFamily="18" charset="0"/>
            </a:rPr>
            <a:t>Together with civil society actors, the State should establish the measures  necessary to enable the safe and peaceful gatherings of LGBTQI activists  and take preventive measures to deter violence, hatred and  discriminatory attitudes and </a:t>
          </a:r>
          <a:r>
            <a:rPr lang="en-US" sz="2400" kern="1200" dirty="0" err="1">
              <a:latin typeface="Times New Roman" panose="02020603050405020304" pitchFamily="18" charset="0"/>
              <a:cs typeface="Times New Roman" panose="02020603050405020304" pitchFamily="18" charset="0"/>
            </a:rPr>
            <a:t>behaviour</a:t>
          </a:r>
          <a:r>
            <a:rPr lang="en-US" sz="2400" kern="1200" dirty="0">
              <a:latin typeface="Times New Roman" panose="02020603050405020304" pitchFamily="18" charset="0"/>
              <a:cs typeface="Times New Roman" panose="02020603050405020304" pitchFamily="18" charset="0"/>
            </a:rPr>
            <a:t>. </a:t>
          </a:r>
        </a:p>
        <a:p>
          <a:pPr marL="228600" lvl="1" indent="-228600" algn="l" defTabSz="1066800">
            <a:lnSpc>
              <a:spcPct val="90000"/>
            </a:lnSpc>
            <a:spcBef>
              <a:spcPct val="0"/>
            </a:spcBef>
            <a:spcAft>
              <a:spcPct val="20000"/>
            </a:spcAft>
            <a:buChar char="•"/>
          </a:pPr>
          <a:endParaRPr lang="en-US" sz="2400" kern="1200" dirty="0"/>
        </a:p>
      </dsp:txBody>
      <dsp:txXfrm>
        <a:off x="0" y="804600"/>
        <a:ext cx="10251440" cy="487692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260288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97547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22208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320877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3928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2487953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140666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339370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209797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C9EEE3-3030-4DAD-8A41-FD06E2E59CC8}"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31106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9EEE3-3030-4DAD-8A41-FD06E2E59CC8}"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110887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9EEE3-3030-4DAD-8A41-FD06E2E59CC8}"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18097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9EEE3-3030-4DAD-8A41-FD06E2E59CC8}"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70704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9EEE3-3030-4DAD-8A41-FD06E2E59CC8}"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86061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C9EEE3-3030-4DAD-8A41-FD06E2E59CC8}"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355727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C9EEE3-3030-4DAD-8A41-FD06E2E59CC8}"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6BAAF2-E883-4853-BE8C-035453413077}" type="slidenum">
              <a:rPr lang="en-US" smtClean="0"/>
              <a:t>‹#›</a:t>
            </a:fld>
            <a:endParaRPr lang="en-US"/>
          </a:p>
        </p:txBody>
      </p:sp>
    </p:spTree>
    <p:extLst>
      <p:ext uri="{BB962C8B-B14F-4D97-AF65-F5344CB8AC3E}">
        <p14:creationId xmlns:p14="http://schemas.microsoft.com/office/powerpoint/2010/main" val="319009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C9EEE3-3030-4DAD-8A41-FD06E2E59CC8}" type="datetimeFigureOut">
              <a:rPr lang="en-US" smtClean="0"/>
              <a:t>11/27/2023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6BAAF2-E883-4853-BE8C-035453413077}" type="slidenum">
              <a:rPr lang="en-US" smtClean="0"/>
              <a:t>‹#›</a:t>
            </a:fld>
            <a:endParaRPr lang="en-US"/>
          </a:p>
        </p:txBody>
      </p:sp>
    </p:spTree>
    <p:extLst>
      <p:ext uri="{BB962C8B-B14F-4D97-AF65-F5344CB8AC3E}">
        <p14:creationId xmlns:p14="http://schemas.microsoft.com/office/powerpoint/2010/main" val="144643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jfif"/><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347" y="1558225"/>
            <a:ext cx="7766936" cy="1646302"/>
          </a:xfrm>
        </p:spPr>
        <p:txBody>
          <a:bodyPr/>
          <a:lstStyle/>
          <a:p>
            <a:pPr algn="ctr"/>
            <a:r>
              <a:rPr lang="en-US" b="1" dirty="0">
                <a:latin typeface="Times New Roman" panose="02020603050405020304" pitchFamily="18" charset="0"/>
                <a:cs typeface="Times New Roman" panose="02020603050405020304" pitchFamily="18" charset="0"/>
              </a:rPr>
              <a:t>Execution of </a:t>
            </a:r>
            <a:r>
              <a:rPr lang="en-US" b="1" dirty="0" err="1">
                <a:latin typeface="Times New Roman" panose="02020603050405020304" pitchFamily="18" charset="0"/>
                <a:cs typeface="Times New Roman" panose="02020603050405020304" pitchFamily="18" charset="0"/>
              </a:rPr>
              <a:t>Identoba</a:t>
            </a:r>
            <a:r>
              <a:rPr lang="en-US" b="1" dirty="0">
                <a:latin typeface="Times New Roman" panose="02020603050405020304" pitchFamily="18" charset="0"/>
                <a:cs typeface="Times New Roman" panose="02020603050405020304" pitchFamily="18" charset="0"/>
              </a:rPr>
              <a:t> Group Cases</a:t>
            </a:r>
          </a:p>
        </p:txBody>
      </p:sp>
      <p:sp>
        <p:nvSpPr>
          <p:cNvPr id="3" name="Subtitle 2"/>
          <p:cNvSpPr>
            <a:spLocks noGrp="1"/>
          </p:cNvSpPr>
          <p:nvPr>
            <p:ph type="subTitle" idx="1"/>
          </p:nvPr>
        </p:nvSpPr>
        <p:spPr>
          <a:xfrm>
            <a:off x="-3200747" y="3564065"/>
            <a:ext cx="6401494" cy="917477"/>
          </a:xfrm>
        </p:spPr>
        <p:txBody>
          <a:bodyPr/>
          <a:lstStyle/>
          <a:p>
            <a:r>
              <a:rPr lang="en-US" dirty="0">
                <a:latin typeface="Times New Roman" panose="02020603050405020304" pitchFamily="18" charset="0"/>
                <a:cs typeface="Times New Roman" panose="02020603050405020304" pitchFamily="18" charset="0"/>
              </a:rPr>
              <a:t>Toby Collis        </a:t>
            </a:r>
          </a:p>
          <a:p>
            <a:endParaRPr lang="en-US"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2344306" y="3564066"/>
            <a:ext cx="6401494" cy="91747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Davit Javakhishvili</a:t>
            </a:r>
          </a:p>
        </p:txBody>
      </p:sp>
      <p:pic>
        <p:nvPicPr>
          <p:cNvPr id="5" name="Picture 4"/>
          <p:cNvPicPr/>
          <p:nvPr/>
        </p:nvPicPr>
        <p:blipFill>
          <a:blip r:embed="rId2" cstate="print"/>
          <a:srcRect/>
          <a:stretch>
            <a:fillRect/>
          </a:stretch>
        </p:blipFill>
        <p:spPr bwMode="auto">
          <a:xfrm>
            <a:off x="982172" y="4327753"/>
            <a:ext cx="4168948" cy="1922076"/>
          </a:xfrm>
          <a:prstGeom prst="rect">
            <a:avLst/>
          </a:prstGeom>
          <a:noFill/>
          <a:ln w="9525">
            <a:noFill/>
            <a:miter lim="800000"/>
            <a:headEnd/>
            <a:tailEnd/>
          </a:ln>
        </p:spPr>
      </p:pic>
      <p:pic>
        <p:nvPicPr>
          <p:cNvPr id="6" name="Picture 5" descr="C:\Users\stsiklauri\AppData\Local\Microsoft\Windows\INetCache\Content.Word\GYLA-NEW LOGO.png"/>
          <p:cNvPicPr/>
          <p:nvPr/>
        </p:nvPicPr>
        <p:blipFill>
          <a:blip r:embed="rId3">
            <a:extLst>
              <a:ext uri="{28A0092B-C50C-407E-A947-70E740481C1C}">
                <a14:useLocalDpi xmlns:a14="http://schemas.microsoft.com/office/drawing/2010/main" val="0"/>
              </a:ext>
            </a:extLst>
          </a:blip>
          <a:srcRect/>
          <a:stretch>
            <a:fillRect/>
          </a:stretch>
        </p:blipFill>
        <p:spPr bwMode="auto">
          <a:xfrm>
            <a:off x="6776347" y="4181359"/>
            <a:ext cx="1969453" cy="1969453"/>
          </a:xfrm>
          <a:prstGeom prst="rect">
            <a:avLst/>
          </a:prstGeom>
          <a:noFill/>
          <a:ln>
            <a:noFill/>
          </a:ln>
        </p:spPr>
      </p:pic>
    </p:spTree>
    <p:extLst>
      <p:ext uri="{BB962C8B-B14F-4D97-AF65-F5344CB8AC3E}">
        <p14:creationId xmlns:p14="http://schemas.microsoft.com/office/powerpoint/2010/main" val="399903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General Measures: Zero-tolerance messages</a:t>
            </a:r>
          </a:p>
        </p:txBody>
      </p:sp>
      <p:sp>
        <p:nvSpPr>
          <p:cNvPr id="6" name="Content Placeholder 5"/>
          <p:cNvSpPr>
            <a:spLocks noGrp="1"/>
          </p:cNvSpPr>
          <p:nvPr>
            <p:ph idx="1"/>
          </p:nvPr>
        </p:nvSpPr>
        <p:spPr>
          <a:xfrm>
            <a:off x="4156887" y="1930400"/>
            <a:ext cx="5819602" cy="4344642"/>
          </a:xfrm>
        </p:spPr>
        <p:txBody>
          <a:bodyPr>
            <a:normAutofit lnSpcReduction="10000"/>
          </a:bodyPr>
          <a:lstStyle/>
          <a:p>
            <a:r>
              <a:rPr lang="en-US" dirty="0">
                <a:latin typeface="Times New Roman" panose="02020603050405020304" pitchFamily="18" charset="0"/>
                <a:cs typeface="Times New Roman" panose="02020603050405020304" pitchFamily="18" charset="0"/>
              </a:rPr>
              <a:t>Continues to be anti-LGBT sentiment and statements form the highest points of Government</a:t>
            </a:r>
          </a:p>
          <a:p>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March should not take place as it is unacceptable to the majority of the population</a:t>
            </a:r>
            <a:r>
              <a:rPr lang="en-US" dirty="0">
                <a:latin typeface="Times New Roman" panose="02020603050405020304" pitchFamily="18" charset="0"/>
                <a:cs typeface="Times New Roman" panose="02020603050405020304" pitchFamily="18" charset="0"/>
              </a:rPr>
              <a:t>”, then he followed up on this by saying “</a:t>
            </a:r>
            <a:r>
              <a:rPr lang="en-US" i="1" dirty="0">
                <a:latin typeface="Times New Roman" panose="02020603050405020304" pitchFamily="18" charset="0"/>
                <a:cs typeface="Times New Roman" panose="02020603050405020304" pitchFamily="18" charset="0"/>
              </a:rPr>
              <a:t>We have our traditions, rules and everyone should respect our rules and traditions.</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I would also like to point out that, unfortunately, behind the organizers ... are revanchist, radical groups. In particular, the radical opposition led by Saakashvili. They are involved, absolutely, I declare this with full responsibility, that they are organizing this march.</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Prime Minister- Irakli </a:t>
            </a:r>
            <a:r>
              <a:rPr lang="en-US" dirty="0" err="1">
                <a:latin typeface="Times New Roman" panose="02020603050405020304" pitchFamily="18" charset="0"/>
                <a:cs typeface="Times New Roman" panose="02020603050405020304" pitchFamily="18" charset="0"/>
              </a:rPr>
              <a:t>Garibashvili</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Shortly after, the angry mob started to attack journalists and offices of various NGOs</a:t>
            </a:r>
            <a:endParaRPr lang="en-US" dirty="0"/>
          </a:p>
        </p:txBody>
      </p:sp>
      <p:pic>
        <p:nvPicPr>
          <p:cNvPr id="8" name="Picture 7"/>
          <p:cNvPicPr>
            <a:picLocks noChangeAspect="1"/>
          </p:cNvPicPr>
          <p:nvPr/>
        </p:nvPicPr>
        <p:blipFill>
          <a:blip r:embed="rId2"/>
          <a:stretch>
            <a:fillRect/>
          </a:stretch>
        </p:blipFill>
        <p:spPr>
          <a:xfrm>
            <a:off x="260774" y="1666241"/>
            <a:ext cx="4171018" cy="26466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6191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14" y="101600"/>
            <a:ext cx="8596668" cy="1320800"/>
          </a:xfrm>
        </p:spPr>
        <p:txBody>
          <a:bodyPr>
            <a:normAutofit/>
          </a:bodyPr>
          <a:lstStyle/>
          <a:p>
            <a:pPr algn="ctr"/>
            <a:r>
              <a:rPr lang="en-US" sz="2400" b="1" dirty="0">
                <a:latin typeface="Times New Roman" panose="02020603050405020304" pitchFamily="18" charset="0"/>
                <a:cs typeface="Times New Roman" panose="02020603050405020304" pitchFamily="18" charset="0"/>
              </a:rPr>
              <a:t>Chilling effect on the right to freedom of peaceful assembly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0974420"/>
              </p:ext>
            </p:extLst>
          </p:nvPr>
        </p:nvGraphicFramePr>
        <p:xfrm>
          <a:off x="413174" y="873760"/>
          <a:ext cx="9066106" cy="576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81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Deficiencies of the investigation of hate crimes and refusal of establishment specialized investigative unit</a:t>
            </a:r>
          </a:p>
        </p:txBody>
      </p:sp>
      <p:sp>
        <p:nvSpPr>
          <p:cNvPr id="3" name="Content Placeholder 2"/>
          <p:cNvSpPr>
            <a:spLocks noGrp="1"/>
          </p:cNvSpPr>
          <p:nvPr>
            <p:ph idx="1"/>
          </p:nvPr>
        </p:nvSpPr>
        <p:spPr>
          <a:xfrm>
            <a:off x="535094" y="1815149"/>
            <a:ext cx="9421706" cy="4209731"/>
          </a:xfrm>
        </p:spPr>
        <p:txBody>
          <a:bodyPr>
            <a:noAutofit/>
          </a:bodyPr>
          <a:lstStyle/>
          <a:p>
            <a:r>
              <a:rPr lang="en-US" sz="2000" dirty="0">
                <a:latin typeface="Times New Roman" panose="02020603050405020304" pitchFamily="18" charset="0"/>
                <a:cs typeface="Times New Roman" panose="02020603050405020304" pitchFamily="18" charset="0"/>
              </a:rPr>
              <a:t>The investigative units are not launching investigations.</a:t>
            </a:r>
          </a:p>
          <a:p>
            <a:r>
              <a:rPr lang="en-US" sz="2000" dirty="0">
                <a:latin typeface="Times New Roman" panose="02020603050405020304" pitchFamily="18" charset="0"/>
                <a:cs typeface="Times New Roman" panose="02020603050405020304" pitchFamily="18" charset="0"/>
              </a:rPr>
              <a:t>The government refuses to initiate investigations with respect to the omissions of police officers and the negligence of MIA's high-ranking officials.</a:t>
            </a:r>
          </a:p>
          <a:p>
            <a:r>
              <a:rPr lang="en-US" sz="2000" dirty="0">
                <a:latin typeface="Times New Roman" panose="02020603050405020304" pitchFamily="18" charset="0"/>
                <a:cs typeface="Times New Roman" panose="02020603050405020304" pitchFamily="18" charset="0"/>
              </a:rPr>
              <a:t>The prosecutor's office continues to refuse to grant victim status or involve victims.</a:t>
            </a:r>
          </a:p>
          <a:p>
            <a:r>
              <a:rPr lang="en-US" sz="2000" dirty="0">
                <a:latin typeface="Times New Roman" panose="02020603050405020304" pitchFamily="18" charset="0"/>
                <a:cs typeface="Times New Roman" panose="02020603050405020304" pitchFamily="18" charset="0"/>
              </a:rPr>
              <a:t>The government has not established a specialized </a:t>
            </a:r>
            <a:r>
              <a:rPr lang="en-US" sz="2000">
                <a:latin typeface="Times New Roman" panose="02020603050405020304" pitchFamily="18" charset="0"/>
                <a:cs typeface="Times New Roman" panose="02020603050405020304" pitchFamily="18" charset="0"/>
              </a:rPr>
              <a:t>investigative unit.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Discriminatory motive is not included as an aggravating factor for administrative offences.</a:t>
            </a:r>
          </a:p>
        </p:txBody>
      </p:sp>
    </p:spTree>
    <p:extLst>
      <p:ext uri="{BB962C8B-B14F-4D97-AF65-F5344CB8AC3E}">
        <p14:creationId xmlns:p14="http://schemas.microsoft.com/office/powerpoint/2010/main" val="358830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 y="660400"/>
            <a:ext cx="4477557" cy="2985038"/>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053254" y="-74289"/>
            <a:ext cx="8596668" cy="1320800"/>
          </a:xfrm>
        </p:spPr>
        <p:txBody>
          <a:bodyPr/>
          <a:lstStyle/>
          <a:p>
            <a:pPr algn="ctr"/>
            <a:r>
              <a:rPr lang="en-US" dirty="0">
                <a:latin typeface="Times New Roman" panose="02020603050405020304" pitchFamily="18" charset="0"/>
                <a:cs typeface="Times New Roman" panose="02020603050405020304" pitchFamily="18" charset="0"/>
              </a:rPr>
              <a:t>Results of impunity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7508" y="3755378"/>
            <a:ext cx="4440574" cy="2960382"/>
          </a:xfrm>
          <a:prstGeom prst="rect">
            <a:avLst/>
          </a:prstGeom>
        </p:spPr>
      </p:pic>
      <p:graphicFrame>
        <p:nvGraphicFramePr>
          <p:cNvPr id="8" name="Diagram 7"/>
          <p:cNvGraphicFramePr/>
          <p:nvPr>
            <p:extLst>
              <p:ext uri="{D42A27DB-BD31-4B8C-83A1-F6EECF244321}">
                <p14:modId xmlns:p14="http://schemas.microsoft.com/office/powerpoint/2010/main" val="1251207510"/>
              </p:ext>
            </p:extLst>
          </p:nvPr>
        </p:nvGraphicFramePr>
        <p:xfrm>
          <a:off x="4650277" y="660400"/>
          <a:ext cx="5997403" cy="3020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073272025"/>
              </p:ext>
            </p:extLst>
          </p:nvPr>
        </p:nvGraphicFramePr>
        <p:xfrm>
          <a:off x="448462" y="3794016"/>
          <a:ext cx="5190338" cy="28023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1689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National Human Rights Strategy and Action Plan</a:t>
            </a:r>
          </a:p>
        </p:txBody>
      </p:sp>
      <p:sp>
        <p:nvSpPr>
          <p:cNvPr id="3" name="Content Placeholder 2"/>
          <p:cNvSpPr>
            <a:spLocks noGrp="1"/>
          </p:cNvSpPr>
          <p:nvPr>
            <p:ph idx="1"/>
          </p:nvPr>
        </p:nvSpPr>
        <p:spPr>
          <a:xfrm>
            <a:off x="2565197" y="2153920"/>
            <a:ext cx="6967682" cy="4175760"/>
          </a:xfrm>
        </p:spPr>
        <p:txBody>
          <a:bodyPr/>
          <a:lstStyle/>
          <a:p>
            <a:pPr algn="just"/>
            <a:r>
              <a:rPr lang="en-US" i="1" dirty="0">
                <a:latin typeface="Times New Roman" panose="02020603050405020304" pitchFamily="18" charset="0"/>
                <a:cs typeface="Times New Roman" panose="02020603050405020304" pitchFamily="18" charset="0"/>
              </a:rPr>
              <a:t>“The National Strategy for the Protection of Human Rights for 2022-2030 was adopted by the Parliament in March 2023  without including the needs of the LGBTI community. </a:t>
            </a:r>
          </a:p>
          <a:p>
            <a:pPr algn="just"/>
            <a:endParaRPr lang="en-US" i="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Public Defender of Georgia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80" y="1930400"/>
            <a:ext cx="2590394" cy="2590394"/>
          </a:xfrm>
          <a:prstGeom prst="rect">
            <a:avLst/>
          </a:prstGeom>
        </p:spPr>
      </p:pic>
    </p:spTree>
    <p:extLst>
      <p:ext uri="{BB962C8B-B14F-4D97-AF65-F5344CB8AC3E}">
        <p14:creationId xmlns:p14="http://schemas.microsoft.com/office/powerpoint/2010/main" val="404835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47" y="0"/>
            <a:ext cx="8596668" cy="1320800"/>
          </a:xfrm>
        </p:spPr>
        <p:txBody>
          <a:bodyPr/>
          <a:lstStyle/>
          <a:p>
            <a:pPr algn="ctr"/>
            <a:r>
              <a:rPr lang="en-US" dirty="0">
                <a:latin typeface="Times New Roman" panose="02020603050405020304" pitchFamily="18" charset="0"/>
                <a:cs typeface="Times New Roman" panose="02020603050405020304" pitchFamily="18" charset="0"/>
              </a:rPr>
              <a:t>Recommendations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5678474"/>
              </p:ext>
            </p:extLst>
          </p:nvPr>
        </p:nvGraphicFramePr>
        <p:xfrm>
          <a:off x="0" y="1188720"/>
          <a:ext cx="1025144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02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47" y="0"/>
            <a:ext cx="8596668" cy="1320800"/>
          </a:xfrm>
        </p:spPr>
        <p:txBody>
          <a:bodyPr/>
          <a:lstStyle/>
          <a:p>
            <a:pPr algn="ctr"/>
            <a:r>
              <a:rPr lang="en-US" dirty="0">
                <a:latin typeface="Times New Roman" panose="02020603050405020304" pitchFamily="18" charset="0"/>
                <a:cs typeface="Times New Roman" panose="02020603050405020304" pitchFamily="18" charset="0"/>
              </a:rPr>
              <a:t>Recommendations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164740"/>
              </p:ext>
            </p:extLst>
          </p:nvPr>
        </p:nvGraphicFramePr>
        <p:xfrm>
          <a:off x="0" y="1188720"/>
          <a:ext cx="10251440"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71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080FE-7EF4-418C-A259-940473BF5D78}"/>
              </a:ext>
            </a:extLst>
          </p:cNvPr>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Questions</a:t>
            </a:r>
          </a:p>
        </p:txBody>
      </p:sp>
      <p:sp>
        <p:nvSpPr>
          <p:cNvPr id="3" name="Content Placeholder 2">
            <a:extLst>
              <a:ext uri="{FF2B5EF4-FFF2-40B4-BE49-F238E27FC236}">
                <a16:creationId xmlns:a16="http://schemas.microsoft.com/office/drawing/2014/main" id="{989A3192-C64B-4B36-BBA7-F3E1B5C27088}"/>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82422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Summary of the Group</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degrading treatment of the applicants on account of abusive and humiliating police conduct, motivated by homophobic and/or transphobic hatred; and/or</a:t>
            </a:r>
          </a:p>
          <a:p>
            <a:r>
              <a:rPr lang="en-GB" dirty="0">
                <a:latin typeface="Times New Roman" panose="02020603050405020304" pitchFamily="18" charset="0"/>
                <a:cs typeface="Times New Roman" panose="02020603050405020304" pitchFamily="18" charset="0"/>
              </a:rPr>
              <a:t>authorities’ failure to provide adequate protection against, and in some instances official acquiescence and connivance in, inhuman and degrading treatment inflicted by private individuals on LGBTI activists and Jehovah’s Witnesses; and/or</a:t>
            </a:r>
          </a:p>
          <a:p>
            <a:r>
              <a:rPr lang="en-GB" dirty="0">
                <a:latin typeface="Times New Roman" panose="02020603050405020304" pitchFamily="18" charset="0"/>
                <a:cs typeface="Times New Roman" panose="02020603050405020304" pitchFamily="18" charset="0"/>
              </a:rPr>
              <a:t>absence of effective investigations into these facts, including lack of investigation into discriminatory motives, including issues of discrimination on LGBTI status, religious status (Jehovah’s Witness/ Muslim groups) </a:t>
            </a:r>
          </a:p>
          <a:p>
            <a:r>
              <a:rPr lang="en-GB" dirty="0">
                <a:latin typeface="Times New Roman" panose="02020603050405020304" pitchFamily="18" charset="0"/>
                <a:cs typeface="Times New Roman" panose="02020603050405020304" pitchFamily="18" charset="0"/>
              </a:rPr>
              <a:t>A number of cases closed, but 3 remain open – see following:</a:t>
            </a:r>
          </a:p>
          <a:p>
            <a:endParaRPr lang="en-US" dirty="0"/>
          </a:p>
        </p:txBody>
      </p:sp>
    </p:spTree>
    <p:extLst>
      <p:ext uri="{BB962C8B-B14F-4D97-AF65-F5344CB8AC3E}">
        <p14:creationId xmlns:p14="http://schemas.microsoft.com/office/powerpoint/2010/main" val="327716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err="1">
                <a:latin typeface="Times New Roman" panose="02020603050405020304" pitchFamily="18" charset="0"/>
                <a:cs typeface="Times New Roman" panose="02020603050405020304" pitchFamily="18" charset="0"/>
              </a:rPr>
              <a:t>Aghdgomelashvili</a:t>
            </a:r>
            <a:r>
              <a:rPr lang="en-GB" dirty="0">
                <a:latin typeface="Times New Roman" panose="02020603050405020304" pitchFamily="18" charset="0"/>
                <a:cs typeface="Times New Roman" panose="02020603050405020304" pitchFamily="18" charset="0"/>
              </a:rPr>
              <a:t> and </a:t>
            </a:r>
            <a:r>
              <a:rPr lang="en-GB" dirty="0" err="1">
                <a:latin typeface="Times New Roman" panose="02020603050405020304" pitchFamily="18" charset="0"/>
                <a:cs typeface="Times New Roman" panose="02020603050405020304" pitchFamily="18" charset="0"/>
              </a:rPr>
              <a:t>Japaridze</a:t>
            </a:r>
            <a:r>
              <a:rPr lang="en-GB" dirty="0">
                <a:latin typeface="Times New Roman" panose="02020603050405020304" pitchFamily="18" charset="0"/>
                <a:cs typeface="Times New Roman" panose="02020603050405020304" pitchFamily="18" charset="0"/>
              </a:rPr>
              <a:t> v. Georgia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9645226" cy="4484051"/>
          </a:xfrm>
        </p:spPr>
        <p:txBody>
          <a:bodyPr>
            <a:normAutofit/>
          </a:bodyPr>
          <a:lstStyle/>
          <a:p>
            <a:r>
              <a:rPr lang="en-GB" dirty="0">
                <a:latin typeface="Times New Roman" panose="02020603050405020304" pitchFamily="18" charset="0"/>
                <a:cs typeface="Times New Roman" panose="02020603050405020304" pitchFamily="18" charset="0"/>
              </a:rPr>
              <a:t>Police raid on NGO: 17 plain clothed police officers raided office w/o warrant. Degrading and homophobic insults, and strip searches.</a:t>
            </a:r>
          </a:p>
          <a:p>
            <a:r>
              <a:rPr lang="en-GB" dirty="0">
                <a:latin typeface="Times New Roman" panose="02020603050405020304" pitchFamily="18" charset="0"/>
                <a:cs typeface="Times New Roman" panose="02020603050405020304" pitchFamily="18" charset="0"/>
              </a:rPr>
              <a:t>At the time of judgment no meaningful progress on investigation of police officers.</a:t>
            </a:r>
          </a:p>
          <a:p>
            <a:r>
              <a:rPr lang="en-GB" dirty="0">
                <a:latin typeface="Times New Roman" panose="02020603050405020304" pitchFamily="18" charset="0"/>
                <a:cs typeface="Times New Roman" panose="02020603050405020304" pitchFamily="18" charset="0"/>
              </a:rPr>
              <a:t>Violation procedural obligation under Art 3: </a:t>
            </a:r>
            <a:r>
              <a:rPr lang="en-GB" i="1" dirty="0">
                <a:latin typeface="Times New Roman" panose="02020603050405020304" pitchFamily="18" charset="0"/>
                <a:cs typeface="Times New Roman" panose="02020603050405020304" pitchFamily="18" charset="0"/>
              </a:rPr>
              <a:t>“…authorities’ long-standing inability – which can also be read as unwillingness – to examine the role played by homophobic and/or transphobic motives in the alleged police abuse. A…pressing need to conduct a meaningful inquiry …given the well-documented hostility against the LGBT community in the country at the material time…” </a:t>
            </a:r>
          </a:p>
          <a:p>
            <a:r>
              <a:rPr lang="en-GB" dirty="0">
                <a:latin typeface="Times New Roman" panose="02020603050405020304" pitchFamily="18" charset="0"/>
                <a:cs typeface="Times New Roman" panose="02020603050405020304" pitchFamily="18" charset="0"/>
              </a:rPr>
              <a:t>Violation substantive obligation under Art 3 combined with Art 14:  </a:t>
            </a:r>
            <a:r>
              <a:rPr lang="en-GB" i="1" dirty="0">
                <a:latin typeface="Times New Roman" panose="02020603050405020304" pitchFamily="18" charset="0"/>
                <a:cs typeface="Times New Roman" panose="02020603050405020304" pitchFamily="18" charset="0"/>
              </a:rPr>
              <a:t>“conduct … was motivated by homophobic and/or transphobic hatred and must necessarily have aroused in the applicants feelings of fear, anguish and insecurity.”</a:t>
            </a:r>
          </a:p>
          <a:p>
            <a:endParaRPr lang="en-GB"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550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53DD-2917-4ECD-9CE2-1623A2C3A637}"/>
              </a:ext>
            </a:extLst>
          </p:cNvPr>
          <p:cNvSpPr>
            <a:spLocks noGrp="1"/>
          </p:cNvSpPr>
          <p:nvPr>
            <p:ph type="title"/>
          </p:nvPr>
        </p:nvSpPr>
        <p:spPr/>
        <p:txBody>
          <a:bodyPr>
            <a:normAutofit/>
          </a:bodyPr>
          <a:lstStyle/>
          <a:p>
            <a:pPr algn="ctr"/>
            <a:r>
              <a:rPr lang="en-GB" sz="3200" dirty="0">
                <a:latin typeface="Times New Roman" panose="02020603050405020304" pitchFamily="18" charset="0"/>
                <a:cs typeface="Times New Roman" panose="02020603050405020304" pitchFamily="18" charset="0"/>
              </a:rPr>
              <a:t>WISG and Others v. Georgia</a:t>
            </a:r>
          </a:p>
        </p:txBody>
      </p:sp>
      <p:sp>
        <p:nvSpPr>
          <p:cNvPr id="3" name="Content Placeholder 2">
            <a:extLst>
              <a:ext uri="{FF2B5EF4-FFF2-40B4-BE49-F238E27FC236}">
                <a16:creationId xmlns:a16="http://schemas.microsoft.com/office/drawing/2014/main" id="{F881BBBE-A88E-4438-A0A5-98EF2135EC28}"/>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Applicants 35 individuals and 2 LGBTI NGOs. In 2013, planned rally on IDAHO day and contacted authorities in advance.  Applicants subject to violence by </a:t>
            </a:r>
            <a:r>
              <a:rPr lang="en-GB" dirty="0" err="1">
                <a:latin typeface="Times New Roman" panose="02020603050405020304" pitchFamily="18" charset="0"/>
                <a:cs typeface="Times New Roman" panose="02020603050405020304" pitchFamily="18" charset="0"/>
              </a:rPr>
              <a:t>counterprotestors</a:t>
            </a:r>
            <a:r>
              <a:rPr lang="en-GB" dirty="0">
                <a:latin typeface="Times New Roman" panose="02020603050405020304" pitchFamily="18" charset="0"/>
                <a:cs typeface="Times New Roman" panose="02020603050405020304" pitchFamily="18" charset="0"/>
              </a:rPr>
              <a:t>, with evidence police were tolerating, and insufficient police presence. Criminal investigation led to 2 sets of criminal proceedings, leading to acquittals, and pending investigations, and small administrative fines. </a:t>
            </a:r>
          </a:p>
          <a:p>
            <a:r>
              <a:rPr lang="en-GB" dirty="0">
                <a:latin typeface="Times New Roman" panose="02020603050405020304" pitchFamily="18" charset="0"/>
                <a:cs typeface="Times New Roman" panose="02020603050405020304" pitchFamily="18" charset="0"/>
              </a:rPr>
              <a:t>Procedural violation of Art 3 and 14: lack of independence of investigative body; investigations led to no tangible results</a:t>
            </a:r>
          </a:p>
          <a:p>
            <a:r>
              <a:rPr lang="en-GB" dirty="0">
                <a:latin typeface="Times New Roman" panose="02020603050405020304" pitchFamily="18" charset="0"/>
                <a:cs typeface="Times New Roman" panose="02020603050405020304" pitchFamily="18" charset="0"/>
              </a:rPr>
              <a:t>Failure to protect: </a:t>
            </a:r>
          </a:p>
          <a:p>
            <a:pPr lvl="1"/>
            <a:r>
              <a:rPr lang="en-GB" dirty="0">
                <a:latin typeface="Times New Roman" panose="02020603050405020304" pitchFamily="18" charset="0"/>
                <a:cs typeface="Times New Roman" panose="02020603050405020304" pitchFamily="18" charset="0"/>
              </a:rPr>
              <a:t>Heightened obligation to provide protection</a:t>
            </a:r>
          </a:p>
          <a:p>
            <a:pPr lvl="1"/>
            <a:r>
              <a:rPr lang="en-GB" dirty="0">
                <a:latin typeface="Times New Roman" panose="02020603050405020304" pitchFamily="18" charset="0"/>
                <a:cs typeface="Times New Roman" panose="02020603050405020304" pitchFamily="18" charset="0"/>
              </a:rPr>
              <a:t>Response was inadequate</a:t>
            </a:r>
          </a:p>
          <a:p>
            <a:pPr lvl="1"/>
            <a:r>
              <a:rPr lang="en-GB" dirty="0">
                <a:latin typeface="Times New Roman" panose="02020603050405020304" pitchFamily="18" charset="0"/>
                <a:cs typeface="Times New Roman" panose="02020603050405020304" pitchFamily="18" charset="0"/>
              </a:rPr>
              <a:t>Evidence of official connivance, </a:t>
            </a:r>
          </a:p>
          <a:p>
            <a:r>
              <a:rPr lang="en-GB" dirty="0">
                <a:latin typeface="Times New Roman" panose="02020603050405020304" pitchFamily="18" charset="0"/>
                <a:cs typeface="Times New Roman" panose="02020603050405020304" pitchFamily="18" charset="0"/>
              </a:rPr>
              <a:t>Failures in planning violated Articles 11 and 14 of the Convention</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8935CF-BAA9-49A8-899A-54F030CF30E1}"/>
              </a:ext>
            </a:extLst>
          </p:cNvPr>
          <p:cNvSpPr>
            <a:spLocks noGrp="1"/>
          </p:cNvSpPr>
          <p:nvPr>
            <p:ph type="sldNum" sz="quarter" idx="12"/>
          </p:nvPr>
        </p:nvSpPr>
        <p:spPr/>
        <p:txBody>
          <a:bodyPr/>
          <a:lstStyle/>
          <a:p>
            <a:fld id="{E49BF218-B781-4A63-B740-437FE2D2F7E8}" type="slidenum">
              <a:rPr lang="en-GB" smtClean="0"/>
              <a:t>4</a:t>
            </a:fld>
            <a:endParaRPr lang="en-GB"/>
          </a:p>
        </p:txBody>
      </p:sp>
    </p:spTree>
    <p:extLst>
      <p:ext uri="{BB962C8B-B14F-4D97-AF65-F5344CB8AC3E}">
        <p14:creationId xmlns:p14="http://schemas.microsoft.com/office/powerpoint/2010/main" val="287452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53DD-2917-4ECD-9CE2-1623A2C3A637}"/>
              </a:ext>
            </a:extLst>
          </p:cNvPr>
          <p:cNvSpPr>
            <a:spLocks noGrp="1"/>
          </p:cNvSpPr>
          <p:nvPr>
            <p:ph type="title"/>
          </p:nvPr>
        </p:nvSpPr>
        <p:spPr/>
        <p:txBody>
          <a:bodyPr>
            <a:normAutofit/>
          </a:bodyPr>
          <a:lstStyle/>
          <a:p>
            <a:r>
              <a:rPr lang="en-GB" sz="3200" dirty="0">
                <a:latin typeface="Times New Roman" panose="02020603050405020304" pitchFamily="18" charset="0"/>
                <a:cs typeface="Times New Roman" panose="02020603050405020304" pitchFamily="18" charset="0"/>
              </a:rPr>
              <a:t>WISG and Others v. Georgia  (App. no. 73204/13)</a:t>
            </a:r>
          </a:p>
        </p:txBody>
      </p:sp>
      <p:sp>
        <p:nvSpPr>
          <p:cNvPr id="3" name="Content Placeholder 2">
            <a:extLst>
              <a:ext uri="{FF2B5EF4-FFF2-40B4-BE49-F238E27FC236}">
                <a16:creationId xmlns:a16="http://schemas.microsoft.com/office/drawing/2014/main" id="{F881BBBE-A88E-4438-A0A5-98EF2135EC28}"/>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Judgment 2021</a:t>
            </a:r>
          </a:p>
          <a:p>
            <a:pPr lvl="1"/>
            <a:r>
              <a:rPr lang="en-GB" dirty="0">
                <a:latin typeface="Times New Roman" panose="02020603050405020304" pitchFamily="18" charset="0"/>
                <a:cs typeface="Times New Roman" panose="02020603050405020304" pitchFamily="18" charset="0"/>
              </a:rPr>
              <a:t>Procedural violation of Art 3 and 14: lack of independence of investigative body; investigations led to no tangible results</a:t>
            </a:r>
          </a:p>
          <a:p>
            <a:pPr lvl="1"/>
            <a:r>
              <a:rPr lang="en-GB" dirty="0">
                <a:latin typeface="Times New Roman" panose="02020603050405020304" pitchFamily="18" charset="0"/>
                <a:cs typeface="Times New Roman" panose="02020603050405020304" pitchFamily="18" charset="0"/>
              </a:rPr>
              <a:t>Failure to protect: </a:t>
            </a:r>
          </a:p>
          <a:p>
            <a:pPr lvl="2"/>
            <a:r>
              <a:rPr lang="en-GB" dirty="0">
                <a:latin typeface="Times New Roman" panose="02020603050405020304" pitchFamily="18" charset="0"/>
                <a:cs typeface="Times New Roman" panose="02020603050405020304" pitchFamily="18" charset="0"/>
              </a:rPr>
              <a:t>Heightened obligation to provide protection</a:t>
            </a:r>
          </a:p>
          <a:p>
            <a:pPr lvl="2"/>
            <a:r>
              <a:rPr lang="en-GB" dirty="0">
                <a:latin typeface="Times New Roman" panose="02020603050405020304" pitchFamily="18" charset="0"/>
                <a:cs typeface="Times New Roman" panose="02020603050405020304" pitchFamily="18" charset="0"/>
              </a:rPr>
              <a:t>Response was inadequate</a:t>
            </a:r>
          </a:p>
          <a:p>
            <a:pPr lvl="2"/>
            <a:r>
              <a:rPr lang="en-GB" dirty="0">
                <a:latin typeface="Times New Roman" panose="02020603050405020304" pitchFamily="18" charset="0"/>
                <a:cs typeface="Times New Roman" panose="02020603050405020304" pitchFamily="18" charset="0"/>
              </a:rPr>
              <a:t>Evidence of official connivance, </a:t>
            </a:r>
          </a:p>
          <a:p>
            <a:pPr lvl="1"/>
            <a:r>
              <a:rPr lang="en-GB" dirty="0">
                <a:latin typeface="Times New Roman" panose="02020603050405020304" pitchFamily="18" charset="0"/>
                <a:cs typeface="Times New Roman" panose="02020603050405020304" pitchFamily="18" charset="0"/>
              </a:rPr>
              <a:t>Shaved beard:  humiliated the applicant</a:t>
            </a:r>
          </a:p>
          <a:p>
            <a:pPr lvl="1"/>
            <a:r>
              <a:rPr lang="en-GB" dirty="0">
                <a:latin typeface="Times New Roman" panose="02020603050405020304" pitchFamily="18" charset="0"/>
                <a:cs typeface="Times New Roman" panose="02020603050405020304" pitchFamily="18" charset="0"/>
              </a:rPr>
              <a:t>Failures in planning violated Articles 11 and 14 of the Convention</a:t>
            </a:r>
          </a:p>
          <a:p>
            <a:pPr lvl="1"/>
            <a:endParaRPr lang="en-GB" dirty="0"/>
          </a:p>
        </p:txBody>
      </p:sp>
      <p:sp>
        <p:nvSpPr>
          <p:cNvPr id="4" name="Slide Number Placeholder 3">
            <a:extLst>
              <a:ext uri="{FF2B5EF4-FFF2-40B4-BE49-F238E27FC236}">
                <a16:creationId xmlns:a16="http://schemas.microsoft.com/office/drawing/2014/main" id="{D08935CF-BAA9-49A8-899A-54F030CF30E1}"/>
              </a:ext>
            </a:extLst>
          </p:cNvPr>
          <p:cNvSpPr>
            <a:spLocks noGrp="1"/>
          </p:cNvSpPr>
          <p:nvPr>
            <p:ph type="sldNum" sz="quarter" idx="12"/>
          </p:nvPr>
        </p:nvSpPr>
        <p:spPr/>
        <p:txBody>
          <a:bodyPr/>
          <a:lstStyle/>
          <a:p>
            <a:fld id="{E49BF218-B781-4A63-B740-437FE2D2F7E8}" type="slidenum">
              <a:rPr lang="en-GB" smtClean="0"/>
              <a:t>5</a:t>
            </a:fld>
            <a:endParaRPr lang="en-GB"/>
          </a:p>
        </p:txBody>
      </p:sp>
    </p:spTree>
    <p:extLst>
      <p:ext uri="{BB962C8B-B14F-4D97-AF65-F5344CB8AC3E}">
        <p14:creationId xmlns:p14="http://schemas.microsoft.com/office/powerpoint/2010/main" val="174179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53DD-2917-4ECD-9CE2-1623A2C3A637}"/>
              </a:ext>
            </a:extLst>
          </p:cNvPr>
          <p:cNvSpPr>
            <a:spLocks noGrp="1"/>
          </p:cNvSpPr>
          <p:nvPr>
            <p:ph type="title"/>
          </p:nvPr>
        </p:nvSpPr>
        <p:spPr/>
        <p:txBody>
          <a:bodyPr>
            <a:normAutofit/>
          </a:bodyPr>
          <a:lstStyle/>
          <a:p>
            <a:pPr algn="ctr"/>
            <a:r>
              <a:rPr lang="en-GB" sz="3200" dirty="0">
                <a:latin typeface="Times New Roman" panose="02020603050405020304" pitchFamily="18" charset="0"/>
                <a:cs typeface="Times New Roman" panose="02020603050405020304" pitchFamily="18" charset="0"/>
              </a:rPr>
              <a:t>Mikeladze and Others v Georgia</a:t>
            </a:r>
          </a:p>
        </p:txBody>
      </p:sp>
      <p:sp>
        <p:nvSpPr>
          <p:cNvPr id="3" name="Content Placeholder 2">
            <a:extLst>
              <a:ext uri="{FF2B5EF4-FFF2-40B4-BE49-F238E27FC236}">
                <a16:creationId xmlns:a16="http://schemas.microsoft.com/office/drawing/2014/main" id="{F881BBBE-A88E-4438-A0A5-98EF2135EC28}"/>
              </a:ext>
            </a:extLst>
          </p:cNvPr>
          <p:cNvSpPr>
            <a:spLocks noGrp="1"/>
          </p:cNvSpPr>
          <p:nvPr>
            <p:ph idx="1"/>
          </p:nvPr>
        </p:nvSpPr>
        <p:spPr/>
        <p:txBody>
          <a:bodyPr>
            <a:normAutofit/>
          </a:bodyPr>
          <a:lstStyle/>
          <a:p>
            <a:pPr lvl="1"/>
            <a:r>
              <a:rPr lang="en-GB" dirty="0">
                <a:latin typeface="Times New Roman" panose="02020603050405020304" pitchFamily="18" charset="0"/>
                <a:cs typeface="Times New Roman" panose="02020603050405020304" pitchFamily="18" charset="0"/>
              </a:rPr>
              <a:t>Arrests of applicants during protests of conversion of Mosque to public library</a:t>
            </a:r>
          </a:p>
          <a:p>
            <a:pPr lvl="1"/>
            <a:r>
              <a:rPr lang="en-GB" dirty="0">
                <a:latin typeface="Times New Roman" panose="02020603050405020304" pitchFamily="18" charset="0"/>
                <a:cs typeface="Times New Roman" panose="02020603050405020304" pitchFamily="18" charset="0"/>
              </a:rPr>
              <a:t>Allegations that the police used excessive force during the arrests and shouted insults. Applicants lodged complaints about ill-treatment by police officers</a:t>
            </a:r>
          </a:p>
          <a:p>
            <a:pPr lvl="1"/>
            <a:r>
              <a:rPr lang="en-GB" dirty="0">
                <a:latin typeface="Times New Roman" panose="02020603050405020304" pitchFamily="18" charset="0"/>
                <a:cs typeface="Times New Roman" panose="02020603050405020304" pitchFamily="18" charset="0"/>
              </a:rPr>
              <a:t>Judgment in 2021</a:t>
            </a:r>
          </a:p>
          <a:p>
            <a:pPr lvl="2"/>
            <a:r>
              <a:rPr lang="en-GB" dirty="0">
                <a:latin typeface="Times New Roman" panose="02020603050405020304" pitchFamily="18" charset="0"/>
                <a:cs typeface="Times New Roman" panose="02020603050405020304" pitchFamily="18" charset="0"/>
              </a:rPr>
              <a:t>Procedural violation of Art 3 and 14: investigation limited and not independent and failed to investigate allegations of derogatory language.</a:t>
            </a:r>
          </a:p>
          <a:p>
            <a:pPr lvl="1"/>
            <a:endParaRPr lang="en-GB" dirty="0"/>
          </a:p>
        </p:txBody>
      </p:sp>
      <p:sp>
        <p:nvSpPr>
          <p:cNvPr id="4" name="Slide Number Placeholder 3">
            <a:extLst>
              <a:ext uri="{FF2B5EF4-FFF2-40B4-BE49-F238E27FC236}">
                <a16:creationId xmlns:a16="http://schemas.microsoft.com/office/drawing/2014/main" id="{D08935CF-BAA9-49A8-899A-54F030CF30E1}"/>
              </a:ext>
            </a:extLst>
          </p:cNvPr>
          <p:cNvSpPr>
            <a:spLocks noGrp="1"/>
          </p:cNvSpPr>
          <p:nvPr>
            <p:ph type="sldNum" sz="quarter" idx="12"/>
          </p:nvPr>
        </p:nvSpPr>
        <p:spPr/>
        <p:txBody>
          <a:bodyPr/>
          <a:lstStyle/>
          <a:p>
            <a:fld id="{E49BF218-B781-4A63-B740-437FE2D2F7E8}" type="slidenum">
              <a:rPr lang="en-GB" smtClean="0"/>
              <a:t>6</a:t>
            </a:fld>
            <a:endParaRPr lang="en-GB"/>
          </a:p>
        </p:txBody>
      </p:sp>
    </p:spTree>
    <p:extLst>
      <p:ext uri="{BB962C8B-B14F-4D97-AF65-F5344CB8AC3E}">
        <p14:creationId xmlns:p14="http://schemas.microsoft.com/office/powerpoint/2010/main" val="342868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53DD-2917-4ECD-9CE2-1623A2C3A63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Summary of Action Plans/ Reports</a:t>
            </a:r>
          </a:p>
        </p:txBody>
      </p:sp>
      <p:sp>
        <p:nvSpPr>
          <p:cNvPr id="3" name="Content Placeholder 2">
            <a:extLst>
              <a:ext uri="{FF2B5EF4-FFF2-40B4-BE49-F238E27FC236}">
                <a16:creationId xmlns:a16="http://schemas.microsoft.com/office/drawing/2014/main" id="{F881BBBE-A88E-4438-A0A5-98EF2135EC28}"/>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Government provided early action plans in 2016-17</a:t>
            </a:r>
          </a:p>
          <a:p>
            <a:r>
              <a:rPr lang="en-GB" dirty="0">
                <a:latin typeface="Times New Roman" panose="02020603050405020304" pitchFamily="18" charset="0"/>
                <a:cs typeface="Times New Roman" panose="02020603050405020304" pitchFamily="18" charset="0"/>
              </a:rPr>
              <a:t>Since 2018, provided yearly Action Report. In most recent (for Dec 2023 meeting) asks to close supervision.</a:t>
            </a:r>
          </a:p>
          <a:p>
            <a:r>
              <a:rPr lang="en-GB" dirty="0">
                <a:latin typeface="Times New Roman" panose="02020603050405020304" pitchFamily="18" charset="0"/>
                <a:cs typeface="Times New Roman" panose="02020603050405020304" pitchFamily="18" charset="0"/>
              </a:rPr>
              <a:t>Outlines recent individual measures – in summary investigations ongoing, and 2 persons charged in Mikeladze case. No police officers in other cases charged or identified.  </a:t>
            </a:r>
          </a:p>
          <a:p>
            <a:pPr marL="457200" lvl="1" indent="0">
              <a:buNone/>
            </a:pPr>
            <a:endParaRPr lang="en-GB" dirty="0"/>
          </a:p>
          <a:p>
            <a:pPr lvl="2"/>
            <a:endParaRPr lang="en-GB" dirty="0"/>
          </a:p>
          <a:p>
            <a:pPr lvl="2"/>
            <a:endParaRPr lang="en-GB" dirty="0"/>
          </a:p>
        </p:txBody>
      </p:sp>
      <p:sp>
        <p:nvSpPr>
          <p:cNvPr id="4" name="Slide Number Placeholder 3">
            <a:extLst>
              <a:ext uri="{FF2B5EF4-FFF2-40B4-BE49-F238E27FC236}">
                <a16:creationId xmlns:a16="http://schemas.microsoft.com/office/drawing/2014/main" id="{D08935CF-BAA9-49A8-899A-54F030CF30E1}"/>
              </a:ext>
            </a:extLst>
          </p:cNvPr>
          <p:cNvSpPr>
            <a:spLocks noGrp="1"/>
          </p:cNvSpPr>
          <p:nvPr>
            <p:ph type="sldNum" sz="quarter" idx="12"/>
          </p:nvPr>
        </p:nvSpPr>
        <p:spPr/>
        <p:txBody>
          <a:bodyPr/>
          <a:lstStyle/>
          <a:p>
            <a:fld id="{E49BF218-B781-4A63-B740-437FE2D2F7E8}" type="slidenum">
              <a:rPr lang="en-GB" smtClean="0"/>
              <a:t>7</a:t>
            </a:fld>
            <a:endParaRPr lang="en-GB"/>
          </a:p>
        </p:txBody>
      </p:sp>
    </p:spTree>
    <p:extLst>
      <p:ext uri="{BB962C8B-B14F-4D97-AF65-F5344CB8AC3E}">
        <p14:creationId xmlns:p14="http://schemas.microsoft.com/office/powerpoint/2010/main" val="17260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53DD-2917-4ECD-9CE2-1623A2C3A637}"/>
              </a:ext>
            </a:extLst>
          </p:cNvPr>
          <p:cNvSpPr>
            <a:spLocks noGrp="1"/>
          </p:cNvSpPr>
          <p:nvPr>
            <p:ph type="title"/>
          </p:nvPr>
        </p:nvSpPr>
        <p:spPr>
          <a:xfrm>
            <a:off x="677334" y="609600"/>
            <a:ext cx="8596668" cy="1320800"/>
          </a:xfrm>
        </p:spPr>
        <p:txBody>
          <a:bodyPr/>
          <a:lstStyle/>
          <a:p>
            <a:r>
              <a:rPr lang="en-GB" dirty="0">
                <a:latin typeface="Times New Roman" panose="02020603050405020304" pitchFamily="18" charset="0"/>
                <a:cs typeface="Times New Roman" panose="02020603050405020304" pitchFamily="18" charset="0"/>
              </a:rPr>
              <a:t>Summary of Action Plans/ Reports</a:t>
            </a:r>
          </a:p>
        </p:txBody>
      </p:sp>
      <p:sp>
        <p:nvSpPr>
          <p:cNvPr id="3" name="Content Placeholder 2">
            <a:extLst>
              <a:ext uri="{FF2B5EF4-FFF2-40B4-BE49-F238E27FC236}">
                <a16:creationId xmlns:a16="http://schemas.microsoft.com/office/drawing/2014/main" id="{F881BBBE-A88E-4438-A0A5-98EF2135EC28}"/>
              </a:ext>
            </a:extLst>
          </p:cNvPr>
          <p:cNvSpPr>
            <a:spLocks noGrp="1"/>
          </p:cNvSpPr>
          <p:nvPr>
            <p:ph idx="1"/>
          </p:nvPr>
        </p:nvSpPr>
        <p:spPr/>
        <p:txBody>
          <a:bodyPr>
            <a:normAutofit/>
          </a:bodyPr>
          <a:lstStyle/>
          <a:p>
            <a:pPr lvl="1"/>
            <a:r>
              <a:rPr lang="en-GB" dirty="0">
                <a:latin typeface="Times New Roman" panose="02020603050405020304" pitchFamily="18" charset="0"/>
                <a:cs typeface="Times New Roman" panose="02020603050405020304" pitchFamily="18" charset="0"/>
              </a:rPr>
              <a:t>On general measures:</a:t>
            </a:r>
          </a:p>
          <a:p>
            <a:pPr lvl="2"/>
            <a:r>
              <a:rPr lang="en-GB" i="1" dirty="0">
                <a:latin typeface="Times New Roman" panose="02020603050405020304" pitchFamily="18" charset="0"/>
                <a:cs typeface="Times New Roman" panose="02020603050405020304" pitchFamily="18" charset="0"/>
              </a:rPr>
              <a:t>Zero tolerance messages - </a:t>
            </a:r>
            <a:r>
              <a:rPr lang="en-GB" dirty="0">
                <a:latin typeface="Times New Roman" panose="02020603050405020304" pitchFamily="18" charset="0"/>
                <a:cs typeface="Times New Roman" panose="02020603050405020304" pitchFamily="18" charset="0"/>
              </a:rPr>
              <a:t>it is a ‘priority’ and an ‘ongoing process’</a:t>
            </a:r>
          </a:p>
          <a:p>
            <a:pPr lvl="2"/>
            <a:r>
              <a:rPr lang="en-GB" i="1" dirty="0">
                <a:latin typeface="Times New Roman" panose="02020603050405020304" pitchFamily="18" charset="0"/>
                <a:cs typeface="Times New Roman" panose="02020603050405020304" pitchFamily="18" charset="0"/>
              </a:rPr>
              <a:t>Right to peaceful assembly </a:t>
            </a:r>
            <a:r>
              <a:rPr lang="en-GB" dirty="0">
                <a:latin typeface="Times New Roman" panose="02020603050405020304" pitchFamily="18" charset="0"/>
                <a:cs typeface="Times New Roman" panose="02020603050405020304" pitchFamily="18" charset="0"/>
              </a:rPr>
              <a:t>–authorities cooperate on organisation of events. Notes unable to hold July 8 2023 event: “a particularly large number of counter demonstrators made it complicated to  control them in a wide area”</a:t>
            </a:r>
          </a:p>
          <a:p>
            <a:pPr lvl="2"/>
            <a:r>
              <a:rPr lang="en-GB" i="1" dirty="0">
                <a:latin typeface="Times New Roman" panose="02020603050405020304" pitchFamily="18" charset="0"/>
                <a:cs typeface="Times New Roman" panose="02020603050405020304" pitchFamily="18" charset="0"/>
              </a:rPr>
              <a:t>Investigation of previous marches </a:t>
            </a:r>
            <a:r>
              <a:rPr lang="en-GB" dirty="0">
                <a:latin typeface="Times New Roman" panose="02020603050405020304" pitchFamily="18" charset="0"/>
                <a:cs typeface="Times New Roman" panose="02020603050405020304" pitchFamily="18" charset="0"/>
              </a:rPr>
              <a:t>–investigations are ongoing</a:t>
            </a:r>
          </a:p>
          <a:p>
            <a:pPr lvl="2"/>
            <a:r>
              <a:rPr lang="en-GB" i="1" dirty="0">
                <a:latin typeface="Times New Roman" panose="02020603050405020304" pitchFamily="18" charset="0"/>
                <a:cs typeface="Times New Roman" panose="02020603050405020304" pitchFamily="18" charset="0"/>
              </a:rPr>
              <a:t>Specialised investigation of hate crimes </a:t>
            </a:r>
            <a:r>
              <a:rPr lang="en-GB" dirty="0">
                <a:latin typeface="Times New Roman" panose="02020603050405020304" pitchFamily="18" charset="0"/>
                <a:cs typeface="Times New Roman" panose="02020603050405020304" pitchFamily="18" charset="0"/>
              </a:rPr>
              <a:t>– Creation of department of human rights protection; hate crime training; only specialised investigators/ prosecutors investigate hate crimes</a:t>
            </a:r>
          </a:p>
          <a:p>
            <a:pPr lvl="2"/>
            <a:r>
              <a:rPr lang="en-GB" i="1" dirty="0">
                <a:latin typeface="Times New Roman" panose="02020603050405020304" pitchFamily="18" charset="0"/>
                <a:cs typeface="Times New Roman" panose="02020603050405020304" pitchFamily="18" charset="0"/>
              </a:rPr>
              <a:t>Collecting data - </a:t>
            </a:r>
            <a:r>
              <a:rPr lang="en-GB" dirty="0">
                <a:latin typeface="Times New Roman" panose="02020603050405020304" pitchFamily="18" charset="0"/>
                <a:cs typeface="Times New Roman" panose="02020603050405020304" pitchFamily="18" charset="0"/>
              </a:rPr>
              <a:t>memorandum signed on collection of data. Complete data for 2022 was published. Outlines SOGI and hate related to prosecutions, arrests and victims. </a:t>
            </a:r>
          </a:p>
          <a:p>
            <a:pPr lvl="2"/>
            <a:r>
              <a:rPr lang="en-GB" i="1" dirty="0">
                <a:latin typeface="Times New Roman" panose="02020603050405020304" pitchFamily="18" charset="0"/>
                <a:cs typeface="Times New Roman" panose="02020603050405020304" pitchFamily="18" charset="0"/>
              </a:rPr>
              <a:t>The National Human Rights Strategy and Action Plan – </a:t>
            </a:r>
            <a:r>
              <a:rPr lang="en-GB" dirty="0">
                <a:latin typeface="Times New Roman" panose="02020603050405020304" pitchFamily="18" charset="0"/>
                <a:cs typeface="Times New Roman" panose="02020603050405020304" pitchFamily="18" charset="0"/>
              </a:rPr>
              <a:t>strategy approved and adopted in 2023, now working on action plan</a:t>
            </a:r>
          </a:p>
          <a:p>
            <a:pPr lvl="2"/>
            <a:endParaRPr lang="en-GB" dirty="0"/>
          </a:p>
          <a:p>
            <a:pPr lvl="2"/>
            <a:endParaRPr lang="en-GB" dirty="0"/>
          </a:p>
          <a:p>
            <a:pPr lvl="2"/>
            <a:endParaRPr lang="en-GB" dirty="0"/>
          </a:p>
        </p:txBody>
      </p:sp>
      <p:sp>
        <p:nvSpPr>
          <p:cNvPr id="4" name="Slide Number Placeholder 3">
            <a:extLst>
              <a:ext uri="{FF2B5EF4-FFF2-40B4-BE49-F238E27FC236}">
                <a16:creationId xmlns:a16="http://schemas.microsoft.com/office/drawing/2014/main" id="{D08935CF-BAA9-49A8-899A-54F030CF30E1}"/>
              </a:ext>
            </a:extLst>
          </p:cNvPr>
          <p:cNvSpPr>
            <a:spLocks noGrp="1"/>
          </p:cNvSpPr>
          <p:nvPr>
            <p:ph type="sldNum" sz="quarter" idx="12"/>
          </p:nvPr>
        </p:nvSpPr>
        <p:spPr/>
        <p:txBody>
          <a:bodyPr/>
          <a:lstStyle/>
          <a:p>
            <a:fld id="{E49BF218-B781-4A63-B740-437FE2D2F7E8}" type="slidenum">
              <a:rPr lang="en-GB" smtClean="0"/>
              <a:t>8</a:t>
            </a:fld>
            <a:endParaRPr lang="en-GB"/>
          </a:p>
        </p:txBody>
      </p:sp>
    </p:spTree>
    <p:extLst>
      <p:ext uri="{BB962C8B-B14F-4D97-AF65-F5344CB8AC3E}">
        <p14:creationId xmlns:p14="http://schemas.microsoft.com/office/powerpoint/2010/main" val="153220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4" y="0"/>
            <a:ext cx="8596668" cy="1320800"/>
          </a:xfrm>
        </p:spPr>
        <p:txBody>
          <a:bodyPr/>
          <a:lstStyle/>
          <a:p>
            <a:pPr algn="ctr"/>
            <a:r>
              <a:rPr lang="en-US" dirty="0">
                <a:latin typeface="Times New Roman" panose="02020603050405020304" pitchFamily="18" charset="0"/>
                <a:cs typeface="Times New Roman" panose="02020603050405020304" pitchFamily="18" charset="0"/>
              </a:rPr>
              <a:t>Execution of Individual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103634"/>
              </p:ext>
            </p:extLst>
          </p:nvPr>
        </p:nvGraphicFramePr>
        <p:xfrm>
          <a:off x="381144" y="660400"/>
          <a:ext cx="9146858" cy="5055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2216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7CFE002716BF46ADC9CF1CA1E96400" ma:contentTypeVersion="17" ma:contentTypeDescription="Create a new document." ma:contentTypeScope="" ma:versionID="ae8a494846db1226ab9157f1fe642c0a">
  <xsd:schema xmlns:xsd="http://www.w3.org/2001/XMLSchema" xmlns:xs="http://www.w3.org/2001/XMLSchema" xmlns:p="http://schemas.microsoft.com/office/2006/metadata/properties" xmlns:ns3="14155cd2-145a-4563-bfac-db5c044341fa" xmlns:ns4="32c4351f-6805-4e97-819f-351acafc054d" targetNamespace="http://schemas.microsoft.com/office/2006/metadata/properties" ma:root="true" ma:fieldsID="fd7a5ec2242240aff6265cd4027ab6a4" ns3:_="" ns4:_="">
    <xsd:import namespace="14155cd2-145a-4563-bfac-db5c044341fa"/>
    <xsd:import namespace="32c4351f-6805-4e97-819f-351acafc05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55cd2-145a-4563-bfac-db5c04434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c4351f-6805-4e97-819f-351acafc05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4155cd2-145a-4563-bfac-db5c044341fa" xsi:nil="true"/>
  </documentManagement>
</p:properties>
</file>

<file path=customXml/itemProps1.xml><?xml version="1.0" encoding="utf-8"?>
<ds:datastoreItem xmlns:ds="http://schemas.openxmlformats.org/officeDocument/2006/customXml" ds:itemID="{239A59C8-1B12-4DE2-A73F-70537AF66072}">
  <ds:schemaRefs>
    <ds:schemaRef ds:uri="http://schemas.microsoft.com/sharepoint/v3/contenttype/forms"/>
  </ds:schemaRefs>
</ds:datastoreItem>
</file>

<file path=customXml/itemProps2.xml><?xml version="1.0" encoding="utf-8"?>
<ds:datastoreItem xmlns:ds="http://schemas.openxmlformats.org/officeDocument/2006/customXml" ds:itemID="{3C0653E6-FFCA-43DF-80E0-5DDCECF2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55cd2-145a-4563-bfac-db5c044341fa"/>
    <ds:schemaRef ds:uri="32c4351f-6805-4e97-819f-351acafc05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B25F7-35D9-4280-B24C-33E54A871022}">
  <ds:schemaRefs>
    <ds:schemaRef ds:uri="http://schemas.microsoft.com/office/2006/documentManagement/types"/>
    <ds:schemaRef ds:uri="http://purl.org/dc/terms/"/>
    <ds:schemaRef ds:uri="32c4351f-6805-4e97-819f-351acafc054d"/>
    <ds:schemaRef ds:uri="http://schemas.microsoft.com/office/2006/metadata/properties"/>
    <ds:schemaRef ds:uri="http://www.w3.org/XML/1998/namespace"/>
    <ds:schemaRef ds:uri="http://schemas.microsoft.com/office/infopath/2007/PartnerControls"/>
    <ds:schemaRef ds:uri="14155cd2-145a-4563-bfac-db5c044341fa"/>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1422</TotalTime>
  <Words>1565</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Trebuchet MS</vt:lpstr>
      <vt:lpstr>Wingdings 3</vt:lpstr>
      <vt:lpstr>Facet</vt:lpstr>
      <vt:lpstr>Execution of Identoba Group Cases</vt:lpstr>
      <vt:lpstr>Summary of the Group </vt:lpstr>
      <vt:lpstr>Aghdgomelashvili and Japaridze v. Georgia</vt:lpstr>
      <vt:lpstr>WISG and Others v. Georgia</vt:lpstr>
      <vt:lpstr>WISG and Others v. Georgia  (App. no. 73204/13)</vt:lpstr>
      <vt:lpstr>Mikeladze and Others v Georgia</vt:lpstr>
      <vt:lpstr>Summary of Action Plans/ Reports</vt:lpstr>
      <vt:lpstr>Summary of Action Plans/ Reports</vt:lpstr>
      <vt:lpstr>Execution of Individual measures</vt:lpstr>
      <vt:lpstr>General Measures: Zero-tolerance messages</vt:lpstr>
      <vt:lpstr>Chilling effect on the right to freedom of peaceful assembly</vt:lpstr>
      <vt:lpstr>Deficiencies of the investigation of hate crimes and refusal of establishment specialized investigative unit</vt:lpstr>
      <vt:lpstr>Results of impunity</vt:lpstr>
      <vt:lpstr>The National Human Rights Strategy and Action Plan</vt:lpstr>
      <vt:lpstr>Recommendations </vt:lpstr>
      <vt:lpstr>Recommendations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Javakhishvili</dc:creator>
  <cp:lastModifiedBy>Toby Collis</cp:lastModifiedBy>
  <cp:revision>44</cp:revision>
  <dcterms:created xsi:type="dcterms:W3CDTF">2023-11-22T22:14:02Z</dcterms:created>
  <dcterms:modified xsi:type="dcterms:W3CDTF">2023-11-27T09:14:13Z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0x010100CA7CFE002716BF46ADC9CF1CA1E96400</vt:lpwstr>
  </property>
</Properties>
</file>