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1" r:id="rId3"/>
    <p:sldId id="269" r:id="rId4"/>
    <p:sldId id="263" r:id="rId5"/>
    <p:sldId id="267" r:id="rId6"/>
    <p:sldId id="265" r:id="rId7"/>
    <p:sldId id="268" r:id="rId8"/>
    <p:sldId id="26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5DE72-720A-830C-CFD5-09D78DD72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D0A97-661B-0921-837A-43BFC0A3B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B024-9797-408C-6F6F-A95AE5D07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F9C28-2DF6-EC84-AEB1-5ABA8B51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B3A40-9A22-51B2-EE66-ED52114E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4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BED88-77DB-7B22-7C53-218CEBBB4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4DC157-88C1-FCF8-EDEB-D3E2052A1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F58B2-6D94-616D-22D8-A69E78ABD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1242A-8840-506E-0149-6B6210BF8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1756C-8BB5-0B21-7037-50532E3E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17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55B0B-2E02-8345-939F-32266E4B1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9031C-76A7-9B6E-CA85-39D32AE00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1D3C9-DD44-E168-B4DB-5A018A119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07E0A-85B7-9594-0355-D7D17438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545FC-EF96-8544-309E-C2F8393D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80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64D0-D68C-4D13-52CA-B57423E99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6C2A4-6F05-82B0-970C-1381498D2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34784-516D-BBB7-B4B1-AA1F7D69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4B4A4-EF62-047E-F832-568C5AB9C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0891E-E5BF-6F1C-DBCE-A292968C5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7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9F5E1-DAE1-CB6B-6E3C-1CA7F7FF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5505C-0ECA-E303-5AA2-1CEB8CE04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35636-7B47-F66A-FCA8-6EEDC321E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68D2A-144E-8DF6-88E6-873EAE6E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C9C55-DDE3-A66A-8635-938CD5F0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48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5C07B-3EAB-DCA1-F955-EBEF13866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2F88C-18EF-57E0-412C-67A0C8E49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79FA0-C921-A161-76BE-F8C063F6F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F5250-3AFA-A712-21A5-222686AA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EBAEF-1C17-AFD7-9D17-2EF8E65D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B9C77-D8EF-D3C5-26BF-3DC0EFAE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89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28D0D-4010-7F9C-6748-23969201B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5254F-50B1-872B-FBF7-8FA2CE5B6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D0007-B3E9-664C-F4E0-518811199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17E79F-5598-2B0A-BC11-C0F75F5DC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89E6B-063E-9840-BBFA-CF00CE2F0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EDF9-EAB6-CDDF-9857-C5B9586C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30C7B-C4C7-D24E-1A28-5883A4F6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B1FC27-27EC-F4E9-3A10-9CC866B5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9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7046-B0D3-5E0E-85E5-7213DDB70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5B762B-F60D-9FC4-E350-21CFB522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21D92-BA00-9414-56B6-DB1E8744C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8877D-23DE-4017-23DF-9301E74F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66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77A7CC-7CA6-B985-C315-6C106FF64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F6C65-6B57-4C73-17B4-5864BD67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356E4-BFD9-3E05-F256-0E76BB71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04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35099-7134-7589-7EF8-660BDF909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9314E-F623-2ED3-8E4A-8B005A63E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B423D-E71F-FF1E-8994-55F089DA9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183F1-A909-871C-7942-670655983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B0A11-1B19-22B8-0B15-AC53CF89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E5115-9EFD-C8F8-B30C-DFE673D5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0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F54C5-79BB-93D3-7B03-55D4A98DA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873E3-A3E9-AC62-2C30-9A5DA9797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4AD7D-A1C1-F0EA-EE69-590BE44B5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5C7C5-7532-508A-1255-34A08536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3C22C-8ABF-D04B-BB53-4FDDE003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669D9-0FD1-4C93-2222-E1100933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8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81E4AC-6C07-2DBC-254A-AC53B262E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D2D7D-63CA-274C-545C-C9FCF2E69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03402-C347-33F1-00FC-1196317E9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254AF-6151-4841-A197-EC5346E71FD3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9EB77-3519-F6B1-AE08-E7FC91074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ED30C-6034-196F-067F-ACF54A181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A3FA-E68A-456F-A893-F6B3D4768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06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CB36-8C21-6636-73AB-61BA72D0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6781"/>
            <a:ext cx="9144000" cy="477837"/>
          </a:xfrm>
        </p:spPr>
        <p:txBody>
          <a:bodyPr>
            <a:noAutofit/>
          </a:bodyPr>
          <a:lstStyle/>
          <a:p>
            <a:r>
              <a:rPr lang="en-GB" sz="3600" b="1" dirty="0" err="1">
                <a:latin typeface="Corbel" panose="020B0503020204020204" pitchFamily="34" charset="0"/>
              </a:rPr>
              <a:t>McKerr</a:t>
            </a:r>
            <a:r>
              <a:rPr lang="en-GB" sz="3600" b="1" dirty="0">
                <a:latin typeface="Corbel" panose="020B0503020204020204" pitchFamily="34" charset="0"/>
              </a:rPr>
              <a:t> Group: Cases concerning the actions of the security forces in Northern Ireland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4F291-0205-0890-409C-54CF8595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190" y="2073699"/>
            <a:ext cx="9950605" cy="391549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McKerr</a:t>
            </a:r>
            <a:r>
              <a:rPr lang="en-GB" sz="2000" dirty="0">
                <a:latin typeface="Corbel" panose="020B0503020204020204" pitchFamily="34" charset="0"/>
              </a:rPr>
              <a:t> Group (2001-2004)  procedural violations of ECHR Article 2. Led to ‘</a:t>
            </a:r>
            <a:r>
              <a:rPr lang="en-GB" sz="2000" b="1" dirty="0">
                <a:latin typeface="Corbel" panose="020B0503020204020204" pitchFamily="34" charset="0"/>
              </a:rPr>
              <a:t>Package of Measures</a:t>
            </a:r>
            <a:r>
              <a:rPr lang="en-GB" sz="2000" dirty="0">
                <a:latin typeface="Corbel" panose="020B0503020204020204" pitchFamily="34" charset="0"/>
              </a:rPr>
              <a:t>’ to ensure independent investigations into conflict-related deaths: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Inquests, Civil Proceedings.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NI Police, and independent ‘called in’ police Investigations, Police Ombudsman. </a:t>
            </a:r>
          </a:p>
          <a:p>
            <a:pPr lvl="1" algn="l"/>
            <a:endParaRPr lang="en-GB" dirty="0">
              <a:latin typeface="Corbel" panose="020B0503020204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latin typeface="Corbel" panose="020B0503020204020204" pitchFamily="34" charset="0"/>
              </a:rPr>
              <a:t>CM (June 2023): Interim Resolution CM/</a:t>
            </a:r>
            <a:r>
              <a:rPr lang="en-GB" sz="2000" b="1" dirty="0" err="1">
                <a:latin typeface="Corbel" panose="020B0503020204020204" pitchFamily="34" charset="0"/>
              </a:rPr>
              <a:t>ResDH</a:t>
            </a:r>
            <a:r>
              <a:rPr lang="en-GB" sz="2000" b="1" dirty="0">
                <a:latin typeface="Corbel" panose="020B0503020204020204" pitchFamily="34" charset="0"/>
              </a:rPr>
              <a:t>(2023)148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Recalled serious concerns regarding the UK legacy bill, as amended;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Serious concerns regarding the closure of inquests and the immunity scheme;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Called for amendments to bill to ensure ECHR compatibility in areas of independence, disclosure, public scrutiny;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Underlined importance  of victim and family confidence. 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DB5F62-181D-09FD-0F32-A8E5F6E77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790" y="42516"/>
            <a:ext cx="3137210" cy="130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0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CB36-8C21-6636-73AB-61BA72D0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69633"/>
            <a:ext cx="9144000" cy="477837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Corbel" panose="020B0503020204020204" pitchFamily="34" charset="0"/>
              </a:rPr>
              <a:t>Northern Ireland Troubles (Legacy and Reconciliation) Bill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4F291-0205-0890-409C-54CF8595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6000" y="1350517"/>
            <a:ext cx="9144000" cy="3460051"/>
          </a:xfrm>
        </p:spPr>
        <p:txBody>
          <a:bodyPr>
            <a:noAutofit/>
          </a:bodyPr>
          <a:lstStyle/>
          <a:p>
            <a:pPr algn="l"/>
            <a:r>
              <a:rPr lang="en-GB" sz="2000" b="1" dirty="0">
                <a:latin typeface="Corbel" panose="020B0503020204020204" pitchFamily="34" charset="0"/>
              </a:rPr>
              <a:t>Core elements of Bill: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latin typeface="Corbel" panose="020B0503020204020204" pitchFamily="34" charset="0"/>
              </a:rPr>
              <a:t>Closing down existing ‘Package of Measures’ permanently</a:t>
            </a:r>
            <a:endParaRPr lang="en-GB" sz="2000" dirty="0">
              <a:latin typeface="Corbel" panose="020B0503020204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latin typeface="Corbel" panose="020B0503020204020204" pitchFamily="34" charset="0"/>
              </a:rPr>
              <a:t>Amnesty</a:t>
            </a:r>
            <a:r>
              <a:rPr lang="en-GB" sz="2000" dirty="0">
                <a:latin typeface="Corbel" panose="020B0503020204020204" pitchFamily="34" charset="0"/>
              </a:rPr>
              <a:t>: the ‘</a:t>
            </a:r>
            <a:r>
              <a:rPr lang="en-GB" sz="2000" b="1" dirty="0">
                <a:latin typeface="Corbel" panose="020B0503020204020204" pitchFamily="34" charset="0"/>
              </a:rPr>
              <a:t>Conditional Immunities Scheme’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Establishing the </a:t>
            </a:r>
            <a:r>
              <a:rPr lang="en-GB" sz="2000" b="1" dirty="0">
                <a:latin typeface="Corbel" panose="020B0503020204020204" pitchFamily="34" charset="0"/>
              </a:rPr>
              <a:t>I</a:t>
            </a:r>
            <a:r>
              <a:rPr lang="en-GB" sz="2000" b="1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ndependent Commission for Reconciliation and Information Recovery (ICRIR)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000000"/>
                </a:solidFill>
                <a:latin typeface="Corbel" panose="020B0503020204020204" pitchFamily="34" charset="0"/>
              </a:rPr>
              <a:t>Abandonment of UK-Ireland Stormont House Agreement 2014 </a:t>
            </a:r>
            <a:endParaRPr lang="en-GB" sz="200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algn="l"/>
            <a:endParaRPr lang="en-GB" sz="200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algn="l"/>
            <a:r>
              <a:rPr lang="en-GB" sz="2000" dirty="0">
                <a:latin typeface="Corbel" panose="020B0503020204020204" pitchFamily="34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DB5F62-181D-09FD-0F32-A8E5F6E77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790" y="42516"/>
            <a:ext cx="3137210" cy="130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9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CB36-8C21-6636-73AB-61BA72D0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69633"/>
            <a:ext cx="9144000" cy="477837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Corbel" panose="020B0503020204020204" pitchFamily="34" charset="0"/>
              </a:rPr>
              <a:t>UK Ministers: Objectives of the Bill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4F291-0205-0890-409C-54CF8595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99" y="1350517"/>
            <a:ext cx="9672475" cy="4374008"/>
          </a:xfrm>
        </p:spPr>
        <p:txBody>
          <a:bodyPr>
            <a:noAutofit/>
          </a:bodyPr>
          <a:lstStyle/>
          <a:p>
            <a:pPr algn="l"/>
            <a:r>
              <a:rPr lang="en-GB" sz="1800" dirty="0">
                <a:solidFill>
                  <a:srgbClr val="000000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of State for Northern Ireland Brandon Lewis MP:</a:t>
            </a:r>
            <a:r>
              <a:rPr lang="en-GB" sz="1800" dirty="0">
                <a:latin typeface="Corbel" panose="020B0503020204020204" pitchFamily="34" charset="0"/>
              </a:rPr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Corbel" panose="020B0503020204020204" pitchFamily="34" charset="0"/>
              </a:rPr>
              <a:t>In introducing Bill stated purpose was to end </a:t>
            </a:r>
            <a:r>
              <a:rPr lang="en-GB" sz="1800" i="1" dirty="0">
                <a:latin typeface="Corbel" panose="020B0503020204020204" pitchFamily="34" charset="0"/>
              </a:rPr>
              <a:t>investigations</a:t>
            </a:r>
            <a:r>
              <a:rPr lang="en-GB" sz="1800" dirty="0">
                <a:latin typeface="Corbel" panose="020B0503020204020204" pitchFamily="34" charset="0"/>
              </a:rPr>
              <a:t> into veterans, who would no longer have to fear ‘a knock at the door’ (UK Parliament, 24 May 22, vol 715, Col 115)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800" dirty="0">
                <a:latin typeface="Corbel" panose="020B0503020204020204" pitchFamily="34" charset="0"/>
                <a:ea typeface="Calibri" panose="020F0502020204030204" pitchFamily="34" charset="0"/>
              </a:rPr>
              <a:t>Stated that due to </a:t>
            </a:r>
            <a:r>
              <a:rPr lang="en-GB" sz="1800" dirty="0"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the Bill “</a:t>
            </a:r>
            <a:r>
              <a:rPr lang="en-GB" sz="1800" i="1" dirty="0"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no longer will our [military] veterans be hounded and hauled in for questioning about events that happened decades ago</a:t>
            </a:r>
            <a:r>
              <a:rPr lang="en-GB" sz="1800" dirty="0"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.” (Conservative Home, 9 June 2022) </a:t>
            </a:r>
            <a:endParaRPr lang="en-GB" sz="1800" dirty="0">
              <a:latin typeface="Corbel" panose="020B0503020204020204" pitchFamily="34" charset="0"/>
            </a:endParaRPr>
          </a:p>
          <a:p>
            <a:pPr algn="l"/>
            <a:r>
              <a:rPr lang="en-GB" sz="1800" dirty="0">
                <a:latin typeface="Corbel" panose="020B0503020204020204" pitchFamily="34" charset="0"/>
              </a:rPr>
              <a:t>Military Veterans Minister: Johnny Mercer MP spoke of  ‘vexatious’ investigations, prosecutions’  (UK Parliament debate on Bill,  June 2023).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>
              <a:latin typeface="Corbel" panose="020B0503020204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0000"/>
              </a:solidFill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200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algn="l"/>
            <a:r>
              <a:rPr lang="en-GB" sz="2000" dirty="0">
                <a:latin typeface="Corbel" panose="020B0503020204020204" pitchFamily="34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DB5F62-181D-09FD-0F32-A8E5F6E77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790" y="42516"/>
            <a:ext cx="3137210" cy="130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8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CB36-8C21-6636-73AB-61BA72D0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235" y="457597"/>
            <a:ext cx="9144000" cy="477837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Corbel" panose="020B0503020204020204" pitchFamily="34" charset="0"/>
              </a:rPr>
              <a:t>Closure of Civil Litigation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4F291-0205-0890-409C-54CF8595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6475" y="1478406"/>
            <a:ext cx="9322070" cy="4192721"/>
          </a:xfrm>
        </p:spPr>
        <p:txBody>
          <a:bodyPr>
            <a:noAutofit/>
          </a:bodyPr>
          <a:lstStyle/>
          <a:p>
            <a:pPr algn="l"/>
            <a:r>
              <a:rPr lang="en-GB" sz="2000" dirty="0">
                <a:latin typeface="Corbel" panose="020B0503020204020204" pitchFamily="34" charset="0"/>
              </a:rPr>
              <a:t>575 civil cases against military alone (June 2022), estimated over 1000 in total. </a:t>
            </a:r>
          </a:p>
          <a:p>
            <a:pPr algn="l"/>
            <a:r>
              <a:rPr lang="en-GB" sz="2000" dirty="0">
                <a:latin typeface="Corbel" panose="020B0503020204020204" pitchFamily="34" charset="0"/>
              </a:rPr>
              <a:t>Cases currently delivering significant truth recovery and reparations, examples: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i="1" dirty="0">
                <a:latin typeface="Corbel" panose="020B0503020204020204" pitchFamily="34" charset="0"/>
              </a:rPr>
              <a:t>Liam Holden </a:t>
            </a:r>
            <a:r>
              <a:rPr lang="en-GB" sz="2000" dirty="0">
                <a:solidFill>
                  <a:srgbClr val="091933"/>
                </a:solidFill>
                <a:latin typeface="Corbel" panose="020B0503020204020204" pitchFamily="34" charset="0"/>
              </a:rPr>
              <a:t>[2023] NIKB 39, found to have been tortured by Army, </a:t>
            </a:r>
            <a:r>
              <a:rPr lang="en-GB" sz="2000" dirty="0"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posthumous damages for “waterboarding, hooding and threats to kill, malicious prosecution and misfeasance in public office” of approx. EUR €385,000.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i="1" dirty="0">
                <a:latin typeface="Corbel" panose="020B0503020204020204" pitchFamily="34" charset="0"/>
                <a:ea typeface="Calibri" panose="020F0502020204030204" pitchFamily="34" charset="0"/>
              </a:rPr>
              <a:t>McParland </a:t>
            </a:r>
            <a:r>
              <a:rPr lang="en-GB" sz="2000" dirty="0">
                <a:latin typeface="Corbel" panose="020B0503020204020204" pitchFamily="34" charset="0"/>
                <a:ea typeface="Calibri" panose="020F0502020204030204" pitchFamily="34" charset="0"/>
              </a:rPr>
              <a:t>March 2023, child witnessed sectarian killing on doorstep in 1994, court held police </a:t>
            </a:r>
            <a:r>
              <a:rPr lang="en-GB" sz="2000" i="1" dirty="0">
                <a:latin typeface="Corbel" panose="020B0503020204020204" pitchFamily="34" charset="0"/>
                <a:ea typeface="Calibri" panose="020F0502020204030204" pitchFamily="34" charset="0"/>
              </a:rPr>
              <a:t>“turned a blind eye to Informant 1’s serious criminality” </a:t>
            </a:r>
            <a:r>
              <a:rPr lang="en-GB" sz="2000" dirty="0">
                <a:latin typeface="Corbel" panose="020B0503020204020204" pitchFamily="34" charset="0"/>
                <a:ea typeface="Calibri" panose="020F0502020204030204" pitchFamily="34" charset="0"/>
              </a:rPr>
              <a:t>… and actively protected him </a:t>
            </a:r>
            <a:r>
              <a:rPr lang="en-GB" sz="2000" i="1" dirty="0">
                <a:latin typeface="Corbel" panose="020B0503020204020204" pitchFamily="34" charset="0"/>
                <a:ea typeface="Calibri" panose="020F0502020204030204" pitchFamily="34" charset="0"/>
              </a:rPr>
              <a:t>“from any effective investigation and from prosecution”  </a:t>
            </a:r>
            <a:r>
              <a:rPr lang="en-GB" sz="2000" dirty="0">
                <a:latin typeface="Corbel" panose="020B0503020204020204" pitchFamily="34" charset="0"/>
                <a:ea typeface="Calibri" panose="020F0502020204030204" pitchFamily="34" charset="0"/>
              </a:rPr>
              <a:t>despite admitted</a:t>
            </a:r>
            <a:r>
              <a:rPr lang="en-GB" sz="2000" i="1" dirty="0">
                <a:latin typeface="Corbel" panose="020B0503020204020204" pitchFamily="34" charset="0"/>
                <a:ea typeface="Calibri" panose="020F0502020204030204" pitchFamily="34" charset="0"/>
              </a:rPr>
              <a:t> “involvement in previous murders and criminality.” EUR </a:t>
            </a:r>
            <a:r>
              <a:rPr lang="en-GB" sz="2000" dirty="0">
                <a:latin typeface="Corbel" panose="020B0503020204020204" pitchFamily="34" charset="0"/>
                <a:ea typeface="Calibri" panose="020F0502020204030204" pitchFamily="34" charset="0"/>
              </a:rPr>
              <a:t>€100,000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latin typeface="Corbel" panose="020B0503020204020204" pitchFamily="34" charset="0"/>
              </a:rPr>
              <a:t>Legacy Bill: </a:t>
            </a:r>
            <a:r>
              <a:rPr lang="en-GB" sz="2000" dirty="0">
                <a:latin typeface="Corbel" panose="020B0503020204020204" pitchFamily="34" charset="0"/>
              </a:rPr>
              <a:t>closes down all Troubles-related civil litigation taken after May </a:t>
            </a:r>
            <a:r>
              <a:rPr lang="en-GB" sz="2000" u="sng" dirty="0">
                <a:latin typeface="Corbel" panose="020B0503020204020204" pitchFamily="34" charset="0"/>
              </a:rPr>
              <a:t>2022</a:t>
            </a:r>
            <a:r>
              <a:rPr lang="en-GB" sz="2000" dirty="0">
                <a:latin typeface="Corbel" panose="020B0503020204020204" pitchFamily="34" charset="0"/>
              </a:rPr>
              <a:t>.  (save for new retrospective prohibition on claims relating to false imprisonment.)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DB5F62-181D-09FD-0F32-A8E5F6E77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790" y="42516"/>
            <a:ext cx="3137210" cy="130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05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CB36-8C21-6636-73AB-61BA72D0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808" y="631114"/>
            <a:ext cx="9144000" cy="477837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Corbel" panose="020B0503020204020204" pitchFamily="34" charset="0"/>
              </a:rPr>
              <a:t>Closure of Legacy Inquests: </a:t>
            </a:r>
            <a:br>
              <a:rPr lang="en-GB" sz="3600" b="1" dirty="0">
                <a:latin typeface="Corbel" panose="020B0503020204020204" pitchFamily="34" charset="0"/>
              </a:rPr>
            </a:br>
            <a:r>
              <a:rPr lang="en-GB" sz="3600" b="1" dirty="0">
                <a:latin typeface="Corbel" panose="020B0503020204020204" pitchFamily="34" charset="0"/>
              </a:rPr>
              <a:t>Northern Ireland’s ‘truth trials’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4F291-0205-0890-409C-54CF8595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9800" y="1350517"/>
            <a:ext cx="9322070" cy="4192721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Lord Chief Justice’s Five Year Plan of legacy inquests – 18 competed , 36 outstanding (16 at hearing). + 10 new inquests also directed by Attorney General.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Ministers amended Bill to ensure more of these inquests are closed down. </a:t>
            </a:r>
          </a:p>
          <a:p>
            <a:pPr algn="l"/>
            <a:r>
              <a:rPr lang="en-GB" sz="2000" dirty="0">
                <a:latin typeface="Corbel" panose="020B0503020204020204" pitchFamily="34" charset="0"/>
              </a:rPr>
              <a:t>UK legacy bill paper claims “the vast majority” of killings by the security forces were lawful. Majority of Inquests concerning State cases finding otherwise:</a:t>
            </a:r>
          </a:p>
          <a:p>
            <a:pPr algn="l"/>
            <a:r>
              <a:rPr lang="en-GB" sz="800" dirty="0">
                <a:latin typeface="Corbel" panose="020B0503020204020204" pitchFamily="34" charset="0"/>
              </a:rPr>
              <a:t>  </a:t>
            </a:r>
          </a:p>
          <a:p>
            <a:pPr marL="342900" lvl="0" indent="-342900" algn="l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Stephen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Geddis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(aged 10), shot dead by soldier 1975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Inquest (06.09.22) ‘victim posed no threat’ ‘firing not justified’.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 Mills, shot dead by solider 1972, Inquest (13.05.22) no justification for opening fire, disproportionate use of force.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 McElhone, shot dead by soldier 1974,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Inquest 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(21.01.21) ‘shooting cannot be justified’.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Ballymurphy massacre, ten civilians shot dead by army 1971 </a:t>
            </a:r>
            <a:r>
              <a:rPr lang="en-GB" sz="1600" spc="-15" dirty="0">
                <a:solidFill>
                  <a:srgbClr val="19191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(Inquest 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11.05.21) ‘killings were unjustified’.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Kathleen Thompson, shot dead by solider 1971. Inquest (29.06.22) shooting was ‘unjustified.’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Leo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Norney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(17) shot dead by soldier 1975. Inquest (03.07.23) victim ‘entirely innocent’, deliberately killed.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2000" dirty="0">
              <a:latin typeface="Corbel" panose="020B05030202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DB5F62-181D-09FD-0F32-A8E5F6E77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790" y="42516"/>
            <a:ext cx="3137210" cy="130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54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CB36-8C21-6636-73AB-61BA72D0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808" y="631114"/>
            <a:ext cx="9144000" cy="477837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Corbel" panose="020B0503020204020204" pitchFamily="34" charset="0"/>
              </a:rPr>
              <a:t>Investigations: PSNI, Call in, Ombudsman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4F291-0205-0890-409C-54CF8595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3323" y="1231518"/>
            <a:ext cx="9322070" cy="4675506"/>
          </a:xfrm>
        </p:spPr>
        <p:txBody>
          <a:bodyPr>
            <a:noAutofit/>
          </a:bodyPr>
          <a:lstStyle/>
          <a:p>
            <a:pPr algn="l"/>
            <a:r>
              <a:rPr lang="en-GB" sz="2000" dirty="0">
                <a:latin typeface="Corbel" panose="020B0503020204020204" pitchFamily="34" charset="0"/>
              </a:rPr>
              <a:t>In relation </a:t>
            </a:r>
            <a:r>
              <a:rPr lang="en-GB" sz="2000" u="sng" dirty="0">
                <a:latin typeface="Corbel" panose="020B0503020204020204" pitchFamily="34" charset="0"/>
              </a:rPr>
              <a:t>to pre-1998 conflict related cases</a:t>
            </a:r>
            <a:r>
              <a:rPr lang="en-GB" sz="2000" dirty="0">
                <a:latin typeface="Corbel" panose="020B0503020204020204" pitchFamily="34" charset="0"/>
              </a:rPr>
              <a:t>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Bill will close down and prohibit from May 2024 all criminal Investigations.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No transitional arrangement and permanent (even after ICRIR ceases operations).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i="1" dirty="0">
                <a:latin typeface="Corbel" panose="020B0503020204020204" pitchFamily="34" charset="0"/>
              </a:rPr>
              <a:t>Police Ombudsman</a:t>
            </a:r>
            <a:r>
              <a:rPr lang="en-GB" sz="2000" dirty="0">
                <a:latin typeface="Corbel" panose="020B0503020204020204" pitchFamily="34" charset="0"/>
              </a:rPr>
              <a:t>: 442 complaints; 167 allocated for investigation but only 69 anticipated for completion before May 2024. Amendments augmented prohibitions.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i="1" dirty="0">
                <a:latin typeface="Corbel" panose="020B0503020204020204" pitchFamily="34" charset="0"/>
              </a:rPr>
              <a:t>‘Call In’ independent Police Team</a:t>
            </a:r>
            <a:r>
              <a:rPr lang="en-GB" sz="2000" dirty="0">
                <a:latin typeface="Corbel" panose="020B0503020204020204" pitchFamily="34" charset="0"/>
              </a:rPr>
              <a:t>: Operation Kenova, </a:t>
            </a:r>
            <a:r>
              <a:rPr lang="en-GB" sz="2000" dirty="0" err="1">
                <a:latin typeface="Corbel" panose="020B0503020204020204" pitchFamily="34" charset="0"/>
              </a:rPr>
              <a:t>Turma</a:t>
            </a:r>
            <a:r>
              <a:rPr lang="en-GB" sz="2000" dirty="0">
                <a:latin typeface="Corbel" panose="020B0503020204020204" pitchFamily="34" charset="0"/>
              </a:rPr>
              <a:t>, Mizzenmast, </a:t>
            </a:r>
            <a:r>
              <a:rPr lang="en-GB" sz="2000" dirty="0" err="1">
                <a:latin typeface="Corbel" panose="020B0503020204020204" pitchFamily="34" charset="0"/>
              </a:rPr>
              <a:t>Glenanne</a:t>
            </a:r>
            <a:r>
              <a:rPr lang="en-GB" sz="2000" dirty="0">
                <a:latin typeface="Corbel" panose="020B0503020204020204" pitchFamily="34" charset="0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i="1" dirty="0">
                <a:latin typeface="Corbel" panose="020B0503020204020204" pitchFamily="34" charset="0"/>
              </a:rPr>
              <a:t>NI Police Legacy Investigations Branch </a:t>
            </a:r>
            <a:r>
              <a:rPr lang="en-GB" sz="2000" dirty="0">
                <a:latin typeface="Corbel" panose="020B0503020204020204" pitchFamily="34" charset="0"/>
              </a:rPr>
              <a:t>(LIB): over 1,000 cases; 30 cases referred to prosecutors (most non state actors). 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algn="l"/>
            <a:endParaRPr lang="en-GB" sz="2000" dirty="0">
              <a:latin typeface="Corbel" panose="020B05030202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DB5F62-181D-09FD-0F32-A8E5F6E77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790" y="42516"/>
            <a:ext cx="3137210" cy="130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97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CB36-8C21-6636-73AB-61BA72D0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256" y="207963"/>
            <a:ext cx="8317992" cy="706437"/>
          </a:xfrm>
        </p:spPr>
        <p:txBody>
          <a:bodyPr>
            <a:noAutofit/>
          </a:bodyPr>
          <a:lstStyle/>
          <a:p>
            <a:pPr algn="l"/>
            <a:r>
              <a:rPr lang="en-GB" sz="3600" b="1" i="0" dirty="0">
                <a:effectLst/>
                <a:latin typeface="Corbel" panose="020B0503020204020204" pitchFamily="34" charset="0"/>
              </a:rPr>
              <a:t>Conditional Immunities Scheme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DB5F62-181D-09FD-0F32-A8E5F6E77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790" y="42516"/>
            <a:ext cx="3137210" cy="130800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E684D16-9F20-F7BA-E271-F8C573453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643" y="1079847"/>
            <a:ext cx="9144000" cy="432061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Scheme defeated in upper chamber of UK Parliament but reinstated.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Government amendments leave low subjective threshold of immunity intact.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The ICRIR </a:t>
            </a:r>
            <a:r>
              <a:rPr lang="en-GB" sz="2000" u="sng" dirty="0">
                <a:latin typeface="Corbel" panose="020B0503020204020204" pitchFamily="34" charset="0"/>
              </a:rPr>
              <a:t>must</a:t>
            </a:r>
            <a:r>
              <a:rPr lang="en-GB" sz="2000" dirty="0">
                <a:latin typeface="Corbel" panose="020B0503020204020204" pitchFamily="34" charset="0"/>
              </a:rPr>
              <a:t> grant immunity to applicants who give information they themselves believe to be true. Applicants do not have to give any new information at all – former soldiers could rely on original statements with no legal standing.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No exemption for torture.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New revocation of immunity provision does not impact on ban on investigations.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Amendments abolish early release scheme for conflict-related offences under Good Friday Agreement to incentivise applications for immunity.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02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CB36-8C21-6636-73AB-61BA72D0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824" y="207963"/>
            <a:ext cx="8345424" cy="706437"/>
          </a:xfrm>
        </p:spPr>
        <p:txBody>
          <a:bodyPr>
            <a:noAutofit/>
          </a:bodyPr>
          <a:lstStyle/>
          <a:p>
            <a:pPr algn="l"/>
            <a:r>
              <a:rPr lang="en-GB" sz="3600" b="1" i="0" dirty="0">
                <a:effectLst/>
                <a:latin typeface="National"/>
              </a:rPr>
              <a:t>ICRIR: Independence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DB5F62-181D-09FD-0F32-A8E5F6E77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790" y="42516"/>
            <a:ext cx="3137210" cy="130800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E684D16-9F20-F7BA-E271-F8C573453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643" y="1079847"/>
            <a:ext cx="9144000" cy="432061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Committee of Ministers concerns regarding role of Secretary of State (SoS) in ‘establishment and oversight of ICRIR’.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latin typeface="Corbel" panose="020B0503020204020204" pitchFamily="34" charset="0"/>
              </a:rPr>
              <a:t>SoS appoints all Commissioners</a:t>
            </a:r>
            <a:r>
              <a:rPr lang="en-GB" sz="2000" dirty="0">
                <a:latin typeface="Corbel" panose="020B0503020204020204" pitchFamily="34" charset="0"/>
              </a:rPr>
              <a:t>. Chief Commissioner and Commissioner for Investigations already recruited.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latin typeface="Corbel" panose="020B0503020204020204" pitchFamily="34" charset="0"/>
              </a:rPr>
              <a:t>Budget and Oversight </a:t>
            </a:r>
            <a:r>
              <a:rPr lang="en-GB" sz="2000" dirty="0">
                <a:latin typeface="Corbel" panose="020B0503020204020204" pitchFamily="34" charset="0"/>
              </a:rPr>
              <a:t>of ICRIR under SoS control.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SoS can limit Commissioners’ terms and close ICRIR at any time.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latin typeface="Corbel" panose="020B0503020204020204" pitchFamily="34" charset="0"/>
              </a:rPr>
              <a:t>Caseload: </a:t>
            </a:r>
            <a:r>
              <a:rPr lang="en-GB" sz="2000" dirty="0">
                <a:latin typeface="Corbel" panose="020B0503020204020204" pitchFamily="34" charset="0"/>
              </a:rPr>
              <a:t>SoS extensive powers to shape caseload of ICRIR.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latin typeface="Corbel" panose="020B0503020204020204" pitchFamily="34" charset="0"/>
              </a:rPr>
              <a:t>National Security + Veto: </a:t>
            </a:r>
            <a:r>
              <a:rPr lang="en-GB" sz="2000" dirty="0">
                <a:latin typeface="Corbel" panose="020B0503020204020204" pitchFamily="34" charset="0"/>
              </a:rPr>
              <a:t>SoS can redact ICRIR reports to families.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1" dirty="0">
                <a:latin typeface="Corbel" panose="020B0503020204020204" pitchFamily="34" charset="0"/>
              </a:rPr>
              <a:t>Composition of investigators: </a:t>
            </a:r>
            <a:r>
              <a:rPr lang="en-GB" sz="2000" dirty="0">
                <a:latin typeface="Corbel" panose="020B0503020204020204" pitchFamily="34" charset="0"/>
              </a:rPr>
              <a:t>risks of conflicts of interest. </a:t>
            </a:r>
          </a:p>
        </p:txBody>
      </p:sp>
    </p:spTree>
    <p:extLst>
      <p:ext uri="{BB962C8B-B14F-4D97-AF65-F5344CB8AC3E}">
        <p14:creationId xmlns:p14="http://schemas.microsoft.com/office/powerpoint/2010/main" val="53075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CB36-8C21-6636-73AB-61BA72D03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256" y="207963"/>
            <a:ext cx="8317992" cy="706437"/>
          </a:xfrm>
        </p:spPr>
        <p:txBody>
          <a:bodyPr>
            <a:noAutofit/>
          </a:bodyPr>
          <a:lstStyle/>
          <a:p>
            <a:pPr algn="l"/>
            <a:r>
              <a:rPr lang="en-GB" sz="3600" b="1" i="0" dirty="0">
                <a:effectLst/>
                <a:latin typeface="Corbel" panose="020B0503020204020204" pitchFamily="34" charset="0"/>
              </a:rPr>
              <a:t>ICRIR: Effectiveness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DB5F62-181D-09FD-0F32-A8E5F6E77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790" y="42516"/>
            <a:ext cx="3137210" cy="130800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E684D16-9F20-F7BA-E271-F8C573453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252" y="1515964"/>
            <a:ext cx="9144000" cy="432061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ICRIR Police powers (search, questioning) will not be operable against a person who has immunity.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Ministers rejected amendments requiring ICRIR ‘reviews’ to be ECHR compatible.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Ministers rejected amendments to strengthen powers to compel disclosure of documents from public authorities.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ICRIR by contrast has broad ‘Supply of information’ powers to summons individuals.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algn="l"/>
            <a:r>
              <a:rPr lang="en-GB" sz="2000" b="1" dirty="0">
                <a:latin typeface="Corbel" panose="020B0503020204020204" pitchFamily="34" charset="0"/>
              </a:rPr>
              <a:t>CAJ asks CM to reiterate its serious concerns regarding the UK legislation in light of amendments not addressing any of the concerns set out in the </a:t>
            </a:r>
            <a:r>
              <a:rPr lang="en-GB" sz="2000" b="1">
                <a:latin typeface="Corbel" panose="020B0503020204020204" pitchFamily="34" charset="0"/>
              </a:rPr>
              <a:t>Interim Resolution. </a:t>
            </a:r>
            <a:endParaRPr lang="en-GB" sz="2000" b="1" dirty="0">
              <a:latin typeface="Corbel" panose="020B0503020204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b="1" dirty="0">
              <a:latin typeface="Corbel" panose="020B0503020204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17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9A11E3E3A4354FA938446845BBF733" ma:contentTypeVersion="17" ma:contentTypeDescription="Crée un document." ma:contentTypeScope="" ma:versionID="746b9d4ebbe974b0cca86e9c433777c6">
  <xsd:schema xmlns:xsd="http://www.w3.org/2001/XMLSchema" xmlns:xs="http://www.w3.org/2001/XMLSchema" xmlns:p="http://schemas.microsoft.com/office/2006/metadata/properties" xmlns:ns2="60c11fa4-ff9b-492c-bc5b-65b6c8eeded4" xmlns:ns3="d8159c9e-9fad-49a3-a5ae-2b6725e7a0d2" targetNamespace="http://schemas.microsoft.com/office/2006/metadata/properties" ma:root="true" ma:fieldsID="0db50312334e1cb779365bc9b017597c" ns2:_="" ns3:_="">
    <xsd:import namespace="60c11fa4-ff9b-492c-bc5b-65b6c8eeded4"/>
    <xsd:import namespace="d8159c9e-9fad-49a3-a5ae-2b6725e7a0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11fa4-ff9b-492c-bc5b-65b6c8eed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96157c6d-8be7-4238-927e-8145b24040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59c9e-9fad-49a3-a5ae-2b6725e7a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d873f42-f0f5-4be7-96d1-d46760763c3c}" ma:internalName="TaxCatchAll" ma:showField="CatchAllData" ma:web="d8159c9e-9fad-49a3-a5ae-2b6725e7a0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708090-2963-4C99-8A9D-629A8BC04AE3}"/>
</file>

<file path=customXml/itemProps2.xml><?xml version="1.0" encoding="utf-8"?>
<ds:datastoreItem xmlns:ds="http://schemas.openxmlformats.org/officeDocument/2006/customXml" ds:itemID="{62B33C81-6138-4E2B-8F34-A88C3601B580}"/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1059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National</vt:lpstr>
      <vt:lpstr>Symbol</vt:lpstr>
      <vt:lpstr>Office Theme</vt:lpstr>
      <vt:lpstr>McKerr Group: Cases concerning the actions of the security forces in Northern Ireland </vt:lpstr>
      <vt:lpstr>Northern Ireland Troubles (Legacy and Reconciliation) Bill</vt:lpstr>
      <vt:lpstr>UK Ministers: Objectives of the Bill</vt:lpstr>
      <vt:lpstr>Closure of Civil Litigation</vt:lpstr>
      <vt:lpstr>Closure of Legacy Inquests:  Northern Ireland’s ‘truth trials’</vt:lpstr>
      <vt:lpstr>Investigations: PSNI, Call in, Ombudsman</vt:lpstr>
      <vt:lpstr>Conditional Immunities Scheme</vt:lpstr>
      <vt:lpstr>ICRIR: Independence</vt:lpstr>
      <vt:lpstr>ICRIR: Effectiveness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Holder</dc:creator>
  <cp:lastModifiedBy>Daniel Holder</cp:lastModifiedBy>
  <cp:revision>22</cp:revision>
  <dcterms:created xsi:type="dcterms:W3CDTF">2023-06-23T14:32:57Z</dcterms:created>
  <dcterms:modified xsi:type="dcterms:W3CDTF">2023-09-14T14:18:15Z</dcterms:modified>
</cp:coreProperties>
</file>