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68" r:id="rId2"/>
    <p:sldId id="271" r:id="rId3"/>
    <p:sldId id="269" r:id="rId4"/>
    <p:sldId id="274" r:id="rId5"/>
    <p:sldId id="275" r:id="rId6"/>
    <p:sldId id="277" r:id="rId7"/>
    <p:sldId id="276" r:id="rId8"/>
    <p:sldId id="279" r:id="rId9"/>
    <p:sldId id="278" r:id="rId10"/>
    <p:sldId id="273" r:id="rId11"/>
    <p:sldId id="281" r:id="rId12"/>
    <p:sldId id="283" r:id="rId13"/>
    <p:sldId id="280" r:id="rId14"/>
    <p:sldId id="272"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2DnelqMqnsSsO8x4rgn5EvvI+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FEB63-F4FB-4EED-A587-5814913E6EAC}" v="12" dt="2023-02-23T19:55:47.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5"/>
  </p:normalViewPr>
  <p:slideViewPr>
    <p:cSldViewPr snapToGrid="0" snapToObjects="1">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64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12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72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1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29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69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50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53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375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93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6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13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398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94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2" descr="A képen konyhai edények, rajongó, eszköz, tekercsrugó látható&#10;&#10;Automatikusan generált leírás"/>
          <p:cNvPicPr preferRelativeResize="0"/>
          <p:nvPr/>
        </p:nvPicPr>
        <p:blipFill rotWithShape="1">
          <a:blip r:embed="rId3">
            <a:alphaModFix/>
          </a:blip>
          <a:srcRect/>
          <a:stretch/>
        </p:blipFill>
        <p:spPr>
          <a:xfrm>
            <a:off x="-448408" y="0"/>
            <a:ext cx="12192000" cy="6858000"/>
          </a:xfrm>
          <a:prstGeom prst="rect">
            <a:avLst/>
          </a:prstGeom>
          <a:noFill/>
          <a:ln>
            <a:noFill/>
          </a:ln>
        </p:spPr>
      </p:pic>
      <p:sp>
        <p:nvSpPr>
          <p:cNvPr id="182" name="Google Shape;182;p12"/>
          <p:cNvSpPr txBox="1"/>
          <p:nvPr/>
        </p:nvSpPr>
        <p:spPr>
          <a:xfrm>
            <a:off x="278209" y="1623694"/>
            <a:ext cx="11059904" cy="4062610"/>
          </a:xfrm>
          <a:prstGeom prst="rect">
            <a:avLst/>
          </a:prstGeom>
          <a:noFill/>
          <a:ln>
            <a:noFill/>
          </a:ln>
        </p:spPr>
        <p:txBody>
          <a:bodyPr spcFirstLastPara="1" wrap="square" lIns="91425" tIns="45700" rIns="91425" bIns="45700" anchor="t" anchorCtr="0">
            <a:spAutoFit/>
          </a:bodyPr>
          <a:lstStyle/>
          <a:p>
            <a:pPr lvl="0"/>
            <a:r>
              <a:rPr lang="hu-HU" dirty="0">
                <a:latin typeface="ABC Ginto Nord" panose="020B0004030202060204" pitchFamily="34" charset="-18"/>
              </a:rPr>
              <a:t>EIN </a:t>
            </a:r>
            <a:r>
              <a:rPr lang="hu-HU" dirty="0" err="1">
                <a:latin typeface="ABC Ginto Nord" panose="020B0004030202060204" pitchFamily="34" charset="-18"/>
              </a:rPr>
              <a:t>Briefing</a:t>
            </a:r>
            <a:r>
              <a:rPr lang="hu-HU" dirty="0">
                <a:latin typeface="ABC Ginto Nord" panose="020B0004030202060204" pitchFamily="34" charset="-18"/>
              </a:rPr>
              <a:t> </a:t>
            </a:r>
            <a:r>
              <a:rPr lang="hu-HU" dirty="0" err="1">
                <a:latin typeface="ABC Ginto Nord" panose="020B0004030202060204" pitchFamily="34" charset="-18"/>
              </a:rPr>
              <a:t>to</a:t>
            </a:r>
            <a:r>
              <a:rPr lang="hu-HU" dirty="0">
                <a:latin typeface="ABC Ginto Nord" panose="020B0004030202060204" pitchFamily="34" charset="-18"/>
              </a:rPr>
              <a:t> </a:t>
            </a:r>
            <a:r>
              <a:rPr lang="hu-HU" dirty="0" err="1">
                <a:latin typeface="ABC Ginto Nord" panose="020B0004030202060204" pitchFamily="34" charset="-18"/>
              </a:rPr>
              <a:t>the</a:t>
            </a:r>
            <a:endParaRPr lang="hu-HU" dirty="0">
              <a:latin typeface="ABC Ginto Nord" panose="020B0004030202060204" pitchFamily="34" charset="-18"/>
            </a:endParaRPr>
          </a:p>
          <a:p>
            <a:pPr lvl="0"/>
            <a:r>
              <a:rPr lang="hu-HU" dirty="0" err="1">
                <a:latin typeface="ABC Ginto Nord" panose="020B0004030202060204" pitchFamily="34" charset="-18"/>
              </a:rPr>
              <a:t>Committee</a:t>
            </a:r>
            <a:r>
              <a:rPr lang="hu-HU" dirty="0">
                <a:latin typeface="ABC Ginto Nord" panose="020B0004030202060204" pitchFamily="34" charset="-18"/>
              </a:rPr>
              <a:t> of </a:t>
            </a:r>
            <a:r>
              <a:rPr lang="hu-HU" dirty="0" err="1">
                <a:latin typeface="ABC Ginto Nord" panose="020B0004030202060204" pitchFamily="34" charset="-18"/>
              </a:rPr>
              <a:t>Ministers</a:t>
            </a:r>
            <a:endParaRPr lang="en-US" dirty="0">
              <a:latin typeface="ABC Ginto Nord" panose="020B0004030202060204" pitchFamily="34" charset="-18"/>
            </a:endParaRPr>
          </a:p>
          <a:p>
            <a:pPr lvl="0"/>
            <a:r>
              <a:rPr lang="hu-HU" dirty="0">
                <a:solidFill>
                  <a:schemeClr val="dk1"/>
                </a:solidFill>
                <a:latin typeface="ABC Ginto Nord" panose="020B0004030202060204" pitchFamily="34" charset="-18"/>
              </a:rPr>
              <a:t>Strasbourg, </a:t>
            </a:r>
            <a:r>
              <a:rPr lang="en-US" dirty="0">
                <a:solidFill>
                  <a:schemeClr val="dk1"/>
                </a:solidFill>
                <a:latin typeface="ABC Ginto Nord" panose="020B0004030202060204" pitchFamily="34" charset="-18"/>
              </a:rPr>
              <a:t>2</a:t>
            </a:r>
            <a:r>
              <a:rPr lang="hu-HU" dirty="0">
                <a:solidFill>
                  <a:schemeClr val="dk1"/>
                </a:solidFill>
                <a:latin typeface="ABC Ginto Nord" panose="020B0004030202060204" pitchFamily="34" charset="-18"/>
              </a:rPr>
              <a:t>7</a:t>
            </a:r>
            <a:r>
              <a:rPr lang="en-US" dirty="0">
                <a:solidFill>
                  <a:schemeClr val="dk1"/>
                </a:solidFill>
                <a:latin typeface="ABC Ginto Nord" panose="020B0004030202060204" pitchFamily="34" charset="-18"/>
              </a:rPr>
              <a:t> </a:t>
            </a:r>
            <a:r>
              <a:rPr lang="hu-HU" dirty="0" err="1">
                <a:solidFill>
                  <a:schemeClr val="dk1"/>
                </a:solidFill>
                <a:latin typeface="ABC Ginto Nord" panose="020B0004030202060204" pitchFamily="34" charset="-18"/>
              </a:rPr>
              <a:t>February</a:t>
            </a:r>
            <a:r>
              <a:rPr lang="en-US" dirty="0">
                <a:solidFill>
                  <a:schemeClr val="dk1"/>
                </a:solidFill>
                <a:latin typeface="ABC Ginto Nord" panose="020B0004030202060204" pitchFamily="34" charset="-18"/>
              </a:rPr>
              <a:t> 202</a:t>
            </a:r>
            <a:r>
              <a:rPr lang="hu-HU" dirty="0">
                <a:solidFill>
                  <a:schemeClr val="dk1"/>
                </a:solidFill>
                <a:latin typeface="ABC Ginto Nord" panose="020B0004030202060204" pitchFamily="34" charset="-18"/>
              </a:rPr>
              <a:t>3</a:t>
            </a:r>
            <a:endParaRPr lang="en-US" dirty="0">
              <a:solidFill>
                <a:schemeClr val="dk1"/>
              </a:solidFill>
              <a:latin typeface="ABC Ginto Nord" panose="020B0004030202060204" pitchFamily="34" charset="-18"/>
            </a:endParaRPr>
          </a:p>
          <a:p>
            <a:pPr lvl="0"/>
            <a:endParaRPr lang="hu-HU" sz="3600" dirty="0">
              <a:solidFill>
                <a:schemeClr val="dk1"/>
              </a:solidFill>
            </a:endParaRPr>
          </a:p>
          <a:p>
            <a:pPr lvl="0"/>
            <a:r>
              <a:rPr lang="hu-HU" sz="3600" dirty="0">
                <a:solidFill>
                  <a:srgbClr val="FF0000"/>
                </a:solidFill>
              </a:rPr>
              <a:t>Baka v. Hungary </a:t>
            </a:r>
            <a:r>
              <a:rPr lang="hu-HU" sz="3600" dirty="0" err="1">
                <a:solidFill>
                  <a:srgbClr val="FF0000"/>
                </a:solidFill>
              </a:rPr>
              <a:t>case</a:t>
            </a:r>
            <a:endParaRPr lang="hu-HU" sz="3600" dirty="0">
              <a:solidFill>
                <a:srgbClr val="FF0000"/>
              </a:solidFill>
            </a:endParaRPr>
          </a:p>
          <a:p>
            <a:pPr lvl="0"/>
            <a:endParaRPr lang="hu-HU" sz="3600" dirty="0">
              <a:solidFill>
                <a:schemeClr val="dk1"/>
              </a:solidFill>
            </a:endParaRPr>
          </a:p>
          <a:p>
            <a:pPr lvl="0"/>
            <a:r>
              <a:rPr lang="hu-HU" sz="3600" dirty="0">
                <a:solidFill>
                  <a:schemeClr val="dk1"/>
                </a:solidFill>
              </a:rPr>
              <a:t>The </a:t>
            </a:r>
            <a:r>
              <a:rPr lang="hu-HU" sz="3600" dirty="0" err="1">
                <a:solidFill>
                  <a:schemeClr val="dk1"/>
                </a:solidFill>
              </a:rPr>
              <a:t>chilling</a:t>
            </a:r>
            <a:r>
              <a:rPr lang="hu-HU" sz="3600" dirty="0">
                <a:solidFill>
                  <a:schemeClr val="dk1"/>
                </a:solidFill>
              </a:rPr>
              <a:t> </a:t>
            </a:r>
            <a:r>
              <a:rPr lang="hu-HU" sz="3600" dirty="0" err="1">
                <a:solidFill>
                  <a:schemeClr val="dk1"/>
                </a:solidFill>
              </a:rPr>
              <a:t>effect</a:t>
            </a:r>
            <a:r>
              <a:rPr lang="hu-HU" sz="3600" dirty="0">
                <a:solidFill>
                  <a:schemeClr val="dk1"/>
                </a:solidFill>
              </a:rPr>
              <a:t> </a:t>
            </a:r>
            <a:r>
              <a:rPr lang="hu-HU" sz="3600" dirty="0" err="1">
                <a:solidFill>
                  <a:schemeClr val="dk1"/>
                </a:solidFill>
              </a:rPr>
              <a:t>on</a:t>
            </a:r>
            <a:r>
              <a:rPr lang="hu-HU" sz="3600" dirty="0">
                <a:solidFill>
                  <a:schemeClr val="dk1"/>
                </a:solidFill>
              </a:rPr>
              <a:t> </a:t>
            </a:r>
            <a:r>
              <a:rPr lang="hu-HU" sz="3600" dirty="0" err="1">
                <a:solidFill>
                  <a:schemeClr val="dk1"/>
                </a:solidFill>
              </a:rPr>
              <a:t>the</a:t>
            </a:r>
            <a:r>
              <a:rPr lang="hu-HU" sz="3600" dirty="0">
                <a:solidFill>
                  <a:schemeClr val="dk1"/>
                </a:solidFill>
              </a:rPr>
              <a:t> </a:t>
            </a:r>
          </a:p>
          <a:p>
            <a:pPr lvl="0"/>
            <a:r>
              <a:rPr lang="hu-HU" sz="3600" dirty="0" err="1">
                <a:solidFill>
                  <a:schemeClr val="dk1"/>
                </a:solidFill>
              </a:rPr>
              <a:t>freedom</a:t>
            </a:r>
            <a:r>
              <a:rPr lang="hu-HU" sz="3600" dirty="0">
                <a:solidFill>
                  <a:schemeClr val="dk1"/>
                </a:solidFill>
              </a:rPr>
              <a:t> of </a:t>
            </a:r>
            <a:r>
              <a:rPr lang="hu-HU" sz="3600" dirty="0" err="1">
                <a:solidFill>
                  <a:schemeClr val="dk1"/>
                </a:solidFill>
              </a:rPr>
              <a:t>expression</a:t>
            </a:r>
            <a:r>
              <a:rPr lang="hu-HU" sz="3600" dirty="0">
                <a:solidFill>
                  <a:schemeClr val="dk1"/>
                </a:solidFill>
              </a:rPr>
              <a:t> of</a:t>
            </a:r>
          </a:p>
          <a:p>
            <a:pPr lvl="0"/>
            <a:r>
              <a:rPr lang="hu-HU" sz="3600" dirty="0" err="1">
                <a:solidFill>
                  <a:schemeClr val="dk1"/>
                </a:solidFill>
              </a:rPr>
              <a:t>Hungarian</a:t>
            </a:r>
            <a:r>
              <a:rPr lang="hu-HU" sz="3600" dirty="0">
                <a:solidFill>
                  <a:schemeClr val="dk1"/>
                </a:solidFill>
              </a:rPr>
              <a:t> </a:t>
            </a:r>
            <a:r>
              <a:rPr lang="hu-HU" sz="3600" dirty="0" err="1">
                <a:solidFill>
                  <a:schemeClr val="dk1"/>
                </a:solidFill>
              </a:rPr>
              <a:t>judges</a:t>
            </a:r>
            <a:endParaRPr lang="en-US" sz="3600" dirty="0">
              <a:solidFill>
                <a:schemeClr val="dk1"/>
              </a:solidFill>
            </a:endParaRPr>
          </a:p>
        </p:txBody>
      </p:sp>
      <p:pic>
        <p:nvPicPr>
          <p:cNvPr id="183" name="Google Shape;183;p12"/>
          <p:cNvPicPr preferRelativeResize="0"/>
          <p:nvPr/>
        </p:nvPicPr>
        <p:blipFill rotWithShape="1">
          <a:blip r:embed="rId4">
            <a:alphaModFix/>
          </a:blip>
          <a:srcRect/>
          <a:stretch/>
        </p:blipFill>
        <p:spPr>
          <a:xfrm>
            <a:off x="278209" y="6441881"/>
            <a:ext cx="1301321" cy="245177"/>
          </a:xfrm>
          <a:prstGeom prst="rect">
            <a:avLst/>
          </a:prstGeom>
          <a:noFill/>
          <a:ln>
            <a:noFill/>
          </a:ln>
        </p:spPr>
      </p:pic>
      <p:pic>
        <p:nvPicPr>
          <p:cNvPr id="6" name="Kép 5">
            <a:extLst>
              <a:ext uri="{FF2B5EF4-FFF2-40B4-BE49-F238E27FC236}">
                <a16:creationId xmlns:a16="http://schemas.microsoft.com/office/drawing/2014/main" id="{E24C7AC1-0F75-FF4F-9ECE-C938D6925A3A}"/>
              </a:ext>
            </a:extLst>
          </p:cNvPr>
          <p:cNvPicPr>
            <a:picLocks noChangeAspect="1"/>
          </p:cNvPicPr>
          <p:nvPr/>
        </p:nvPicPr>
        <p:blipFill>
          <a:blip r:embed="rId5"/>
          <a:srcRect/>
          <a:stretch/>
        </p:blipFill>
        <p:spPr>
          <a:xfrm>
            <a:off x="278209" y="284309"/>
            <a:ext cx="1805665" cy="657580"/>
          </a:xfrm>
          <a:prstGeom prst="rect">
            <a:avLst/>
          </a:prstGeom>
        </p:spPr>
      </p:pic>
    </p:spTree>
    <p:extLst>
      <p:ext uri="{BB962C8B-B14F-4D97-AF65-F5344CB8AC3E}">
        <p14:creationId xmlns:p14="http://schemas.microsoft.com/office/powerpoint/2010/main" val="370715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356898"/>
            <a:ext cx="11783526" cy="754048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Kúria President </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„I do not wish to share responsibility for discrediting the judiciary for the sole benefit of group interests”</a:t>
            </a:r>
          </a:p>
          <a:p>
            <a:pPr marL="457200" marR="0" lvl="0" indent="-457200" algn="l" rtl="0">
              <a:spcBef>
                <a:spcPts val="0"/>
              </a:spcBef>
              <a:spcAft>
                <a:spcPts val="0"/>
              </a:spcAft>
              <a:buFontTx/>
              <a:buChar char="-"/>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NOJ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President</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„the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justification</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and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lawfulness</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of the meeting in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question</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are</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clearly</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disputable</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and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can</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therefore</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be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subject</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to</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well-founded</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criticism</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a:t>
            </a:r>
          </a:p>
          <a:p>
            <a:pPr marL="457200" marR="0" lvl="0" indent="-457200" algn="l" rtl="0">
              <a:spcBef>
                <a:spcPts val="0"/>
              </a:spcBef>
              <a:spcAft>
                <a:spcPts val="0"/>
              </a:spcAft>
              <a:buFontTx/>
              <a:buChar char="-"/>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High-ranking</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ruling</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party</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MP</a:t>
            </a:r>
            <a:r>
              <a:rPr lang="hu-HU"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„I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think</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that</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judge</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who</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consulted</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with</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the American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ambassador</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 is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not</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likely</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to</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be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able</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to</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give</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an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unbiased</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judgment</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on</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matter</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of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different</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values</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R="0" lvl="0" algn="l" rtl="0">
              <a:spcBef>
                <a:spcPts val="0"/>
              </a:spcBef>
              <a:spcAft>
                <a:spcPts val="0"/>
              </a:spcAft>
            </a:pPr>
            <a:endParaRPr lang="hu-H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Prime</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Minister’s</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Office </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some</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members</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of the NJC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unprecedentedly</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stretched</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their</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limits</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only</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out of </a:t>
            </a:r>
            <a:r>
              <a:rPr lang="hu-HU" sz="2000" dirty="0" err="1">
                <a:solidFill>
                  <a:schemeClr val="tx1"/>
                </a:solidFill>
                <a:latin typeface="Tahoma" panose="020B0604030504040204" pitchFamily="34" charset="0"/>
                <a:ea typeface="Tahoma" panose="020B0604030504040204" pitchFamily="34" charset="0"/>
                <a:cs typeface="Tahoma" panose="020B0604030504040204" pitchFamily="34" charset="0"/>
              </a:rPr>
              <a:t>personal</a:t>
            </a:r>
            <a:r>
              <a:rPr lang="hu-HU" sz="2000" dirty="0">
                <a:solidFill>
                  <a:schemeClr val="tx1"/>
                </a:solidFill>
                <a:latin typeface="Tahoma" panose="020B0604030504040204" pitchFamily="34" charset="0"/>
                <a:ea typeface="Tahoma" panose="020B0604030504040204" pitchFamily="34" charset="0"/>
                <a:cs typeface="Tahoma" panose="020B0604030504040204" pitchFamily="34" charset="0"/>
              </a:rPr>
              <a:t> interest.”</a:t>
            </a:r>
            <a:endParaRPr lang="hu-HU"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rtl="0">
              <a:spcBef>
                <a:spcPts val="0"/>
              </a:spcBef>
              <a:spcAft>
                <a:spcPts val="0"/>
              </a:spcAft>
              <a:buFontTx/>
              <a:buChar char="-"/>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rtl="0">
              <a:spcBef>
                <a:spcPts val="0"/>
              </a:spcBef>
              <a:spcAft>
                <a:spcPts val="0"/>
              </a:spcAft>
              <a:buFontTx/>
              <a:buChar char="-"/>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r" rtl="0">
              <a:spcBef>
                <a:spcPts val="0"/>
              </a:spcBef>
              <a:spcAft>
                <a:spcPts val="0"/>
              </a:spcAft>
            </a:pPr>
            <a:endParaRPr lang="en-GB" sz="3200" dirty="0">
              <a:solidFill>
                <a:schemeClr val="dk1"/>
              </a:solidFill>
            </a:endParaRPr>
          </a:p>
          <a:p>
            <a:pPr marR="0" lvl="0" algn="r" rtl="0">
              <a:spcBef>
                <a:spcPts val="0"/>
              </a:spcBef>
              <a:spcAft>
                <a:spcPts val="0"/>
              </a:spcAft>
            </a:pPr>
            <a:r>
              <a:rPr lang="en-GB" sz="3200" dirty="0">
                <a:solidFill>
                  <a:schemeClr val="dk1"/>
                </a:solidFill>
              </a:rPr>
              <a:t> </a:t>
            </a:r>
            <a:endParaRPr lang="hu-HU" sz="3200" dirty="0">
              <a:solidFill>
                <a:srgbClr val="FF0000"/>
              </a:solidFill>
            </a:endParaRPr>
          </a:p>
          <a:p>
            <a:pPr marR="0" lvl="0" algn="l" rtl="0">
              <a:spcBef>
                <a:spcPts val="0"/>
              </a:spcBef>
              <a:spcAft>
                <a:spcPts val="0"/>
              </a:spcAft>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1446550"/>
          </a:xfrm>
          <a:prstGeom prst="rect">
            <a:avLst/>
          </a:prstGeom>
          <a:noFill/>
        </p:spPr>
        <p:txBody>
          <a:bodyPr wrap="square" rtlCol="0">
            <a:spAutoFit/>
          </a:bodyPr>
          <a:lstStyle/>
          <a:p>
            <a:pPr algn="r"/>
            <a:r>
              <a:rPr lang="hu-HU" sz="4400" dirty="0">
                <a:solidFill>
                  <a:srgbClr val="FF0000"/>
                </a:solidFill>
                <a:latin typeface="ABC Ginto Nord" panose="020B0004030202060204" pitchFamily="34" charset="-18"/>
              </a:rPr>
              <a:t>Pro-</a:t>
            </a:r>
            <a:r>
              <a:rPr lang="hu-HU" sz="4400" dirty="0" err="1">
                <a:solidFill>
                  <a:srgbClr val="FF0000"/>
                </a:solidFill>
                <a:latin typeface="ABC Ginto Nord" panose="020B0004030202060204" pitchFamily="34" charset="-18"/>
              </a:rPr>
              <a:t>active</a:t>
            </a:r>
            <a:r>
              <a:rPr lang="hu-HU" sz="4400" dirty="0">
                <a:solidFill>
                  <a:srgbClr val="FF0000"/>
                </a:solidFill>
                <a:latin typeface="ABC Ginto Nord" panose="020B0004030202060204" pitchFamily="34" charset="-18"/>
              </a:rPr>
              <a:t> </a:t>
            </a:r>
            <a:r>
              <a:rPr lang="hu-HU" sz="4400" dirty="0" err="1">
                <a:solidFill>
                  <a:srgbClr val="FF0000"/>
                </a:solidFill>
                <a:latin typeface="ABC Ginto Nord" panose="020B0004030202060204" pitchFamily="34" charset="-18"/>
              </a:rPr>
              <a:t>participation</a:t>
            </a:r>
            <a:r>
              <a:rPr lang="hu-HU" sz="4400" dirty="0">
                <a:solidFill>
                  <a:srgbClr val="FF0000"/>
                </a:solidFill>
                <a:latin typeface="ABC Ginto Nord" panose="020B0004030202060204" pitchFamily="34" charset="-18"/>
              </a:rPr>
              <a:t> of </a:t>
            </a:r>
            <a:r>
              <a:rPr lang="hu-HU" sz="4400" dirty="0" err="1">
                <a:solidFill>
                  <a:srgbClr val="FF0000"/>
                </a:solidFill>
                <a:latin typeface="ABC Ginto Nord" panose="020B0004030202060204" pitchFamily="34" charset="-18"/>
              </a:rPr>
              <a:t>authorities</a:t>
            </a:r>
            <a:endParaRPr lang="hu-HU" sz="4400" dirty="0">
              <a:solidFill>
                <a:srgbClr val="FF0000"/>
              </a:solidFill>
              <a:latin typeface="ABC Ginto Nord" panose="020B0004030202060204" pitchFamily="34" charset="-18"/>
            </a:endParaRPr>
          </a:p>
        </p:txBody>
      </p:sp>
    </p:spTree>
    <p:extLst>
      <p:ext uri="{BB962C8B-B14F-4D97-AF65-F5344CB8AC3E}">
        <p14:creationId xmlns:p14="http://schemas.microsoft.com/office/powerpoint/2010/main" val="31469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645067"/>
            <a:ext cx="11783526" cy="717115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the NJC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requested</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protection</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in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vain</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on</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several</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occasions</a:t>
            </a: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Hungarian</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and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international</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associations</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of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judges</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expressed</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solidarity</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p>
          <a:p>
            <a:pPr marR="0" lvl="0" algn="l" rtl="0">
              <a:spcBef>
                <a:spcPts val="0"/>
              </a:spcBef>
              <a:spcAft>
                <a:spcPts val="0"/>
              </a:spcAft>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Protection</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was</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expressly</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refused</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by</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the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powerful</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administrative</a:t>
            </a: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err="1">
                <a:solidFill>
                  <a:schemeClr val="dk1"/>
                </a:solidFill>
                <a:latin typeface="Tahoma" panose="020B0604030504040204" pitchFamily="34" charset="0"/>
                <a:ea typeface="Tahoma" panose="020B0604030504040204" pitchFamily="34" charset="0"/>
                <a:cs typeface="Tahoma" panose="020B0604030504040204" pitchFamily="34" charset="0"/>
              </a:rPr>
              <a:t>leaders</a:t>
            </a: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Kúria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President</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„I am the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President</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of the Kúria, and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if</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any</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judge</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of the Kúria is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attacked</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I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raise</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my</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voice</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without</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exception</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With</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respect</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to</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other</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courts</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I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have</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no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responsibilty</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to</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do</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so</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a:t>
            </a:r>
          </a:p>
          <a:p>
            <a:pPr marR="0" lvl="0" algn="l" rtl="0">
              <a:spcBef>
                <a:spcPts val="0"/>
              </a:spcBef>
              <a:spcAft>
                <a:spcPts val="0"/>
              </a:spcAft>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r>
              <a:rPr lang="hu-HU" sz="28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NOJ </a:t>
            </a:r>
            <a:r>
              <a:rPr lang="hu-HU" sz="2800" dirty="0" err="1">
                <a:solidFill>
                  <a:srgbClr val="C00000"/>
                </a:solidFill>
                <a:latin typeface="Tahoma" panose="020B0604030504040204" pitchFamily="34" charset="0"/>
                <a:ea typeface="Tahoma" panose="020B0604030504040204" pitchFamily="34" charset="0"/>
                <a:cs typeface="Tahoma" panose="020B0604030504040204" pitchFamily="34" charset="0"/>
              </a:rPr>
              <a:t>President</a:t>
            </a:r>
            <a:r>
              <a:rPr lang="hu-HU"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„It is the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public</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stage</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that</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chemeClr val="dk1"/>
                </a:solidFill>
                <a:latin typeface="Tahoma" panose="020B0604030504040204" pitchFamily="34" charset="0"/>
                <a:ea typeface="Tahoma" panose="020B0604030504040204" pitchFamily="34" charset="0"/>
                <a:cs typeface="Tahoma" panose="020B0604030504040204" pitchFamily="34" charset="0"/>
              </a:rPr>
              <a:t>creates</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 the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special</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status of a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public</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actor</a:t>
            </a:r>
            <a:r>
              <a:rPr lang="hu-HU" sz="2000" dirty="0">
                <a:solidFill>
                  <a:schemeClr val="dk1"/>
                </a:solidFill>
                <a:latin typeface="Tahoma" panose="020B0604030504040204" pitchFamily="34" charset="0"/>
                <a:ea typeface="Tahoma" panose="020B0604030504040204" pitchFamily="34" charset="0"/>
                <a:cs typeface="Tahoma" panose="020B0604030504040204" pitchFamily="34" charset="0"/>
              </a:rPr>
              <a:t>.”</a:t>
            </a:r>
          </a:p>
          <a:p>
            <a:pPr marL="457200" marR="0" lvl="0" indent="-457200" algn="l" rtl="0">
              <a:spcBef>
                <a:spcPts val="0"/>
              </a:spcBef>
              <a:spcAft>
                <a:spcPts val="0"/>
              </a:spcAft>
              <a:buFontTx/>
              <a:buChar char="-"/>
            </a:pPr>
            <a:endParaRPr lang="hu-HU" sz="28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r" rtl="0">
              <a:spcBef>
                <a:spcPts val="0"/>
              </a:spcBef>
              <a:spcAft>
                <a:spcPts val="0"/>
              </a:spcAft>
            </a:pPr>
            <a:endParaRPr lang="en-GB" sz="3200" dirty="0">
              <a:solidFill>
                <a:schemeClr val="dk1"/>
              </a:solidFill>
            </a:endParaRPr>
          </a:p>
          <a:p>
            <a:pPr marR="0" lvl="0" algn="r" rtl="0">
              <a:spcBef>
                <a:spcPts val="0"/>
              </a:spcBef>
              <a:spcAft>
                <a:spcPts val="0"/>
              </a:spcAft>
            </a:pPr>
            <a:r>
              <a:rPr lang="en-GB" sz="3200" dirty="0">
                <a:solidFill>
                  <a:schemeClr val="dk1"/>
                </a:solidFill>
              </a:rPr>
              <a:t> </a:t>
            </a:r>
            <a:endParaRPr lang="hu-HU" sz="3200" dirty="0">
              <a:solidFill>
                <a:srgbClr val="FF0000"/>
              </a:solidFill>
            </a:endParaRPr>
          </a:p>
          <a:p>
            <a:pPr marR="0" lvl="0" algn="l" rtl="0">
              <a:spcBef>
                <a:spcPts val="0"/>
              </a:spcBef>
              <a:spcAft>
                <a:spcPts val="0"/>
              </a:spcAft>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769441"/>
          </a:xfrm>
          <a:prstGeom prst="rect">
            <a:avLst/>
          </a:prstGeom>
          <a:noFill/>
        </p:spPr>
        <p:txBody>
          <a:bodyPr wrap="square" rtlCol="0">
            <a:spAutoFit/>
          </a:bodyPr>
          <a:lstStyle/>
          <a:p>
            <a:pPr algn="r"/>
            <a:r>
              <a:rPr lang="hu-HU" sz="4400" dirty="0" err="1">
                <a:solidFill>
                  <a:srgbClr val="FF0000"/>
                </a:solidFill>
                <a:latin typeface="ABC Ginto Nord" panose="020B0004030202060204" pitchFamily="34" charset="-18"/>
              </a:rPr>
              <a:t>Protection</a:t>
            </a:r>
            <a:r>
              <a:rPr lang="hu-HU" sz="4400" dirty="0">
                <a:solidFill>
                  <a:srgbClr val="FF0000"/>
                </a:solidFill>
                <a:latin typeface="ABC Ginto Nord" panose="020B0004030202060204" pitchFamily="34" charset="-18"/>
              </a:rPr>
              <a:t> </a:t>
            </a:r>
            <a:r>
              <a:rPr lang="hu-HU" sz="4400" dirty="0" err="1">
                <a:solidFill>
                  <a:srgbClr val="FF0000"/>
                </a:solidFill>
                <a:latin typeface="ABC Ginto Nord" panose="020B0004030202060204" pitchFamily="34" charset="-18"/>
              </a:rPr>
              <a:t>denied</a:t>
            </a:r>
            <a:endParaRPr lang="hu-HU" sz="4400" dirty="0">
              <a:solidFill>
                <a:srgbClr val="FF0000"/>
              </a:solidFill>
              <a:latin typeface="ABC Ginto Nord" panose="020B0004030202060204" pitchFamily="34" charset="-18"/>
            </a:endParaRPr>
          </a:p>
        </p:txBody>
      </p:sp>
    </p:spTree>
    <p:extLst>
      <p:ext uri="{BB962C8B-B14F-4D97-AF65-F5344CB8AC3E}">
        <p14:creationId xmlns:p14="http://schemas.microsoft.com/office/powerpoint/2010/main" val="200876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
        <p:cNvGrpSpPr/>
        <p:nvPr/>
      </p:nvGrpSpPr>
      <p:grpSpPr>
        <a:xfrm>
          <a:off x="0" y="0"/>
          <a:ext cx="0" cy="0"/>
          <a:chOff x="0" y="0"/>
          <a:chExt cx="0" cy="0"/>
        </a:xfrm>
      </p:grpSpPr>
      <p:pic>
        <p:nvPicPr>
          <p:cNvPr id="3" name="Kép 2" descr="A képen személy, öltöny, ruházat, férfi látható&#10;&#10;Automatikusan generált leírás">
            <a:extLst>
              <a:ext uri="{FF2B5EF4-FFF2-40B4-BE49-F238E27FC236}">
                <a16:creationId xmlns:a16="http://schemas.microsoft.com/office/drawing/2014/main" id="{55864F3C-39D1-7106-27AB-27156AA4B609}"/>
              </a:ext>
            </a:extLst>
          </p:cNvPr>
          <p:cNvPicPr>
            <a:picLocks noChangeAspect="1"/>
          </p:cNvPicPr>
          <p:nvPr/>
        </p:nvPicPr>
        <p:blipFill rotWithShape="1">
          <a:blip r:embed="rId3">
            <a:alphaModFix/>
          </a:blip>
          <a:srcRect b="17583"/>
          <a:stretch/>
        </p:blipFill>
        <p:spPr>
          <a:xfrm>
            <a:off x="20" y="10"/>
            <a:ext cx="12191980" cy="6857990"/>
          </a:xfrm>
          <a:prstGeom prst="rect">
            <a:avLst/>
          </a:prstGeom>
        </p:spPr>
      </p:pic>
      <p:sp>
        <p:nvSpPr>
          <p:cNvPr id="143" name="Rectangle 13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Google Shape;131;p7"/>
          <p:cNvSpPr txBox="1"/>
          <p:nvPr/>
        </p:nvSpPr>
        <p:spPr>
          <a:xfrm>
            <a:off x="969264" y="5154168"/>
            <a:ext cx="10917936" cy="1261872"/>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hu-HU" sz="2600" kern="1200" dirty="0" err="1">
                <a:solidFill>
                  <a:schemeClr val="tx1">
                    <a:lumMod val="85000"/>
                    <a:lumOff val="15000"/>
                  </a:schemeClr>
                </a:solidFill>
                <a:latin typeface="+mj-lt"/>
                <a:ea typeface="+mj-ea"/>
                <a:cs typeface="+mj-cs"/>
              </a:rPr>
              <a:t>February</a:t>
            </a:r>
            <a:r>
              <a:rPr lang="hu-HU" sz="2600" kern="1200" dirty="0">
                <a:solidFill>
                  <a:schemeClr val="tx1">
                    <a:lumMod val="85000"/>
                    <a:lumOff val="15000"/>
                  </a:schemeClr>
                </a:solidFill>
                <a:latin typeface="+mj-lt"/>
                <a:ea typeface="+mj-ea"/>
                <a:cs typeface="+mj-cs"/>
              </a:rPr>
              <a:t> 2022 ~ </a:t>
            </a:r>
            <a:r>
              <a:rPr lang="en-US" sz="2600" kern="1200" dirty="0">
                <a:solidFill>
                  <a:schemeClr val="tx1">
                    <a:lumMod val="85000"/>
                    <a:lumOff val="15000"/>
                  </a:schemeClr>
                </a:solidFill>
                <a:latin typeface="+mj-lt"/>
                <a:ea typeface="+mj-ea"/>
                <a:cs typeface="+mj-cs"/>
              </a:rPr>
              <a:t>German </a:t>
            </a:r>
            <a:r>
              <a:rPr lang="en-US" sz="2600" kern="1200" dirty="0" err="1">
                <a:solidFill>
                  <a:schemeClr val="tx1">
                    <a:lumMod val="85000"/>
                    <a:lumOff val="15000"/>
                  </a:schemeClr>
                </a:solidFill>
                <a:latin typeface="+mj-lt"/>
                <a:ea typeface="+mj-ea"/>
                <a:cs typeface="+mj-cs"/>
              </a:rPr>
              <a:t>Amb</a:t>
            </a:r>
            <a:r>
              <a:rPr lang="en-US" sz="2600" kern="1200" dirty="0">
                <a:solidFill>
                  <a:schemeClr val="tx1">
                    <a:lumMod val="85000"/>
                    <a:lumOff val="15000"/>
                  </a:schemeClr>
                </a:solidFill>
                <a:latin typeface="+mj-lt"/>
                <a:ea typeface="+mj-ea"/>
                <a:cs typeface="+mj-cs"/>
              </a:rPr>
              <a:t>. Julia Gross and German Public Prosecutor </a:t>
            </a:r>
            <a:r>
              <a:rPr lang="hu-HU" sz="2600" kern="1200" dirty="0">
                <a:solidFill>
                  <a:schemeClr val="tx1">
                    <a:lumMod val="85000"/>
                    <a:lumOff val="15000"/>
                  </a:schemeClr>
                </a:solidFill>
                <a:latin typeface="+mj-lt"/>
                <a:ea typeface="+mj-ea"/>
                <a:cs typeface="+mj-cs"/>
              </a:rPr>
              <a:t>Peter Frank meeting </a:t>
            </a:r>
            <a:r>
              <a:rPr lang="en-US" sz="2600" kern="1200" dirty="0">
                <a:solidFill>
                  <a:schemeClr val="tx1">
                    <a:lumMod val="85000"/>
                    <a:lumOff val="15000"/>
                  </a:schemeClr>
                </a:solidFill>
                <a:latin typeface="+mj-lt"/>
                <a:ea typeface="+mj-ea"/>
                <a:cs typeface="+mj-cs"/>
              </a:rPr>
              <a:t>representatives of the NJC</a:t>
            </a:r>
            <a:endParaRPr lang="en-US" sz="2600" kern="1200" dirty="0">
              <a:solidFill>
                <a:schemeClr val="tx1">
                  <a:lumMod val="85000"/>
                  <a:lumOff val="15000"/>
                </a:schemeClr>
              </a:solidFill>
              <a:latin typeface="+mj-lt"/>
              <a:ea typeface="+mj-ea"/>
              <a:cs typeface="+mj-cs"/>
              <a:sym typeface="Arial"/>
            </a:endParaRPr>
          </a:p>
        </p:txBody>
      </p:sp>
      <p:cxnSp>
        <p:nvCxnSpPr>
          <p:cNvPr id="142" name="Straight Connector 14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5" name="Google Shape;135;p7"/>
          <p:cNvPicPr preferRelativeResize="0"/>
          <p:nvPr/>
        </p:nvPicPr>
        <p:blipFill rotWithShape="1">
          <a:blip r:embed="rId4">
            <a:alphaModFix/>
          </a:blip>
          <a:srcRect/>
          <a:stretch/>
        </p:blipFill>
        <p:spPr>
          <a:xfrm>
            <a:off x="278209" y="6441881"/>
            <a:ext cx="1301321" cy="245177"/>
          </a:xfrm>
          <a:prstGeom prst="rect">
            <a:avLst/>
          </a:prstGeom>
          <a:noFill/>
          <a:ln>
            <a:noFill/>
          </a:ln>
        </p:spPr>
      </p:pic>
      <p:pic>
        <p:nvPicPr>
          <p:cNvPr id="7" name="Kép 6">
            <a:extLst>
              <a:ext uri="{FF2B5EF4-FFF2-40B4-BE49-F238E27FC236}">
                <a16:creationId xmlns:a16="http://schemas.microsoft.com/office/drawing/2014/main" id="{DBAC5FDA-6C9A-BE45-946E-C7F9833B45D0}"/>
              </a:ext>
            </a:extLst>
          </p:cNvPr>
          <p:cNvPicPr>
            <a:picLocks noChangeAspect="1"/>
          </p:cNvPicPr>
          <p:nvPr/>
        </p:nvPicPr>
        <p:blipFill>
          <a:blip r:embed="rId5"/>
          <a:srcRect/>
          <a:stretch/>
        </p:blipFill>
        <p:spPr>
          <a:xfrm>
            <a:off x="278209" y="284309"/>
            <a:ext cx="1805665" cy="657580"/>
          </a:xfrm>
          <a:prstGeom prst="rect">
            <a:avLst/>
          </a:prstGeom>
        </p:spPr>
      </p:pic>
    </p:spTree>
    <p:extLst>
      <p:ext uri="{BB962C8B-B14F-4D97-AF65-F5344CB8AC3E}">
        <p14:creationId xmlns:p14="http://schemas.microsoft.com/office/powerpoint/2010/main" val="3992999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645067"/>
            <a:ext cx="11783526" cy="6801822"/>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FontTx/>
              <a:buChar char="-"/>
            </a:pPr>
            <a:r>
              <a:rPr lang="hu-HU" sz="2800" dirty="0">
                <a:solidFill>
                  <a:schemeClr val="tx1"/>
                </a:solidFill>
              </a:rPr>
              <a:t>the Kúria </a:t>
            </a:r>
            <a:r>
              <a:rPr lang="hu-HU" sz="2800" dirty="0" err="1">
                <a:solidFill>
                  <a:schemeClr val="tx1"/>
                </a:solidFill>
              </a:rPr>
              <a:t>President</a:t>
            </a:r>
            <a:r>
              <a:rPr lang="hu-HU" sz="2800" dirty="0">
                <a:solidFill>
                  <a:schemeClr val="tx1"/>
                </a:solidFill>
              </a:rPr>
              <a:t> </a:t>
            </a:r>
            <a:r>
              <a:rPr lang="hu-HU" sz="2800" dirty="0" err="1">
                <a:solidFill>
                  <a:schemeClr val="tx1"/>
                </a:solidFill>
              </a:rPr>
              <a:t>challenged</a:t>
            </a:r>
            <a:r>
              <a:rPr lang="hu-HU" sz="2800" dirty="0">
                <a:solidFill>
                  <a:schemeClr val="tx1"/>
                </a:solidFill>
              </a:rPr>
              <a:t> the </a:t>
            </a:r>
            <a:r>
              <a:rPr lang="hu-HU" sz="2800" dirty="0" err="1">
                <a:solidFill>
                  <a:schemeClr val="tx1"/>
                </a:solidFill>
              </a:rPr>
              <a:t>new</a:t>
            </a:r>
            <a:r>
              <a:rPr lang="hu-HU" sz="2800" dirty="0">
                <a:solidFill>
                  <a:schemeClr val="tx1"/>
                </a:solidFill>
              </a:rPr>
              <a:t> </a:t>
            </a:r>
            <a:r>
              <a:rPr lang="hu-HU" sz="2800" dirty="0" err="1">
                <a:solidFill>
                  <a:schemeClr val="tx1"/>
                </a:solidFill>
              </a:rPr>
              <a:t>Code</a:t>
            </a:r>
            <a:r>
              <a:rPr lang="hu-HU" sz="2800" dirty="0">
                <a:solidFill>
                  <a:schemeClr val="tx1"/>
                </a:solidFill>
              </a:rPr>
              <a:t> of </a:t>
            </a:r>
            <a:r>
              <a:rPr lang="hu-HU" sz="2800" dirty="0" err="1">
                <a:solidFill>
                  <a:schemeClr val="tx1"/>
                </a:solidFill>
              </a:rPr>
              <a:t>Ethics</a:t>
            </a:r>
            <a:r>
              <a:rPr lang="hu-HU" sz="2800" dirty="0">
                <a:solidFill>
                  <a:schemeClr val="tx1"/>
                </a:solidFill>
              </a:rPr>
              <a:t> </a:t>
            </a:r>
            <a:r>
              <a:rPr lang="hu-HU" sz="2800" dirty="0" err="1">
                <a:solidFill>
                  <a:schemeClr val="tx1"/>
                </a:solidFill>
              </a:rPr>
              <a:t>before</a:t>
            </a:r>
            <a:r>
              <a:rPr lang="hu-HU" sz="2800" dirty="0">
                <a:solidFill>
                  <a:schemeClr val="tx1"/>
                </a:solidFill>
              </a:rPr>
              <a:t> the </a:t>
            </a:r>
            <a:r>
              <a:rPr lang="hu-HU" sz="2800" dirty="0" err="1">
                <a:solidFill>
                  <a:schemeClr val="tx1"/>
                </a:solidFill>
              </a:rPr>
              <a:t>Constitutional</a:t>
            </a:r>
            <a:r>
              <a:rPr lang="hu-HU" sz="2800" dirty="0">
                <a:solidFill>
                  <a:schemeClr val="tx1"/>
                </a:solidFill>
              </a:rPr>
              <a:t> </a:t>
            </a:r>
            <a:r>
              <a:rPr lang="hu-HU" sz="2800" dirty="0" err="1">
                <a:solidFill>
                  <a:schemeClr val="tx1"/>
                </a:solidFill>
              </a:rPr>
              <a:t>Court</a:t>
            </a:r>
            <a:endParaRPr lang="hu-HU" sz="2800" dirty="0">
              <a:solidFill>
                <a:schemeClr val="tx1"/>
              </a:solidFill>
            </a:endParaRPr>
          </a:p>
          <a:p>
            <a:pPr marR="0" lvl="0" algn="just" rtl="0">
              <a:spcBef>
                <a:spcPts val="0"/>
              </a:spcBef>
              <a:spcAft>
                <a:spcPts val="0"/>
              </a:spcAft>
            </a:pPr>
            <a:endParaRPr lang="hu-HU" sz="2800" dirty="0">
              <a:solidFill>
                <a:schemeClr val="tx1"/>
              </a:solidFill>
            </a:endParaRPr>
          </a:p>
          <a:p>
            <a:pPr marL="457200" marR="0" lvl="0" indent="-457200" algn="just" rtl="0">
              <a:spcBef>
                <a:spcPts val="0"/>
              </a:spcBef>
              <a:spcAft>
                <a:spcPts val="0"/>
              </a:spcAft>
              <a:buFontTx/>
              <a:buChar char="-"/>
            </a:pPr>
            <a:r>
              <a:rPr lang="hu-HU" sz="2800" dirty="0" err="1">
                <a:solidFill>
                  <a:schemeClr val="tx1"/>
                </a:solidFill>
              </a:rPr>
              <a:t>questioning</a:t>
            </a:r>
            <a:r>
              <a:rPr lang="hu-HU" sz="2800" dirty="0">
                <a:solidFill>
                  <a:schemeClr val="tx1"/>
                </a:solidFill>
              </a:rPr>
              <a:t> the </a:t>
            </a:r>
            <a:r>
              <a:rPr lang="hu-HU" sz="2800" dirty="0" err="1">
                <a:solidFill>
                  <a:schemeClr val="tx1"/>
                </a:solidFill>
              </a:rPr>
              <a:t>legal</a:t>
            </a:r>
            <a:r>
              <a:rPr lang="hu-HU" sz="2800" dirty="0">
                <a:solidFill>
                  <a:schemeClr val="tx1"/>
                </a:solidFill>
              </a:rPr>
              <a:t> </a:t>
            </a:r>
            <a:r>
              <a:rPr lang="hu-HU" sz="2800" dirty="0" err="1">
                <a:solidFill>
                  <a:schemeClr val="tx1"/>
                </a:solidFill>
              </a:rPr>
              <a:t>authority</a:t>
            </a:r>
            <a:r>
              <a:rPr lang="hu-HU" sz="2800" dirty="0">
                <a:solidFill>
                  <a:schemeClr val="tx1"/>
                </a:solidFill>
              </a:rPr>
              <a:t> of the NJC </a:t>
            </a:r>
            <a:r>
              <a:rPr lang="hu-HU" sz="2800" dirty="0" err="1">
                <a:solidFill>
                  <a:schemeClr val="tx1"/>
                </a:solidFill>
              </a:rPr>
              <a:t>to</a:t>
            </a:r>
            <a:r>
              <a:rPr lang="hu-HU" sz="2800" dirty="0">
                <a:solidFill>
                  <a:schemeClr val="tx1"/>
                </a:solidFill>
              </a:rPr>
              <a:t> </a:t>
            </a:r>
            <a:r>
              <a:rPr lang="hu-HU" sz="2800" dirty="0" err="1">
                <a:solidFill>
                  <a:schemeClr val="tx1"/>
                </a:solidFill>
              </a:rPr>
              <a:t>adopt</a:t>
            </a:r>
            <a:r>
              <a:rPr lang="hu-HU" sz="2800" dirty="0">
                <a:solidFill>
                  <a:schemeClr val="tx1"/>
                </a:solidFill>
              </a:rPr>
              <a:t> the </a:t>
            </a:r>
            <a:r>
              <a:rPr lang="hu-HU" sz="2800" dirty="0" err="1">
                <a:solidFill>
                  <a:schemeClr val="tx1"/>
                </a:solidFill>
              </a:rPr>
              <a:t>Code</a:t>
            </a:r>
            <a:r>
              <a:rPr lang="hu-HU" sz="2800" dirty="0">
                <a:solidFill>
                  <a:schemeClr val="tx1"/>
                </a:solidFill>
              </a:rPr>
              <a:t> of </a:t>
            </a:r>
            <a:r>
              <a:rPr lang="hu-HU" sz="2800" dirty="0" err="1">
                <a:solidFill>
                  <a:schemeClr val="tx1"/>
                </a:solidFill>
              </a:rPr>
              <a:t>Ethics</a:t>
            </a:r>
            <a:endParaRPr lang="hu-HU" sz="2800" dirty="0">
              <a:solidFill>
                <a:schemeClr val="tx1"/>
              </a:solidFill>
            </a:endParaRPr>
          </a:p>
          <a:p>
            <a:pPr marL="457200" marR="0" lvl="0" indent="-457200" algn="just" rtl="0">
              <a:spcBef>
                <a:spcPts val="0"/>
              </a:spcBef>
              <a:spcAft>
                <a:spcPts val="0"/>
              </a:spcAft>
              <a:buFontTx/>
              <a:buChar char="-"/>
            </a:pPr>
            <a:endParaRPr lang="hu-HU" sz="2800" dirty="0">
              <a:solidFill>
                <a:schemeClr val="tx1"/>
              </a:solidFill>
            </a:endParaRPr>
          </a:p>
          <a:p>
            <a:pPr marL="457200" marR="0" lvl="0" indent="-457200" algn="just" rtl="0">
              <a:spcBef>
                <a:spcPts val="0"/>
              </a:spcBef>
              <a:spcAft>
                <a:spcPts val="0"/>
              </a:spcAft>
              <a:buFontTx/>
              <a:buChar char="-"/>
            </a:pPr>
            <a:r>
              <a:rPr lang="hu-HU" sz="2800" dirty="0">
                <a:solidFill>
                  <a:schemeClr val="tx1"/>
                </a:solidFill>
              </a:rPr>
              <a:t>the Code significantly extends the freedom of expression of judges especially with respect to criticising legi</a:t>
            </a:r>
            <a:r>
              <a:rPr lang="en-US" sz="2800" dirty="0">
                <a:solidFill>
                  <a:schemeClr val="tx1"/>
                </a:solidFill>
              </a:rPr>
              <a:t>s</a:t>
            </a:r>
            <a:r>
              <a:rPr lang="hu-HU" sz="2800" dirty="0">
                <a:solidFill>
                  <a:schemeClr val="tx1"/>
                </a:solidFill>
              </a:rPr>
              <a:t>l</a:t>
            </a:r>
            <a:r>
              <a:rPr lang="en-US" sz="2800" dirty="0">
                <a:solidFill>
                  <a:schemeClr val="tx1"/>
                </a:solidFill>
              </a:rPr>
              <a:t>at</a:t>
            </a:r>
            <a:r>
              <a:rPr lang="hu-HU" sz="2800" dirty="0">
                <a:solidFill>
                  <a:schemeClr val="tx1"/>
                </a:solidFill>
              </a:rPr>
              <a:t>ion</a:t>
            </a:r>
          </a:p>
          <a:p>
            <a:pPr marL="457200" marR="0" lvl="0" indent="-457200" algn="just" rtl="0">
              <a:spcBef>
                <a:spcPts val="0"/>
              </a:spcBef>
              <a:spcAft>
                <a:spcPts val="0"/>
              </a:spcAft>
              <a:buFontTx/>
              <a:buChar char="-"/>
            </a:pPr>
            <a:endParaRPr lang="hu-HU" sz="2800" dirty="0">
              <a:solidFill>
                <a:schemeClr val="tx1"/>
              </a:solidFill>
            </a:endParaRPr>
          </a:p>
          <a:p>
            <a:pPr marL="457200" marR="0" lvl="0" indent="-457200" algn="just" rtl="0">
              <a:spcBef>
                <a:spcPts val="0"/>
              </a:spcBef>
              <a:spcAft>
                <a:spcPts val="0"/>
              </a:spcAft>
              <a:buFontTx/>
              <a:buChar char="-"/>
            </a:pPr>
            <a:r>
              <a:rPr lang="hu-HU" sz="2800" dirty="0">
                <a:solidFill>
                  <a:schemeClr val="tx1"/>
                </a:solidFill>
              </a:rPr>
              <a:t>special ethi</a:t>
            </a:r>
            <a:r>
              <a:rPr lang="en-US" sz="2800" dirty="0">
                <a:solidFill>
                  <a:schemeClr val="tx1"/>
                </a:solidFill>
              </a:rPr>
              <a:t>c</a:t>
            </a:r>
            <a:r>
              <a:rPr lang="hu-HU" sz="2800" dirty="0">
                <a:solidFill>
                  <a:schemeClr val="tx1"/>
                </a:solidFill>
              </a:rPr>
              <a:t>al rules should not apply to judicial leaders</a:t>
            </a:r>
          </a:p>
          <a:p>
            <a:pPr marL="457200" marR="0" lvl="0" indent="-457200" algn="just" rtl="0">
              <a:spcBef>
                <a:spcPts val="0"/>
              </a:spcBef>
              <a:spcAft>
                <a:spcPts val="0"/>
              </a:spcAft>
              <a:buFontTx/>
              <a:buChar char="-"/>
            </a:pPr>
            <a:endParaRPr lang="hu-HU" sz="2800" dirty="0">
              <a:solidFill>
                <a:schemeClr val="tx1"/>
              </a:solidFill>
            </a:endParaRPr>
          </a:p>
          <a:p>
            <a:pPr marL="457200" marR="0" lvl="0" indent="-457200" algn="just" rtl="0">
              <a:spcBef>
                <a:spcPts val="0"/>
              </a:spcBef>
              <a:spcAft>
                <a:spcPts val="0"/>
              </a:spcAft>
              <a:buFontTx/>
              <a:buChar char="-"/>
            </a:pPr>
            <a:endParaRPr lang="hu-HU" sz="2800" dirty="0">
              <a:solidFill>
                <a:schemeClr val="tx1"/>
              </a:solidFill>
            </a:endParaRPr>
          </a:p>
          <a:p>
            <a:pPr marL="457200" marR="0" lvl="0" indent="-457200" algn="just" rtl="0">
              <a:spcBef>
                <a:spcPts val="0"/>
              </a:spcBef>
              <a:spcAft>
                <a:spcPts val="0"/>
              </a:spcAft>
              <a:buFontTx/>
              <a:buChar char="-"/>
            </a:pPr>
            <a:endParaRPr lang="hu-HU" sz="3200" dirty="0">
              <a:solidFill>
                <a:schemeClr val="tx1"/>
              </a:solidFill>
            </a:endParaRPr>
          </a:p>
          <a:p>
            <a:pPr marR="0" lvl="0" algn="l" rtl="0">
              <a:spcBef>
                <a:spcPts val="0"/>
              </a:spcBef>
              <a:spcAft>
                <a:spcPts val="0"/>
              </a:spcAft>
            </a:pPr>
            <a:endParaRPr lang="hu-HU" sz="3200" dirty="0">
              <a:solidFill>
                <a:schemeClr val="tx1"/>
              </a:solidFill>
            </a:endParaRPr>
          </a:p>
          <a:p>
            <a:pPr marL="457200" marR="0" lvl="0" indent="-457200" algn="l" rtl="0">
              <a:spcBef>
                <a:spcPts val="0"/>
              </a:spcBef>
              <a:spcAft>
                <a:spcPts val="0"/>
              </a:spcAft>
              <a:buFontTx/>
              <a:buChar char="-"/>
            </a:pPr>
            <a:endParaRPr lang="hu-HU" sz="3200" dirty="0">
              <a:solidFill>
                <a:schemeClr val="tx1"/>
              </a:solidFill>
            </a:endParaRPr>
          </a:p>
          <a:p>
            <a:pPr marL="457200" marR="0" lvl="0" indent="-457200" algn="l" rtl="0">
              <a:spcBef>
                <a:spcPts val="0"/>
              </a:spcBef>
              <a:spcAft>
                <a:spcPts val="0"/>
              </a:spcAft>
              <a:buFontTx/>
              <a:buChar char="-"/>
            </a:pPr>
            <a:endParaRPr lang="hu-HU" sz="3200" dirty="0">
              <a:solidFill>
                <a:schemeClr val="tx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769441"/>
          </a:xfrm>
          <a:prstGeom prst="rect">
            <a:avLst/>
          </a:prstGeom>
          <a:noFill/>
        </p:spPr>
        <p:txBody>
          <a:bodyPr wrap="square" rtlCol="0">
            <a:spAutoFit/>
          </a:bodyPr>
          <a:lstStyle/>
          <a:p>
            <a:pPr algn="r"/>
            <a:r>
              <a:rPr lang="hu-HU" sz="4400" dirty="0">
                <a:solidFill>
                  <a:srgbClr val="FF0000"/>
                </a:solidFill>
                <a:latin typeface="ABC Ginto Nord" panose="020B0004030202060204" pitchFamily="34" charset="-18"/>
              </a:rPr>
              <a:t>The </a:t>
            </a:r>
            <a:r>
              <a:rPr lang="hu-HU" sz="4400" dirty="0" err="1">
                <a:solidFill>
                  <a:srgbClr val="FF0000"/>
                </a:solidFill>
                <a:latin typeface="ABC Ginto Nord" panose="020B0004030202060204" pitchFamily="34" charset="-18"/>
              </a:rPr>
              <a:t>Code</a:t>
            </a:r>
            <a:r>
              <a:rPr lang="hu-HU" sz="4400" dirty="0">
                <a:solidFill>
                  <a:srgbClr val="FF0000"/>
                </a:solidFill>
                <a:latin typeface="ABC Ginto Nord" panose="020B0004030202060204" pitchFamily="34" charset="-18"/>
              </a:rPr>
              <a:t> of </a:t>
            </a:r>
            <a:r>
              <a:rPr lang="hu-HU" sz="4400" dirty="0" err="1">
                <a:solidFill>
                  <a:srgbClr val="FF0000"/>
                </a:solidFill>
                <a:latin typeface="ABC Ginto Nord" panose="020B0004030202060204" pitchFamily="34" charset="-18"/>
              </a:rPr>
              <a:t>Ethics</a:t>
            </a:r>
            <a:endParaRPr lang="hu-HU" sz="4400" dirty="0">
              <a:solidFill>
                <a:srgbClr val="FF0000"/>
              </a:solidFill>
              <a:latin typeface="ABC Ginto Nord" panose="020B0004030202060204" pitchFamily="34" charset="-18"/>
            </a:endParaRPr>
          </a:p>
        </p:txBody>
      </p:sp>
    </p:spTree>
    <p:extLst>
      <p:ext uri="{BB962C8B-B14F-4D97-AF65-F5344CB8AC3E}">
        <p14:creationId xmlns:p14="http://schemas.microsoft.com/office/powerpoint/2010/main" val="387742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645067"/>
            <a:ext cx="11783526" cy="6555600"/>
          </a:xfrm>
          <a:prstGeom prst="rect">
            <a:avLst/>
          </a:prstGeom>
          <a:noFill/>
          <a:ln>
            <a:noFill/>
          </a:ln>
        </p:spPr>
        <p:txBody>
          <a:bodyPr spcFirstLastPara="1" wrap="square" lIns="91425" tIns="45700" rIns="91425" bIns="45700" anchor="t" anchorCtr="0">
            <a:spAutoFit/>
          </a:bodyPr>
          <a:lstStyle/>
          <a:p>
            <a:pPr lvl="1"/>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Hungarian</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authorities</a:t>
            </a:r>
            <a:r>
              <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u-HU" sz="2000" dirty="0" err="1">
                <a:solidFill>
                  <a:srgbClr val="C00000"/>
                </a:solidFill>
                <a:latin typeface="Tahoma" panose="020B0604030504040204" pitchFamily="34" charset="0"/>
                <a:ea typeface="Tahoma" panose="020B0604030504040204" pitchFamily="34" charset="0"/>
                <a:cs typeface="Tahoma" panose="020B0604030504040204" pitchFamily="34" charset="0"/>
              </a:rPr>
              <a:t>should</a:t>
            </a:r>
            <a:endParaRPr lang="hu-HU"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lvl="1"/>
            <a:endParaRPr lang="hu-HU" sz="2000" dirty="0">
              <a:latin typeface="Tahoma" panose="020B0604030504040204" pitchFamily="34" charset="0"/>
              <a:ea typeface="Tahoma" panose="020B0604030504040204" pitchFamily="34" charset="0"/>
              <a:cs typeface="Tahoma" panose="020B0604030504040204" pitchFamily="34" charset="0"/>
            </a:endParaRPr>
          </a:p>
          <a:p>
            <a:pPr lvl="1"/>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evaluate</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domestic</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legislation</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with</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respect</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to</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guarantees</a:t>
            </a:r>
            <a:r>
              <a:rPr lang="hu-HU" sz="2000" dirty="0">
                <a:latin typeface="Tahoma" panose="020B0604030504040204" pitchFamily="34" charset="0"/>
                <a:ea typeface="Tahoma" panose="020B0604030504040204" pitchFamily="34" charset="0"/>
                <a:cs typeface="Tahoma" panose="020B0604030504040204" pitchFamily="34" charset="0"/>
              </a:rPr>
              <a:t> and </a:t>
            </a:r>
            <a:r>
              <a:rPr lang="hu-HU" sz="2000" dirty="0" err="1">
                <a:latin typeface="Tahoma" panose="020B0604030504040204" pitchFamily="34" charset="0"/>
                <a:ea typeface="Tahoma" panose="020B0604030504040204" pitchFamily="34" charset="0"/>
                <a:cs typeface="Tahoma" panose="020B0604030504040204" pitchFamily="34" charset="0"/>
              </a:rPr>
              <a:t>safeguards</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protecting</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judges</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from</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undue</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interferences</a:t>
            </a:r>
            <a:endParaRPr lang="hu-HU" sz="2000" dirty="0">
              <a:latin typeface="Tahoma" panose="020B0604030504040204" pitchFamily="34" charset="0"/>
              <a:ea typeface="Tahoma" panose="020B0604030504040204" pitchFamily="34" charset="0"/>
              <a:cs typeface="Tahoma" panose="020B0604030504040204" pitchFamily="34" charset="0"/>
            </a:endParaRPr>
          </a:p>
          <a:p>
            <a:pPr lvl="1"/>
            <a:endParaRPr lang="hu-HU" sz="2000" dirty="0">
              <a:latin typeface="Tahoma" panose="020B0604030504040204" pitchFamily="34" charset="0"/>
              <a:ea typeface="Tahoma" panose="020B0604030504040204" pitchFamily="34" charset="0"/>
              <a:cs typeface="Tahoma" panose="020B0604030504040204" pitchFamily="34" charset="0"/>
            </a:endParaRPr>
          </a:p>
          <a:p>
            <a:pPr lvl="1"/>
            <a:r>
              <a:rPr lang="hu-HU" sz="2000" dirty="0">
                <a:latin typeface="Tahoma" panose="020B0604030504040204" pitchFamily="34" charset="0"/>
                <a:ea typeface="Tahoma" panose="020B0604030504040204" pitchFamily="34" charset="0"/>
                <a:cs typeface="Tahoma" panose="020B0604030504040204" pitchFamily="34" charset="0"/>
              </a:rPr>
              <a:t>- a</a:t>
            </a:r>
            <a:r>
              <a:rPr lang="en-GB" sz="2000" dirty="0" err="1">
                <a:latin typeface="Tahoma" panose="020B0604030504040204" pitchFamily="34" charset="0"/>
                <a:ea typeface="Tahoma" panose="020B0604030504040204" pitchFamily="34" charset="0"/>
                <a:cs typeface="Tahoma" panose="020B0604030504040204" pitchFamily="34" charset="0"/>
              </a:rPr>
              <a:t>ddress</a:t>
            </a:r>
            <a:r>
              <a:rPr lang="en-GB" sz="2000" dirty="0">
                <a:latin typeface="Tahoma" panose="020B0604030504040204" pitchFamily="34" charset="0"/>
                <a:ea typeface="Tahoma" panose="020B0604030504040204" pitchFamily="34" charset="0"/>
                <a:cs typeface="Tahoma" panose="020B0604030504040204" pitchFamily="34" charset="0"/>
              </a:rPr>
              <a:t> the issue of judicial independence holistically and comprehensively</a:t>
            </a:r>
            <a:endParaRPr lang="hu-HU" sz="2000" dirty="0">
              <a:latin typeface="Tahoma" panose="020B0604030504040204" pitchFamily="34" charset="0"/>
              <a:ea typeface="Tahoma" panose="020B0604030504040204" pitchFamily="34" charset="0"/>
              <a:cs typeface="Tahoma" panose="020B0604030504040204" pitchFamily="34" charset="0"/>
            </a:endParaRPr>
          </a:p>
          <a:p>
            <a:pPr lvl="1"/>
            <a:endParaRPr lang="hu-HU" sz="2000" dirty="0">
              <a:latin typeface="Tahoma" panose="020B0604030504040204" pitchFamily="34" charset="0"/>
              <a:ea typeface="Tahoma" panose="020B0604030504040204" pitchFamily="34" charset="0"/>
              <a:cs typeface="Tahoma" panose="020B0604030504040204" pitchFamily="34" charset="0"/>
            </a:endParaRPr>
          </a:p>
          <a:p>
            <a:pPr lvl="1" algn="just"/>
            <a:r>
              <a:rPr lang="hu-HU" sz="2000" dirty="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refrain from and condemn any public harassment, intimidation or retaliation against judges, and </a:t>
            </a:r>
            <a:r>
              <a:rPr lang="hu-HU" sz="2000" dirty="0" err="1">
                <a:latin typeface="Tahoma" panose="020B0604030504040204" pitchFamily="34" charset="0"/>
                <a:ea typeface="Tahoma" panose="020B0604030504040204" pitchFamily="34" charset="0"/>
                <a:cs typeface="Tahoma" panose="020B0604030504040204" pitchFamily="34" charset="0"/>
              </a:rPr>
              <a:t>provide</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effective</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protection</a:t>
            </a:r>
            <a:r>
              <a:rPr lang="hu-HU" sz="2000" dirty="0">
                <a:latin typeface="Tahoma" panose="020B0604030504040204" pitchFamily="34" charset="0"/>
                <a:ea typeface="Tahoma" panose="020B0604030504040204" pitchFamily="34" charset="0"/>
                <a:cs typeface="Tahoma" panose="020B0604030504040204" pitchFamily="34" charset="0"/>
              </a:rPr>
              <a:t> </a:t>
            </a:r>
            <a:r>
              <a:rPr lang="hu-HU" sz="2000" dirty="0" err="1">
                <a:latin typeface="Tahoma" panose="020B0604030504040204" pitchFamily="34" charset="0"/>
                <a:ea typeface="Tahoma" panose="020B0604030504040204" pitchFamily="34" charset="0"/>
                <a:cs typeface="Tahoma" panose="020B0604030504040204" pitchFamily="34" charset="0"/>
              </a:rPr>
              <a:t>from</a:t>
            </a:r>
            <a:r>
              <a:rPr lang="en-GB" sz="2000" dirty="0">
                <a:latin typeface="Tahoma" panose="020B0604030504040204" pitchFamily="34" charset="0"/>
                <a:ea typeface="Tahoma" panose="020B0604030504040204" pitchFamily="34" charset="0"/>
                <a:cs typeface="Tahoma" panose="020B0604030504040204" pitchFamily="34" charset="0"/>
              </a:rPr>
              <a:t> personal attacks against judges</a:t>
            </a:r>
            <a:endParaRPr lang="hu-HU" sz="2000" dirty="0">
              <a:latin typeface="Tahoma" panose="020B0604030504040204" pitchFamily="34" charset="0"/>
              <a:ea typeface="Tahoma" panose="020B0604030504040204" pitchFamily="34" charset="0"/>
              <a:cs typeface="Tahoma" panose="020B0604030504040204" pitchFamily="34" charset="0"/>
            </a:endParaRPr>
          </a:p>
          <a:p>
            <a:pPr lvl="1"/>
            <a:endParaRPr lang="hu-HU" sz="2000" dirty="0">
              <a:latin typeface="Tahoma" panose="020B0604030504040204" pitchFamily="34" charset="0"/>
              <a:ea typeface="Tahoma" panose="020B0604030504040204" pitchFamily="34" charset="0"/>
              <a:cs typeface="Tahoma" panose="020B0604030504040204" pitchFamily="34" charset="0"/>
            </a:endParaRPr>
          </a:p>
          <a:p>
            <a:pPr algn="just"/>
            <a:r>
              <a:rPr lang="hu-HU" sz="2000" dirty="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abstain from any public critique, recommendation, suggestion or solicitation regarding court decisions that may constitute direct or indirect influence on pending court proceedings or otherwise undermine the independence of individual judges in their decision-making</a:t>
            </a:r>
            <a:endParaRPr lang="en-GB"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r" rtl="0">
              <a:spcBef>
                <a:spcPts val="0"/>
              </a:spcBef>
              <a:spcAft>
                <a:spcPts val="0"/>
              </a:spcAft>
            </a:pPr>
            <a:endParaRPr lang="en-GB" sz="3200" dirty="0">
              <a:solidFill>
                <a:schemeClr val="dk1"/>
              </a:solidFill>
            </a:endParaRPr>
          </a:p>
          <a:p>
            <a:pPr marR="0" lvl="0" algn="r" rtl="0">
              <a:spcBef>
                <a:spcPts val="0"/>
              </a:spcBef>
              <a:spcAft>
                <a:spcPts val="0"/>
              </a:spcAft>
            </a:pPr>
            <a:r>
              <a:rPr lang="en-GB" sz="3200" dirty="0">
                <a:solidFill>
                  <a:schemeClr val="dk1"/>
                </a:solidFill>
              </a:rPr>
              <a:t> </a:t>
            </a:r>
            <a:endParaRPr lang="hu-HU" sz="3200" dirty="0">
              <a:solidFill>
                <a:srgbClr val="FF0000"/>
              </a:solidFill>
            </a:endParaRPr>
          </a:p>
          <a:p>
            <a:pPr marR="0" lvl="0" algn="l" rtl="0">
              <a:spcBef>
                <a:spcPts val="0"/>
              </a:spcBef>
              <a:spcAft>
                <a:spcPts val="0"/>
              </a:spcAft>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769441"/>
          </a:xfrm>
          <a:prstGeom prst="rect">
            <a:avLst/>
          </a:prstGeom>
          <a:noFill/>
        </p:spPr>
        <p:txBody>
          <a:bodyPr wrap="square" rtlCol="0">
            <a:spAutoFit/>
          </a:bodyPr>
          <a:lstStyle/>
          <a:p>
            <a:pPr algn="r"/>
            <a:r>
              <a:rPr lang="hu-HU" sz="4400" dirty="0" err="1">
                <a:solidFill>
                  <a:srgbClr val="FF0000"/>
                </a:solidFill>
                <a:latin typeface="ABC Ginto Nord" panose="020B0004030202060204" pitchFamily="34" charset="-18"/>
              </a:rPr>
              <a:t>Recommendations</a:t>
            </a:r>
            <a:endParaRPr lang="hu-HU" sz="4400" dirty="0">
              <a:solidFill>
                <a:srgbClr val="FF0000"/>
              </a:solidFill>
              <a:latin typeface="ABC Ginto Nord" panose="020B0004030202060204" pitchFamily="34" charset="-18"/>
            </a:endParaRPr>
          </a:p>
        </p:txBody>
      </p:sp>
    </p:spTree>
    <p:extLst>
      <p:ext uri="{BB962C8B-B14F-4D97-AF65-F5344CB8AC3E}">
        <p14:creationId xmlns:p14="http://schemas.microsoft.com/office/powerpoint/2010/main" val="362844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p:nvPr/>
        </p:nvSpPr>
        <p:spPr>
          <a:xfrm>
            <a:off x="252530" y="1556559"/>
            <a:ext cx="584347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4400" dirty="0">
                <a:solidFill>
                  <a:schemeClr val="dk1"/>
                </a:solidFill>
                <a:latin typeface="Arial"/>
                <a:ea typeface="Arial"/>
                <a:cs typeface="Arial"/>
                <a:sym typeface="Arial"/>
              </a:rPr>
              <a:t>Baka v. Hungary </a:t>
            </a:r>
            <a:r>
              <a:rPr lang="hu-HU" sz="4400" dirty="0" err="1">
                <a:solidFill>
                  <a:schemeClr val="dk1"/>
                </a:solidFill>
                <a:latin typeface="Arial"/>
                <a:ea typeface="Arial"/>
                <a:cs typeface="Arial"/>
                <a:sym typeface="Arial"/>
              </a:rPr>
              <a:t>case</a:t>
            </a:r>
            <a:endParaRPr lang="hu-HU" sz="4400" dirty="0">
              <a:solidFill>
                <a:schemeClr val="dk1"/>
              </a:solidFill>
              <a:latin typeface="Arial"/>
              <a:ea typeface="Arial"/>
              <a:cs typeface="Arial"/>
              <a:sym typeface="Arial"/>
            </a:endParaRPr>
          </a:p>
        </p:txBody>
      </p:sp>
      <p:sp>
        <p:nvSpPr>
          <p:cNvPr id="132" name="Google Shape;132;p7"/>
          <p:cNvSpPr txBox="1"/>
          <p:nvPr/>
        </p:nvSpPr>
        <p:spPr>
          <a:xfrm>
            <a:off x="513604" y="2997855"/>
            <a:ext cx="5264172" cy="2837660"/>
          </a:xfrm>
          <a:prstGeom prst="rect">
            <a:avLst/>
          </a:prstGeom>
          <a:noFill/>
          <a:ln>
            <a:noFill/>
          </a:ln>
        </p:spPr>
        <p:txBody>
          <a:bodyPr spcFirstLastPara="1" wrap="square" lIns="0" tIns="45700" rIns="91425" bIns="45700" anchor="t" anchorCtr="0">
            <a:spAutoFit/>
          </a:bodyPr>
          <a:lstStyle/>
          <a:p>
            <a:pPr algn="just">
              <a:lnSpc>
                <a:spcPct val="90000"/>
              </a:lnSpc>
              <a:spcAft>
                <a:spcPts val="600"/>
              </a:spcAft>
              <a:buClr>
                <a:schemeClr val="accent1"/>
              </a:buClr>
            </a:pPr>
            <a:r>
              <a:rPr lang="hu-HU" sz="1600" dirty="0" err="1">
                <a:solidFill>
                  <a:srgbClr val="FF0000"/>
                </a:solidFill>
                <a:latin typeface="Tahoma" panose="020B0604030504040204" pitchFamily="34" charset="0"/>
                <a:ea typeface="Tahoma" panose="020B0604030504040204" pitchFamily="34" charset="0"/>
                <a:cs typeface="Tahoma" panose="020B0604030504040204" pitchFamily="34" charset="0"/>
              </a:rPr>
              <a:t>Violation</a:t>
            </a: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 of </a:t>
            </a:r>
            <a:r>
              <a:rPr lang="hu-HU" sz="1600" dirty="0" err="1">
                <a:solidFill>
                  <a:srgbClr val="FF0000"/>
                </a:solidFill>
                <a:latin typeface="Tahoma" panose="020B0604030504040204" pitchFamily="34" charset="0"/>
                <a:ea typeface="Tahoma" panose="020B0604030504040204" pitchFamily="34" charset="0"/>
                <a:cs typeface="Tahoma" panose="020B0604030504040204" pitchFamily="34" charset="0"/>
              </a:rPr>
              <a:t>Article</a:t>
            </a: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 6</a:t>
            </a:r>
            <a:r>
              <a:rPr lang="hu-HU" sz="1600" dirty="0">
                <a:latin typeface="Tahoma" panose="020B0604030504040204" pitchFamily="34" charset="0"/>
                <a:ea typeface="Tahoma" panose="020B0604030504040204" pitchFamily="34" charset="0"/>
                <a:cs typeface="Tahoma" panose="020B0604030504040204" pitchFamily="34" charset="0"/>
              </a:rPr>
              <a:t> </a:t>
            </a: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hu-HU" sz="1600" dirty="0">
                <a:latin typeface="Tahoma" panose="020B0604030504040204" pitchFamily="34" charset="0"/>
                <a:ea typeface="Tahoma" panose="020B0604030504040204" pitchFamily="34" charset="0"/>
                <a:cs typeface="Tahoma" panose="020B0604030504040204" pitchFamily="34" charset="0"/>
              </a:rPr>
              <a:t> u</a:t>
            </a:r>
            <a:r>
              <a:rPr lang="en-US" sz="1600" dirty="0" err="1">
                <a:latin typeface="Tahoma" panose="020B0604030504040204" pitchFamily="34" charset="0"/>
                <a:ea typeface="Tahoma" panose="020B0604030504040204" pitchFamily="34" charset="0"/>
                <a:cs typeface="Tahoma" panose="020B0604030504040204" pitchFamily="34" charset="0"/>
              </a:rPr>
              <a:t>ndue</a:t>
            </a:r>
            <a:r>
              <a:rPr lang="en-US" sz="1600" dirty="0">
                <a:latin typeface="Tahoma" panose="020B0604030504040204" pitchFamily="34" charset="0"/>
                <a:ea typeface="Tahoma" panose="020B0604030504040204" pitchFamily="34" charset="0"/>
                <a:cs typeface="Tahoma" panose="020B0604030504040204" pitchFamily="34" charset="0"/>
              </a:rPr>
              <a:t> and premature termination of </a:t>
            </a:r>
            <a:r>
              <a:rPr lang="hu-HU" sz="1600" dirty="0" err="1">
                <a:latin typeface="Tahoma" panose="020B0604030504040204" pitchFamily="34" charset="0"/>
                <a:ea typeface="Tahoma" panose="020B0604030504040204" pitchFamily="34" charset="0"/>
                <a:cs typeface="Tahoma" panose="020B0604030504040204" pitchFamily="34" charset="0"/>
              </a:rPr>
              <a:t>Judge</a:t>
            </a:r>
            <a:r>
              <a:rPr lang="hu-HU" sz="1600" dirty="0">
                <a:latin typeface="Tahoma" panose="020B0604030504040204" pitchFamily="34" charset="0"/>
                <a:ea typeface="Tahoma" panose="020B0604030504040204" pitchFamily="34" charset="0"/>
                <a:cs typeface="Tahoma" panose="020B0604030504040204" pitchFamily="34" charset="0"/>
              </a:rPr>
              <a:t> </a:t>
            </a:r>
            <a:r>
              <a:rPr lang="hu-HU" sz="1600" dirty="0" err="1">
                <a:latin typeface="Tahoma" panose="020B0604030504040204" pitchFamily="34" charset="0"/>
                <a:ea typeface="Tahoma" panose="020B0604030504040204" pitchFamily="34" charset="0"/>
                <a:cs typeface="Tahoma" panose="020B0604030504040204" pitchFamily="34" charset="0"/>
              </a:rPr>
              <a:t>Baka’s</a:t>
            </a:r>
            <a:r>
              <a:rPr lang="en-US" sz="1600" dirty="0">
                <a:latin typeface="Tahoma" panose="020B0604030504040204" pitchFamily="34" charset="0"/>
                <a:ea typeface="Tahoma" panose="020B0604030504040204" pitchFamily="34" charset="0"/>
                <a:cs typeface="Tahoma" panose="020B0604030504040204" pitchFamily="34" charset="0"/>
              </a:rPr>
              <a:t> mandate as President of the Supreme Court through </a:t>
            </a:r>
            <a:r>
              <a:rPr lang="hu-HU" sz="1600" i="1" dirty="0">
                <a:latin typeface="Tahoma" panose="020B0604030504040204" pitchFamily="34" charset="0"/>
                <a:ea typeface="Tahoma" panose="020B0604030504040204" pitchFamily="34" charset="0"/>
                <a:cs typeface="Tahoma" panose="020B0604030504040204" pitchFamily="34" charset="0"/>
              </a:rPr>
              <a:t>ad </a:t>
            </a:r>
            <a:r>
              <a:rPr lang="hu-HU" sz="1600" i="1" dirty="0" err="1">
                <a:latin typeface="Tahoma" panose="020B0604030504040204" pitchFamily="34" charset="0"/>
                <a:ea typeface="Tahoma" panose="020B0604030504040204" pitchFamily="34" charset="0"/>
                <a:cs typeface="Tahoma" panose="020B0604030504040204" pitchFamily="34" charset="0"/>
              </a:rPr>
              <a:t>hominem</a:t>
            </a:r>
            <a:r>
              <a:rPr lang="hu-HU" sz="1600"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legislative acts of constitutional rank and therefore beyond judicial control</a:t>
            </a:r>
            <a:endParaRPr lang="hu-HU" sz="16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Aft>
                <a:spcPts val="600"/>
              </a:spcAft>
              <a:buClr>
                <a:schemeClr val="accent1"/>
              </a:buClr>
            </a:pPr>
            <a:r>
              <a:rPr lang="hu-HU" sz="1600" dirty="0" err="1">
                <a:solidFill>
                  <a:srgbClr val="FF0000"/>
                </a:solidFill>
                <a:latin typeface="Tahoma" panose="020B0604030504040204" pitchFamily="34" charset="0"/>
                <a:ea typeface="Tahoma" panose="020B0604030504040204" pitchFamily="34" charset="0"/>
                <a:cs typeface="Tahoma" panose="020B0604030504040204" pitchFamily="34" charset="0"/>
              </a:rPr>
              <a:t>Violation</a:t>
            </a: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 of </a:t>
            </a:r>
            <a:r>
              <a:rPr lang="hu-HU" sz="1600" dirty="0" err="1">
                <a:solidFill>
                  <a:srgbClr val="FF0000"/>
                </a:solidFill>
                <a:latin typeface="Tahoma" panose="020B0604030504040204" pitchFamily="34" charset="0"/>
                <a:ea typeface="Tahoma" panose="020B0604030504040204" pitchFamily="34" charset="0"/>
                <a:cs typeface="Tahoma" panose="020B0604030504040204" pitchFamily="34" charset="0"/>
              </a:rPr>
              <a:t>Article</a:t>
            </a: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 10</a:t>
            </a:r>
            <a:r>
              <a:rPr lang="hu-HU" sz="1600" dirty="0">
                <a:latin typeface="Tahoma" panose="020B0604030504040204" pitchFamily="34" charset="0"/>
                <a:ea typeface="Tahoma" panose="020B0604030504040204" pitchFamily="34" charset="0"/>
                <a:cs typeface="Tahoma" panose="020B0604030504040204" pitchFamily="34" charset="0"/>
              </a:rPr>
              <a:t> ~ </a:t>
            </a:r>
            <a:r>
              <a:rPr lang="hu-HU" sz="1600" dirty="0" err="1">
                <a:latin typeface="Tahoma" panose="020B0604030504040204" pitchFamily="34" charset="0"/>
                <a:ea typeface="Tahoma" panose="020B0604030504040204" pitchFamily="34" charset="0"/>
                <a:cs typeface="Tahoma" panose="020B0604030504040204" pitchFamily="34" charset="0"/>
              </a:rPr>
              <a:t>was</a:t>
            </a:r>
            <a:r>
              <a:rPr lang="hu-HU" sz="1600" dirty="0">
                <a:latin typeface="Tahoma" panose="020B0604030504040204" pitchFamily="34" charset="0"/>
                <a:ea typeface="Tahoma" panose="020B0604030504040204" pitchFamily="34" charset="0"/>
                <a:cs typeface="Tahoma" panose="020B0604030504040204" pitchFamily="34" charset="0"/>
              </a:rPr>
              <a:t> p</a:t>
            </a:r>
            <a:r>
              <a:rPr lang="en-US" sz="1600" dirty="0" err="1">
                <a:latin typeface="Tahoma" panose="020B0604030504040204" pitchFamily="34" charset="0"/>
                <a:ea typeface="Tahoma" panose="020B0604030504040204" pitchFamily="34" charset="0"/>
                <a:cs typeface="Tahoma" panose="020B0604030504040204" pitchFamily="34" charset="0"/>
              </a:rPr>
              <a:t>rompted</a:t>
            </a:r>
            <a:r>
              <a:rPr lang="en-US" sz="1600" dirty="0">
                <a:latin typeface="Tahoma" panose="020B0604030504040204" pitchFamily="34" charset="0"/>
                <a:ea typeface="Tahoma" panose="020B0604030504040204" pitchFamily="34" charset="0"/>
                <a:cs typeface="Tahoma" panose="020B0604030504040204" pitchFamily="34" charset="0"/>
              </a:rPr>
              <a:t> by views and criticisms he expressed on reforms affecting the judiciary</a:t>
            </a:r>
            <a:r>
              <a:rPr lang="hu-HU" sz="1600" dirty="0">
                <a:latin typeface="Tahoma" panose="020B0604030504040204" pitchFamily="34" charset="0"/>
                <a:ea typeface="Tahoma" panose="020B0604030504040204" pitchFamily="34" charset="0"/>
                <a:cs typeface="Tahoma" panose="020B0604030504040204" pitchFamily="34" charset="0"/>
              </a:rPr>
              <a:t>.</a:t>
            </a:r>
          </a:p>
          <a:p>
            <a:pPr algn="just">
              <a:lnSpc>
                <a:spcPct val="90000"/>
              </a:lnSpc>
              <a:spcAft>
                <a:spcPts val="600"/>
              </a:spcAft>
              <a:buClr>
                <a:schemeClr val="accent1"/>
              </a:buClr>
            </a:pP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spcAft>
                <a:spcPts val="600"/>
              </a:spcAft>
              <a:buClr>
                <a:schemeClr val="accent1"/>
              </a:buClr>
            </a:pP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Ex</a:t>
            </a: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rPr>
              <a:t>erting</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 a </a:t>
            </a: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chilling </a:t>
            </a:r>
            <a:r>
              <a:rPr lang="hu-HU" sz="1600" dirty="0" err="1">
                <a:solidFill>
                  <a:srgbClr val="FF0000"/>
                </a:solidFill>
                <a:latin typeface="Tahoma" panose="020B0604030504040204" pitchFamily="34" charset="0"/>
                <a:ea typeface="Tahoma" panose="020B0604030504040204" pitchFamily="34" charset="0"/>
                <a:cs typeface="Tahoma" panose="020B0604030504040204" pitchFamily="34" charset="0"/>
              </a:rPr>
              <a:t>effect</a:t>
            </a:r>
            <a:r>
              <a:rPr lang="hu-HU" sz="16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on other judges</a:t>
            </a:r>
            <a:r>
              <a:rPr lang="en-US" sz="1600" dirty="0">
                <a:latin typeface="Tahoma" panose="020B0604030504040204" pitchFamily="34" charset="0"/>
                <a:ea typeface="Tahoma" panose="020B0604030504040204" pitchFamily="34" charset="0"/>
                <a:cs typeface="Tahoma" panose="020B0604030504040204" pitchFamily="34" charset="0"/>
              </a:rPr>
              <a:t> discouraging them from participating in public debate on legislative reforms affecting the judiciary and on issues concerning the independence of the judiciary</a:t>
            </a:r>
            <a:endParaRPr sz="1300" dirty="0">
              <a:solidFill>
                <a:schemeClr val="dk1"/>
              </a:solidFill>
              <a:latin typeface="Arial"/>
              <a:ea typeface="Arial"/>
              <a:cs typeface="Arial"/>
              <a:sym typeface="Arial"/>
            </a:endParaRPr>
          </a:p>
        </p:txBody>
      </p:sp>
      <p:pic>
        <p:nvPicPr>
          <p:cNvPr id="135" name="Google Shape;135;p7"/>
          <p:cNvPicPr preferRelativeResize="0"/>
          <p:nvPr/>
        </p:nvPicPr>
        <p:blipFill rotWithShape="1">
          <a:blip r:embed="rId3">
            <a:alphaModFix/>
          </a:blip>
          <a:srcRect/>
          <a:stretch/>
        </p:blipFill>
        <p:spPr>
          <a:xfrm>
            <a:off x="278209" y="6441881"/>
            <a:ext cx="1301321" cy="245177"/>
          </a:xfrm>
          <a:prstGeom prst="rect">
            <a:avLst/>
          </a:prstGeom>
          <a:noFill/>
          <a:ln>
            <a:noFill/>
          </a:ln>
        </p:spPr>
      </p:pic>
      <p:pic>
        <p:nvPicPr>
          <p:cNvPr id="7" name="Kép 6">
            <a:extLst>
              <a:ext uri="{FF2B5EF4-FFF2-40B4-BE49-F238E27FC236}">
                <a16:creationId xmlns:a16="http://schemas.microsoft.com/office/drawing/2014/main" id="{DBAC5FDA-6C9A-BE45-946E-C7F9833B45D0}"/>
              </a:ext>
            </a:extLst>
          </p:cNvPr>
          <p:cNvPicPr>
            <a:picLocks noChangeAspect="1"/>
          </p:cNvPicPr>
          <p:nvPr/>
        </p:nvPicPr>
        <p:blipFill>
          <a:blip r:embed="rId4"/>
          <a:srcRect/>
          <a:stretch/>
        </p:blipFill>
        <p:spPr>
          <a:xfrm>
            <a:off x="278209" y="284309"/>
            <a:ext cx="1805665" cy="657580"/>
          </a:xfrm>
          <a:prstGeom prst="rect">
            <a:avLst/>
          </a:prstGeom>
        </p:spPr>
      </p:pic>
      <p:pic>
        <p:nvPicPr>
          <p:cNvPr id="8" name="Kép 4" descr="A képen személy, férfi, beltéri, öltöny látható&#10;&#10;Automatikusan generált leírás">
            <a:extLst>
              <a:ext uri="{FF2B5EF4-FFF2-40B4-BE49-F238E27FC236}">
                <a16:creationId xmlns:a16="http://schemas.microsoft.com/office/drawing/2014/main" id="{29323C61-F8E2-450C-B1BF-BCE9DB94D382}"/>
              </a:ext>
            </a:extLst>
          </p:cNvPr>
          <p:cNvPicPr>
            <a:picLocks noChangeAspect="1"/>
          </p:cNvPicPr>
          <p:nvPr/>
        </p:nvPicPr>
        <p:blipFill rotWithShape="1">
          <a:blip r:embed="rId5"/>
          <a:srcRect l="27372" r="22371" b="-1"/>
          <a:stretch/>
        </p:blipFill>
        <p:spPr>
          <a:xfrm>
            <a:off x="6756911" y="99735"/>
            <a:ext cx="5013331" cy="6658530"/>
          </a:xfrm>
          <a:prstGeom prst="rect">
            <a:avLst/>
          </a:prstGeom>
        </p:spPr>
      </p:pic>
    </p:spTree>
    <p:extLst>
      <p:ext uri="{BB962C8B-B14F-4D97-AF65-F5344CB8AC3E}">
        <p14:creationId xmlns:p14="http://schemas.microsoft.com/office/powerpoint/2010/main" val="111275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645067"/>
            <a:ext cx="11783526" cy="649404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Tx/>
              <a:buChar char="-"/>
            </a:pP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systematic</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undermining</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of the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independence</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of the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judiciary</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since</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2011</a:t>
            </a:r>
          </a:p>
          <a:p>
            <a:pPr marR="0" lvl="0" algn="l" rtl="0">
              <a:spcBef>
                <a:spcPts val="0"/>
              </a:spcBef>
              <a:spcAft>
                <a:spcPts val="0"/>
              </a:spcAft>
            </a:pPr>
            <a:endParaRPr lang="hu-HU" sz="2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rtl="0">
              <a:spcBef>
                <a:spcPts val="0"/>
              </a:spcBef>
              <a:spcAft>
                <a:spcPts val="0"/>
              </a:spcAft>
              <a:buFontTx/>
              <a:buChar char="-"/>
            </a:pP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via</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legislation</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(i) the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reforms</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criticized</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by</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Mr. Baka (ii)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forced</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retirement</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of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judges</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(iii)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separate</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administrative</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court</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system</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(iv)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series</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of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omnibus</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acts</a:t>
            </a:r>
            <a:endParaRPr lang="hu-HU" sz="2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rtl="0">
              <a:spcBef>
                <a:spcPts val="0"/>
              </a:spcBef>
              <a:spcAft>
                <a:spcPts val="0"/>
              </a:spcAft>
              <a:buFontTx/>
              <a:buChar char="-"/>
            </a:pPr>
            <a:endParaRPr lang="hu-HU" sz="2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rtl="0">
              <a:spcBef>
                <a:spcPts val="0"/>
              </a:spcBef>
              <a:spcAft>
                <a:spcPts val="0"/>
              </a:spcAft>
              <a:buFontTx/>
              <a:buChar char="-"/>
            </a:pP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via</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uncontrolled</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court</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administration</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measures</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(i)</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weakened</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checks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and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balances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(ii)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political</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appointees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holding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uncontrolled</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powers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(iii) a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court</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administration</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system</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prone</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to</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misuse</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of management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powers</a:t>
            </a: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rtl="0">
              <a:spcBef>
                <a:spcPts val="0"/>
              </a:spcBef>
              <a:spcAft>
                <a:spcPts val="0"/>
              </a:spcAft>
              <a:buFontTx/>
              <a:buChar char="-"/>
            </a:pP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rtl="0">
              <a:spcBef>
                <a:spcPts val="0"/>
              </a:spcBef>
              <a:spcAft>
                <a:spcPts val="0"/>
              </a:spcAft>
              <a:buFontTx/>
              <a:buChar char="-"/>
            </a:pP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sustained</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internal</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and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external</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pressure</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on</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individual</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judges</a:t>
            </a:r>
            <a:endParaRPr lang="hu-HU" sz="2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l" rtl="0">
              <a:spcBef>
                <a:spcPts val="0"/>
              </a:spcBef>
              <a:spcAft>
                <a:spcPts val="0"/>
              </a:spcAft>
            </a:pPr>
            <a:endParaRPr lang="hu-HU" sz="2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rtl="0">
              <a:spcBef>
                <a:spcPts val="0"/>
              </a:spcBef>
              <a:spcAft>
                <a:spcPts val="0"/>
              </a:spcAft>
              <a:buFontTx/>
              <a:buChar char="-"/>
            </a:pP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capable</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to</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exert</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chilling</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effect</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on</a:t>
            </a:r>
            <a:r>
              <a:rPr lang="hu-HU" sz="24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dk1"/>
                </a:solidFill>
                <a:latin typeface="Tahoma" panose="020B0604030504040204" pitchFamily="34" charset="0"/>
                <a:ea typeface="Tahoma" panose="020B0604030504040204" pitchFamily="34" charset="0"/>
                <a:cs typeface="Tahoma" panose="020B0604030504040204" pitchFamily="34" charset="0"/>
              </a:rPr>
              <a:t>judges</a:t>
            </a:r>
            <a:endParaRPr lang="hu-HU" sz="2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R="0" lvl="0" algn="r" rtl="0">
              <a:spcBef>
                <a:spcPts val="0"/>
              </a:spcBef>
              <a:spcAft>
                <a:spcPts val="0"/>
              </a:spcAft>
            </a:pPr>
            <a:r>
              <a:rPr lang="en-GB" sz="3200" dirty="0">
                <a:solidFill>
                  <a:schemeClr val="dk1"/>
                </a:solidFill>
              </a:rPr>
              <a:t> </a:t>
            </a:r>
            <a:endParaRPr lang="hu-HU" sz="3200" dirty="0">
              <a:solidFill>
                <a:srgbClr val="FF0000"/>
              </a:solidFill>
            </a:endParaRPr>
          </a:p>
          <a:p>
            <a:pPr marR="0" lvl="0" algn="l" rtl="0">
              <a:spcBef>
                <a:spcPts val="0"/>
              </a:spcBef>
              <a:spcAft>
                <a:spcPts val="0"/>
              </a:spcAft>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769441"/>
          </a:xfrm>
          <a:prstGeom prst="rect">
            <a:avLst/>
          </a:prstGeom>
          <a:noFill/>
        </p:spPr>
        <p:txBody>
          <a:bodyPr wrap="square" rtlCol="0">
            <a:spAutoFit/>
          </a:bodyPr>
          <a:lstStyle/>
          <a:p>
            <a:pPr algn="r"/>
            <a:r>
              <a:rPr lang="hu-HU" sz="4400" dirty="0" err="1">
                <a:solidFill>
                  <a:srgbClr val="FF0000"/>
                </a:solidFill>
                <a:latin typeface="ABC Ginto Nord" panose="020B0004030202060204" pitchFamily="34" charset="-18"/>
              </a:rPr>
              <a:t>Systematic</a:t>
            </a:r>
            <a:r>
              <a:rPr lang="hu-HU" sz="4400" dirty="0">
                <a:solidFill>
                  <a:srgbClr val="FF0000"/>
                </a:solidFill>
                <a:latin typeface="ABC Ginto Nord" panose="020B0004030202060204" pitchFamily="34" charset="-18"/>
              </a:rPr>
              <a:t> </a:t>
            </a:r>
            <a:r>
              <a:rPr lang="hu-HU" sz="4400" dirty="0" err="1">
                <a:solidFill>
                  <a:srgbClr val="FF0000"/>
                </a:solidFill>
                <a:latin typeface="ABC Ginto Nord" panose="020B0004030202060204" pitchFamily="34" charset="-18"/>
              </a:rPr>
              <a:t>undermining</a:t>
            </a:r>
            <a:endParaRPr lang="hu-HU" sz="4400" dirty="0">
              <a:solidFill>
                <a:srgbClr val="FF0000"/>
              </a:solidFill>
              <a:latin typeface="ABC Ginto Nord" panose="020B0004030202060204" pitchFamily="34" charset="-18"/>
            </a:endParaRPr>
          </a:p>
        </p:txBody>
      </p:sp>
    </p:spTree>
    <p:extLst>
      <p:ext uri="{BB962C8B-B14F-4D97-AF65-F5344CB8AC3E}">
        <p14:creationId xmlns:p14="http://schemas.microsoft.com/office/powerpoint/2010/main" val="207458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645067"/>
            <a:ext cx="11783526" cy="6124713"/>
          </a:xfrm>
          <a:prstGeom prst="rect">
            <a:avLst/>
          </a:prstGeom>
          <a:noFill/>
          <a:ln>
            <a:noFill/>
          </a:ln>
        </p:spPr>
        <p:txBody>
          <a:bodyPr spcFirstLastPara="1" wrap="square" lIns="91425" tIns="45700" rIns="91425" bIns="45700" anchor="t" anchorCtr="0">
            <a:spAutoFit/>
          </a:bodyPr>
          <a:lstStyle/>
          <a:p>
            <a:pPr marR="0" lvl="0" algn="r" rtl="0">
              <a:spcBef>
                <a:spcPts val="0"/>
              </a:spcBef>
              <a:spcAft>
                <a:spcPts val="0"/>
              </a:spcAft>
            </a:pPr>
            <a:r>
              <a:rPr lang="en-GB" sz="3200" dirty="0">
                <a:solidFill>
                  <a:schemeClr val="dk1"/>
                </a:solidFill>
              </a:rPr>
              <a:t> </a:t>
            </a:r>
            <a:endParaRPr lang="hu-HU" sz="3200" dirty="0">
              <a:solidFill>
                <a:schemeClr val="dk1"/>
              </a:solidFill>
            </a:endParaRPr>
          </a:p>
          <a:p>
            <a:pPr marL="457200" marR="0" lvl="0" indent="-457200" algn="l" rtl="0">
              <a:spcBef>
                <a:spcPts val="0"/>
              </a:spcBef>
              <a:spcAft>
                <a:spcPts val="0"/>
              </a:spcAft>
              <a:buFontTx/>
              <a:buChar char="-"/>
            </a:pP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prevents</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judges</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from</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speaking</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a:solidFill>
                  <a:srgbClr val="FF0000"/>
                </a:solidFill>
                <a:ea typeface="+mn-lt"/>
                <a:cs typeface="+mn-lt"/>
              </a:rPr>
              <a:t>out</a:t>
            </a:r>
            <a:r>
              <a:rPr lang="en-GB" sz="2400" dirty="0">
                <a:solidFill>
                  <a:schemeClr val="tx1"/>
                </a:solidFill>
                <a:ea typeface="+mn-lt"/>
                <a:cs typeface="+mn-lt"/>
              </a:rPr>
              <a:t> publicly against </a:t>
            </a:r>
            <a:r>
              <a:rPr lang="hu-HU" sz="2400" dirty="0" err="1">
                <a:solidFill>
                  <a:schemeClr val="tx1"/>
                </a:solidFill>
                <a:ea typeface="+mn-lt"/>
                <a:cs typeface="+mn-lt"/>
              </a:rPr>
              <a:t>measures</a:t>
            </a:r>
            <a:r>
              <a:rPr lang="hu-HU" sz="2400" dirty="0">
                <a:solidFill>
                  <a:schemeClr val="tx1"/>
                </a:solidFill>
                <a:ea typeface="+mn-lt"/>
                <a:cs typeface="+mn-lt"/>
              </a:rPr>
              <a:t> </a:t>
            </a:r>
            <a:r>
              <a:rPr lang="hu-HU" sz="2400" dirty="0" err="1">
                <a:solidFill>
                  <a:schemeClr val="tx1"/>
                </a:solidFill>
                <a:ea typeface="+mn-lt"/>
                <a:cs typeface="+mn-lt"/>
              </a:rPr>
              <a:t>undermining</a:t>
            </a:r>
            <a:r>
              <a:rPr lang="hu-HU" sz="2400" dirty="0">
                <a:solidFill>
                  <a:schemeClr val="tx1"/>
                </a:solidFill>
                <a:ea typeface="+mn-lt"/>
                <a:cs typeface="+mn-lt"/>
              </a:rPr>
              <a:t> the </a:t>
            </a:r>
            <a:r>
              <a:rPr lang="hu-HU" sz="2400" dirty="0" err="1">
                <a:solidFill>
                  <a:schemeClr val="tx1"/>
                </a:solidFill>
                <a:ea typeface="+mn-lt"/>
                <a:cs typeface="+mn-lt"/>
              </a:rPr>
              <a:t>independence</a:t>
            </a:r>
            <a:r>
              <a:rPr lang="hu-HU" sz="2400" dirty="0">
                <a:solidFill>
                  <a:schemeClr val="tx1"/>
                </a:solidFill>
                <a:ea typeface="+mn-lt"/>
                <a:cs typeface="+mn-lt"/>
              </a:rPr>
              <a:t> of the </a:t>
            </a:r>
            <a:r>
              <a:rPr lang="hu-HU" sz="2400" dirty="0" err="1">
                <a:solidFill>
                  <a:schemeClr val="tx1"/>
                </a:solidFill>
                <a:ea typeface="+mn-lt"/>
                <a:cs typeface="+mn-lt"/>
              </a:rPr>
              <a:t>judiciary</a:t>
            </a:r>
            <a:endParaRPr lang="hu-HU" sz="2400" dirty="0">
              <a:solidFill>
                <a:schemeClr val="tx1"/>
              </a:solidFill>
              <a:ea typeface="+mn-lt"/>
              <a:cs typeface="+mn-lt"/>
            </a:endParaRPr>
          </a:p>
          <a:p>
            <a:pPr marR="0" lvl="0" algn="l" rtl="0">
              <a:spcBef>
                <a:spcPts val="0"/>
              </a:spcBef>
              <a:spcAft>
                <a:spcPts val="0"/>
              </a:spcAft>
            </a:pPr>
            <a:endParaRPr lang="hu-HU" sz="2400" dirty="0">
              <a:solidFill>
                <a:schemeClr val="tx1"/>
              </a:solidFill>
              <a:latin typeface="Tahoma" panose="020B0604030504040204" pitchFamily="34" charset="0"/>
              <a:ea typeface="+mn-lt"/>
              <a:cs typeface="+mn-lt"/>
            </a:endParaRPr>
          </a:p>
          <a:p>
            <a:pPr marL="457200" marR="0" lvl="0" indent="-457200" algn="l" rtl="0">
              <a:spcBef>
                <a:spcPts val="0"/>
              </a:spcBef>
              <a:spcAft>
                <a:spcPts val="0"/>
              </a:spcAft>
              <a:buFontTx/>
              <a:buChar char="-"/>
            </a:pPr>
            <a:r>
              <a:rPr lang="hu-HU" sz="2400" dirty="0" err="1">
                <a:solidFill>
                  <a:srgbClr val="FF0000"/>
                </a:solidFill>
                <a:latin typeface="Tahoma" panose="020B0604030504040204" pitchFamily="34" charset="0"/>
                <a:ea typeface="+mn-lt"/>
                <a:cs typeface="+mn-lt"/>
              </a:rPr>
              <a:t>measures</a:t>
            </a:r>
            <a:r>
              <a:rPr lang="hu-HU" sz="2400" dirty="0">
                <a:solidFill>
                  <a:srgbClr val="FF0000"/>
                </a:solidFill>
                <a:latin typeface="Tahoma" panose="020B0604030504040204" pitchFamily="34" charset="0"/>
                <a:ea typeface="+mn-lt"/>
                <a:cs typeface="+mn-lt"/>
              </a:rPr>
              <a:t> </a:t>
            </a:r>
            <a:r>
              <a:rPr lang="hu-HU" sz="2400" dirty="0" err="1">
                <a:solidFill>
                  <a:srgbClr val="FF0000"/>
                </a:solidFill>
                <a:latin typeface="Tahoma" panose="020B0604030504040204" pitchFamily="34" charset="0"/>
                <a:ea typeface="+mn-lt"/>
                <a:cs typeface="+mn-lt"/>
              </a:rPr>
              <a:t>expected</a:t>
            </a:r>
            <a:r>
              <a:rPr lang="hu-HU" sz="2400" dirty="0">
                <a:solidFill>
                  <a:srgbClr val="FF0000"/>
                </a:solidFill>
                <a:latin typeface="Tahoma" panose="020B0604030504040204" pitchFamily="34" charset="0"/>
                <a:ea typeface="+mn-lt"/>
                <a:cs typeface="+mn-lt"/>
              </a:rPr>
              <a:t> </a:t>
            </a:r>
            <a:r>
              <a:rPr lang="hu-HU" sz="2400" dirty="0" err="1">
                <a:solidFill>
                  <a:srgbClr val="FF0000"/>
                </a:solidFill>
                <a:latin typeface="Tahoma" panose="020B0604030504040204" pitchFamily="34" charset="0"/>
                <a:ea typeface="+mn-lt"/>
                <a:cs typeface="+mn-lt"/>
              </a:rPr>
              <a:t>by</a:t>
            </a:r>
            <a:r>
              <a:rPr lang="hu-HU" sz="2400" dirty="0">
                <a:solidFill>
                  <a:srgbClr val="FF0000"/>
                </a:solidFill>
                <a:latin typeface="Tahoma" panose="020B0604030504040204" pitchFamily="34" charset="0"/>
                <a:ea typeface="+mn-lt"/>
                <a:cs typeface="+mn-lt"/>
              </a:rPr>
              <a:t> CM </a:t>
            </a:r>
            <a:r>
              <a:rPr lang="hu-HU" sz="2400" dirty="0" err="1">
                <a:solidFill>
                  <a:srgbClr val="FF0000"/>
                </a:solidFill>
                <a:latin typeface="Tahoma" panose="020B0604030504040204" pitchFamily="34" charset="0"/>
                <a:ea typeface="+mn-lt"/>
                <a:cs typeface="+mn-lt"/>
              </a:rPr>
              <a:t>decisions</a:t>
            </a:r>
            <a:r>
              <a:rPr lang="hu-HU" sz="2400" dirty="0">
                <a:solidFill>
                  <a:srgbClr val="FF0000"/>
                </a:solidFill>
                <a:latin typeface="Tahoma" panose="020B0604030504040204" pitchFamily="34" charset="0"/>
                <a:ea typeface="+mn-lt"/>
                <a:cs typeface="+mn-lt"/>
              </a:rPr>
              <a:t> </a:t>
            </a:r>
            <a:r>
              <a:rPr lang="hu-HU" sz="2400" dirty="0">
                <a:solidFill>
                  <a:schemeClr val="tx1"/>
                </a:solidFill>
                <a:latin typeface="Tahoma" panose="020B0604030504040204" pitchFamily="34" charset="0"/>
                <a:ea typeface="+mn-lt"/>
                <a:cs typeface="+mn-lt"/>
              </a:rPr>
              <a:t>(</a:t>
            </a:r>
            <a:r>
              <a:rPr lang="hu-HU" sz="2400" dirty="0" err="1">
                <a:solidFill>
                  <a:schemeClr val="tx1"/>
                </a:solidFill>
                <a:latin typeface="Tahoma" panose="020B0604030504040204" pitchFamily="34" charset="0"/>
                <a:ea typeface="+mn-lt"/>
                <a:cs typeface="+mn-lt"/>
              </a:rPr>
              <a:t>execution</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pending</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since</a:t>
            </a:r>
            <a:r>
              <a:rPr lang="hu-HU" sz="2400" dirty="0">
                <a:solidFill>
                  <a:schemeClr val="tx1"/>
                </a:solidFill>
                <a:latin typeface="Tahoma" panose="020B0604030504040204" pitchFamily="34" charset="0"/>
                <a:ea typeface="+mn-lt"/>
                <a:cs typeface="+mn-lt"/>
              </a:rPr>
              <a:t> 2017)</a:t>
            </a:r>
          </a:p>
          <a:p>
            <a:pPr lvl="1"/>
            <a:r>
              <a:rPr lang="hu-HU" sz="2400" dirty="0">
                <a:solidFill>
                  <a:schemeClr val="tx1"/>
                </a:solidFill>
                <a:latin typeface="Tahoma" panose="020B0604030504040204" pitchFamily="34" charset="0"/>
                <a:ea typeface="+mn-lt"/>
                <a:cs typeface="+mn-lt"/>
              </a:rPr>
              <a:t>	- </a:t>
            </a:r>
            <a:r>
              <a:rPr lang="hu-HU" sz="2400" dirty="0" err="1">
                <a:solidFill>
                  <a:schemeClr val="tx1"/>
                </a:solidFill>
                <a:latin typeface="Tahoma" panose="020B0604030504040204" pitchFamily="34" charset="0"/>
                <a:ea typeface="+mn-lt"/>
                <a:cs typeface="+mn-lt"/>
              </a:rPr>
              <a:t>take</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measures</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to</a:t>
            </a:r>
            <a:r>
              <a:rPr lang="hu-HU" sz="2400" dirty="0">
                <a:solidFill>
                  <a:schemeClr val="tx1"/>
                </a:solidFill>
                <a:latin typeface="Tahoma" panose="020B0604030504040204" pitchFamily="34" charset="0"/>
                <a:ea typeface="+mn-lt"/>
                <a:cs typeface="+mn-lt"/>
              </a:rPr>
              <a:t> lift and </a:t>
            </a:r>
            <a:r>
              <a:rPr lang="hu-HU" sz="2400" dirty="0" err="1">
                <a:solidFill>
                  <a:schemeClr val="tx1"/>
                </a:solidFill>
                <a:latin typeface="Tahoma" panose="020B0604030504040204" pitchFamily="34" charset="0"/>
                <a:ea typeface="+mn-lt"/>
                <a:cs typeface="+mn-lt"/>
              </a:rPr>
              <a:t>countervail</a:t>
            </a:r>
            <a:r>
              <a:rPr lang="hu-HU" sz="2400" dirty="0">
                <a:solidFill>
                  <a:schemeClr val="tx1"/>
                </a:solidFill>
                <a:latin typeface="Tahoma" panose="020B0604030504040204" pitchFamily="34" charset="0"/>
                <a:ea typeface="+mn-lt"/>
                <a:cs typeface="+mn-lt"/>
              </a:rPr>
              <a:t> the </a:t>
            </a:r>
            <a:r>
              <a:rPr lang="hu-HU" sz="2400" dirty="0" err="1">
                <a:solidFill>
                  <a:schemeClr val="tx1"/>
                </a:solidFill>
                <a:latin typeface="Tahoma" panose="020B0604030504040204" pitchFamily="34" charset="0"/>
                <a:ea typeface="+mn-lt"/>
                <a:cs typeface="+mn-lt"/>
              </a:rPr>
              <a:t>chilling</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effect</a:t>
            </a:r>
            <a:endParaRPr lang="hu-HU" sz="2400" dirty="0">
              <a:solidFill>
                <a:schemeClr val="tx1"/>
              </a:solidFill>
              <a:latin typeface="Tahoma" panose="020B0604030504040204" pitchFamily="34" charset="0"/>
              <a:ea typeface="+mn-lt"/>
              <a:cs typeface="+mn-lt"/>
            </a:endParaRPr>
          </a:p>
          <a:p>
            <a:pPr lvl="1"/>
            <a:r>
              <a:rPr lang="hu-HU" sz="2400" dirty="0">
                <a:solidFill>
                  <a:schemeClr val="tx1"/>
                </a:solidFill>
                <a:latin typeface="Tahoma" panose="020B0604030504040204" pitchFamily="34" charset="0"/>
                <a:ea typeface="+mn-lt"/>
                <a:cs typeface="+mn-lt"/>
              </a:rPr>
              <a:t>	- the </a:t>
            </a:r>
            <a:r>
              <a:rPr lang="hu-HU" sz="2400" dirty="0" err="1">
                <a:solidFill>
                  <a:schemeClr val="tx1"/>
                </a:solidFill>
                <a:latin typeface="Tahoma" panose="020B0604030504040204" pitchFamily="34" charset="0"/>
                <a:ea typeface="+mn-lt"/>
                <a:cs typeface="+mn-lt"/>
              </a:rPr>
              <a:t>situation</a:t>
            </a:r>
            <a:r>
              <a:rPr lang="hu-HU" sz="2400" dirty="0">
                <a:solidFill>
                  <a:schemeClr val="tx1"/>
                </a:solidFill>
                <a:latin typeface="Tahoma" panose="020B0604030504040204" pitchFamily="34" charset="0"/>
                <a:ea typeface="+mn-lt"/>
                <a:cs typeface="+mn-lt"/>
              </a:rPr>
              <a:t> has </a:t>
            </a:r>
            <a:r>
              <a:rPr lang="hu-HU" sz="2400" dirty="0" err="1">
                <a:solidFill>
                  <a:schemeClr val="tx1"/>
                </a:solidFill>
                <a:latin typeface="Tahoma" panose="020B0604030504040204" pitchFamily="34" charset="0"/>
                <a:ea typeface="+mn-lt"/>
                <a:cs typeface="+mn-lt"/>
              </a:rPr>
              <a:t>not</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been</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addressed</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but</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rather</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aggravated</a:t>
            </a:r>
            <a:endParaRPr lang="hu-HU" sz="2400" dirty="0">
              <a:solidFill>
                <a:schemeClr val="tx1"/>
              </a:solidFill>
              <a:latin typeface="Tahoma" panose="020B0604030504040204" pitchFamily="34" charset="0"/>
              <a:ea typeface="+mn-lt"/>
              <a:cs typeface="+mn-lt"/>
            </a:endParaRPr>
          </a:p>
          <a:p>
            <a:pPr lvl="1"/>
            <a:r>
              <a:rPr lang="hu-HU" sz="2400" dirty="0">
                <a:solidFill>
                  <a:schemeClr val="tx1"/>
                </a:solidFill>
                <a:latin typeface="Tahoma" panose="020B0604030504040204" pitchFamily="34" charset="0"/>
                <a:ea typeface="+mn-lt"/>
                <a:cs typeface="+mn-lt"/>
              </a:rPr>
              <a:t>	- </a:t>
            </a:r>
            <a:r>
              <a:rPr lang="hu-HU" sz="2400" dirty="0" err="1">
                <a:solidFill>
                  <a:schemeClr val="tx1"/>
                </a:solidFill>
                <a:latin typeface="Tahoma" panose="020B0604030504040204" pitchFamily="34" charset="0"/>
                <a:ea typeface="+mn-lt"/>
                <a:cs typeface="+mn-lt"/>
              </a:rPr>
              <a:t>take</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measures</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to</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counter</a:t>
            </a:r>
            <a:r>
              <a:rPr lang="hu-HU" sz="2400" dirty="0">
                <a:solidFill>
                  <a:schemeClr val="tx1"/>
                </a:solidFill>
                <a:latin typeface="Tahoma" panose="020B0604030504040204" pitchFamily="34" charset="0"/>
                <a:ea typeface="+mn-lt"/>
                <a:cs typeface="+mn-lt"/>
              </a:rPr>
              <a:t> the </a:t>
            </a:r>
            <a:r>
              <a:rPr lang="hu-HU" sz="2400" dirty="0" err="1">
                <a:solidFill>
                  <a:schemeClr val="tx1"/>
                </a:solidFill>
                <a:latin typeface="Tahoma" panose="020B0604030504040204" pitchFamily="34" charset="0"/>
                <a:ea typeface="+mn-lt"/>
                <a:cs typeface="+mn-lt"/>
              </a:rPr>
              <a:t>chilling</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effect</a:t>
            </a:r>
            <a:endParaRPr lang="hu-HU" sz="2400" dirty="0">
              <a:solidFill>
                <a:schemeClr val="tx1"/>
              </a:solidFill>
              <a:latin typeface="Tahoma" panose="020B0604030504040204" pitchFamily="34" charset="0"/>
              <a:ea typeface="+mn-lt"/>
              <a:cs typeface="+mn-lt"/>
            </a:endParaRPr>
          </a:p>
          <a:p>
            <a:pPr lvl="1"/>
            <a:r>
              <a:rPr lang="hu-HU" sz="2400" dirty="0">
                <a:solidFill>
                  <a:schemeClr val="tx1"/>
                </a:solidFill>
                <a:latin typeface="Tahoma" panose="020B0604030504040204" pitchFamily="34" charset="0"/>
                <a:ea typeface="+mn-lt"/>
                <a:cs typeface="+mn-lt"/>
              </a:rPr>
              <a:t>	- </a:t>
            </a:r>
            <a:r>
              <a:rPr lang="hu-HU" sz="2400" dirty="0" err="1">
                <a:solidFill>
                  <a:schemeClr val="tx1"/>
                </a:solidFill>
                <a:latin typeface="Tahoma" panose="020B0604030504040204" pitchFamily="34" charset="0"/>
                <a:ea typeface="+mn-lt"/>
                <a:cs typeface="+mn-lt"/>
              </a:rPr>
              <a:t>fully</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guarantee</a:t>
            </a:r>
            <a:r>
              <a:rPr lang="hu-HU" sz="2400" dirty="0">
                <a:solidFill>
                  <a:schemeClr val="tx1"/>
                </a:solidFill>
                <a:latin typeface="Tahoma" panose="020B0604030504040204" pitchFamily="34" charset="0"/>
                <a:ea typeface="+mn-lt"/>
                <a:cs typeface="+mn-lt"/>
              </a:rPr>
              <a:t> and </a:t>
            </a:r>
            <a:r>
              <a:rPr lang="hu-HU" sz="2400" dirty="0" err="1">
                <a:solidFill>
                  <a:schemeClr val="tx1"/>
                </a:solidFill>
                <a:latin typeface="Tahoma" panose="020B0604030504040204" pitchFamily="34" charset="0"/>
                <a:ea typeface="+mn-lt"/>
                <a:cs typeface="+mn-lt"/>
              </a:rPr>
              <a:t>safeguard</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judges</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freedom</a:t>
            </a:r>
            <a:r>
              <a:rPr lang="hu-HU" sz="2400" dirty="0">
                <a:solidFill>
                  <a:schemeClr val="tx1"/>
                </a:solidFill>
                <a:latin typeface="Tahoma" panose="020B0604030504040204" pitchFamily="34" charset="0"/>
                <a:ea typeface="+mn-lt"/>
                <a:cs typeface="+mn-lt"/>
              </a:rPr>
              <a:t> of </a:t>
            </a:r>
            <a:r>
              <a:rPr lang="hu-HU" sz="2400" dirty="0" err="1">
                <a:solidFill>
                  <a:schemeClr val="tx1"/>
                </a:solidFill>
                <a:latin typeface="Tahoma" panose="020B0604030504040204" pitchFamily="34" charset="0"/>
                <a:ea typeface="+mn-lt"/>
                <a:cs typeface="+mn-lt"/>
              </a:rPr>
              <a:t>expression</a:t>
            </a:r>
            <a:endParaRPr lang="hu-HU" sz="2400" dirty="0">
              <a:solidFill>
                <a:schemeClr val="tx1"/>
              </a:solidFill>
              <a:latin typeface="Tahoma" panose="020B0604030504040204" pitchFamily="34" charset="0"/>
              <a:ea typeface="+mn-lt"/>
              <a:cs typeface="+mn-lt"/>
            </a:endParaRPr>
          </a:p>
          <a:p>
            <a:pPr lvl="1"/>
            <a:r>
              <a:rPr lang="hu-HU" sz="2400" dirty="0">
                <a:solidFill>
                  <a:schemeClr val="tx1"/>
                </a:solidFill>
                <a:latin typeface="Tahoma" panose="020B0604030504040204" pitchFamily="34" charset="0"/>
                <a:ea typeface="+mn-lt"/>
                <a:cs typeface="+mn-lt"/>
              </a:rPr>
              <a:t>	- </a:t>
            </a:r>
            <a:r>
              <a:rPr lang="hu-HU" sz="2400" dirty="0" err="1">
                <a:solidFill>
                  <a:schemeClr val="tx1"/>
                </a:solidFill>
                <a:latin typeface="Tahoma" panose="020B0604030504040204" pitchFamily="34" charset="0"/>
                <a:ea typeface="+mn-lt"/>
                <a:cs typeface="+mn-lt"/>
              </a:rPr>
              <a:t>evaluate</a:t>
            </a:r>
            <a:r>
              <a:rPr lang="hu-HU" sz="2400" dirty="0">
                <a:solidFill>
                  <a:schemeClr val="tx1"/>
                </a:solidFill>
                <a:latin typeface="Tahoma" panose="020B0604030504040204" pitchFamily="34" charset="0"/>
                <a:ea typeface="+mn-lt"/>
                <a:cs typeface="+mn-lt"/>
              </a:rPr>
              <a:t> the </a:t>
            </a:r>
            <a:r>
              <a:rPr lang="hu-HU" sz="2400" dirty="0" err="1">
                <a:solidFill>
                  <a:schemeClr val="tx1"/>
                </a:solidFill>
                <a:latin typeface="Tahoma" panose="020B0604030504040204" pitchFamily="34" charset="0"/>
                <a:ea typeface="+mn-lt"/>
                <a:cs typeface="+mn-lt"/>
              </a:rPr>
              <a:t>domestic</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legislation</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regarding</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guarantees</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against</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undue</a:t>
            </a:r>
            <a:r>
              <a:rPr lang="hu-HU" sz="2400" dirty="0">
                <a:solidFill>
                  <a:schemeClr val="tx1"/>
                </a:solidFill>
                <a:latin typeface="Tahoma" panose="020B0604030504040204" pitchFamily="34" charset="0"/>
                <a:ea typeface="+mn-lt"/>
                <a:cs typeface="+mn-lt"/>
              </a:rPr>
              <a:t> 	</a:t>
            </a:r>
            <a:r>
              <a:rPr lang="hu-HU" sz="2400" dirty="0" err="1">
                <a:solidFill>
                  <a:schemeClr val="tx1"/>
                </a:solidFill>
                <a:latin typeface="Tahoma" panose="020B0604030504040204" pitchFamily="34" charset="0"/>
                <a:ea typeface="+mn-lt"/>
                <a:cs typeface="+mn-lt"/>
              </a:rPr>
              <a:t>interferences</a:t>
            </a:r>
            <a:r>
              <a:rPr lang="hu-HU" sz="2400" dirty="0">
                <a:solidFill>
                  <a:schemeClr val="tx1"/>
                </a:solidFill>
                <a:latin typeface="Tahoma" panose="020B0604030504040204" pitchFamily="34" charset="0"/>
                <a:ea typeface="+mn-lt"/>
                <a:cs typeface="+mn-lt"/>
              </a:rPr>
              <a:t> </a:t>
            </a:r>
          </a:p>
          <a:p>
            <a:pPr marR="0" lvl="0" algn="l" rtl="0">
              <a:spcBef>
                <a:spcPts val="0"/>
              </a:spcBef>
              <a:spcAft>
                <a:spcPts val="0"/>
              </a:spcAft>
            </a:pPr>
            <a:endParaRPr lang="hu-HU" sz="2800" dirty="0">
              <a:solidFill>
                <a:schemeClr val="tx1"/>
              </a:solidFill>
              <a:latin typeface="Tahoma" panose="020B0604030504040204" pitchFamily="34" charset="0"/>
              <a:ea typeface="+mn-lt"/>
              <a:cs typeface="+mn-lt"/>
            </a:endParaRPr>
          </a:p>
          <a:p>
            <a:pPr marR="0" lvl="0" algn="l" rtl="0">
              <a:spcBef>
                <a:spcPts val="0"/>
              </a:spcBef>
              <a:spcAft>
                <a:spcPts val="0"/>
              </a:spcAft>
            </a:pPr>
            <a:endParaRPr lang="hu-HU" sz="2800" dirty="0">
              <a:solidFill>
                <a:schemeClr val="tx1"/>
              </a:solidFill>
              <a:latin typeface="Tahoma" panose="020B0604030504040204" pitchFamily="34" charset="0"/>
              <a:ea typeface="+mn-lt"/>
              <a:cs typeface="+mn-lt"/>
            </a:endParaRPr>
          </a:p>
          <a:p>
            <a:pPr marL="457200" marR="0" lvl="0" indent="-457200" algn="l" rtl="0">
              <a:spcBef>
                <a:spcPts val="0"/>
              </a:spcBef>
              <a:spcAft>
                <a:spcPts val="0"/>
              </a:spcAft>
              <a:buFontTx/>
              <a:buChar char="-"/>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769441"/>
          </a:xfrm>
          <a:prstGeom prst="rect">
            <a:avLst/>
          </a:prstGeom>
          <a:noFill/>
        </p:spPr>
        <p:txBody>
          <a:bodyPr wrap="square" rtlCol="0">
            <a:spAutoFit/>
          </a:bodyPr>
          <a:lstStyle/>
          <a:p>
            <a:pPr algn="r"/>
            <a:r>
              <a:rPr lang="hu-HU" sz="4400" dirty="0" err="1">
                <a:solidFill>
                  <a:srgbClr val="FF0000"/>
                </a:solidFill>
                <a:latin typeface="ABC Ginto Nord" panose="020B0004030202060204" pitchFamily="34" charset="-18"/>
              </a:rPr>
              <a:t>Chilling</a:t>
            </a:r>
            <a:r>
              <a:rPr lang="hu-HU" sz="4400" dirty="0">
                <a:solidFill>
                  <a:srgbClr val="FF0000"/>
                </a:solidFill>
                <a:latin typeface="ABC Ginto Nord" panose="020B0004030202060204" pitchFamily="34" charset="-18"/>
              </a:rPr>
              <a:t> </a:t>
            </a:r>
            <a:r>
              <a:rPr lang="hu-HU" sz="4400" dirty="0" err="1">
                <a:solidFill>
                  <a:srgbClr val="FF0000"/>
                </a:solidFill>
                <a:latin typeface="ABC Ginto Nord" panose="020B0004030202060204" pitchFamily="34" charset="-18"/>
              </a:rPr>
              <a:t>effect</a:t>
            </a:r>
            <a:endParaRPr lang="hu-HU" sz="4400" dirty="0">
              <a:solidFill>
                <a:srgbClr val="FF0000"/>
              </a:solidFill>
              <a:latin typeface="ABC Ginto Nord" panose="020B0004030202060204" pitchFamily="34" charset="-18"/>
            </a:endParaRPr>
          </a:p>
        </p:txBody>
      </p:sp>
    </p:spTree>
    <p:extLst>
      <p:ext uri="{BB962C8B-B14F-4D97-AF65-F5344CB8AC3E}">
        <p14:creationId xmlns:p14="http://schemas.microsoft.com/office/powerpoint/2010/main" val="68491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645067"/>
            <a:ext cx="11783526" cy="6370934"/>
          </a:xfrm>
          <a:prstGeom prst="rect">
            <a:avLst/>
          </a:prstGeom>
          <a:noFill/>
          <a:ln>
            <a:noFill/>
          </a:ln>
        </p:spPr>
        <p:txBody>
          <a:bodyPr spcFirstLastPara="1" wrap="square" lIns="91425" tIns="45700" rIns="91425" bIns="45700" anchor="t" anchorCtr="0">
            <a:spAutoFit/>
          </a:bodyPr>
          <a:lstStyle/>
          <a:p>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Manifest</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non-</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completion</a:t>
            </a:r>
            <a:endPar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no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general</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measures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have</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been</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taken</a:t>
            </a: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no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action</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plan</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prepared</a:t>
            </a: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the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authorities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own</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undertaking</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to</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evaluate</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domestic</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legislation</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was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not</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fulfilled</a:t>
            </a: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Amplification</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of the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chilling</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rgbClr val="FF0000"/>
                </a:solidFill>
                <a:latin typeface="Tahoma" panose="020B0604030504040204" pitchFamily="34" charset="0"/>
                <a:ea typeface="Tahoma" panose="020B0604030504040204" pitchFamily="34" charset="0"/>
                <a:cs typeface="Tahoma" panose="020B0604030504040204" pitchFamily="34" charset="0"/>
              </a:rPr>
              <a:t>effect</a:t>
            </a:r>
            <a:endPar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1" indent="-342900">
              <a:buFontTx/>
              <a:buChar char="-"/>
            </a:pP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undermining</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the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credibility</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of the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judiciary</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as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whole</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through</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public</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statements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of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high-ranking</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politicians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42900" lvl="1" indent="-342900">
              <a:buFontTx/>
              <a:buChar char="-"/>
            </a:pP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attacks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on</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individual</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judges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who</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dare</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to</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speak</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out</a:t>
            </a:r>
          </a:p>
          <a:p>
            <a:pPr marL="342900" lvl="1" indent="-342900">
              <a:buFontTx/>
              <a:buChar char="-"/>
            </a:pP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smear</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campaigns</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to</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discredit</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individual</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judges</a:t>
            </a: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1" indent="-342900">
              <a:buFontTx/>
              <a:buChar char="-"/>
            </a:pP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administrative</a:t>
            </a:r>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err="1">
                <a:solidFill>
                  <a:schemeClr val="tx1"/>
                </a:solidFill>
                <a:latin typeface="Tahoma" panose="020B0604030504040204" pitchFamily="34" charset="0"/>
                <a:ea typeface="Tahoma" panose="020B0604030504040204" pitchFamily="34" charset="0"/>
                <a:cs typeface="Tahoma" panose="020B0604030504040204" pitchFamily="34" charset="0"/>
              </a:rPr>
              <a:t>pressure</a:t>
            </a:r>
            <a:endParaRPr lang="hu-HU"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hu-HU"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u-HU" sz="2400" dirty="0">
                <a:solidFill>
                  <a:srgbClr val="FF0000"/>
                </a:solidFill>
                <a:latin typeface="Tahoma" panose="020B0604030504040204" pitchFamily="34" charset="0"/>
                <a:ea typeface="Tahoma" panose="020B0604030504040204" pitchFamily="34" charset="0"/>
                <a:cs typeface="Tahoma" panose="020B0604030504040204" pitchFamily="34" charset="0"/>
              </a:rPr>
              <a:t>CM INTERIM RESOLUTION OF 2022</a:t>
            </a:r>
          </a:p>
          <a:p>
            <a:pPr marR="0" lvl="0" algn="l" rtl="0">
              <a:spcBef>
                <a:spcPts val="0"/>
              </a:spcBef>
              <a:spcAft>
                <a:spcPts val="0"/>
              </a:spcAft>
            </a:pPr>
            <a:endParaRPr lang="hu-HU" sz="2800" dirty="0">
              <a:solidFill>
                <a:schemeClr val="tx1"/>
              </a:solidFill>
              <a:latin typeface="Tahoma" panose="020B0604030504040204" pitchFamily="34" charset="0"/>
              <a:ea typeface="+mn-lt"/>
              <a:cs typeface="+mn-lt"/>
            </a:endParaRPr>
          </a:p>
          <a:p>
            <a:pPr marR="0" lvl="0" algn="l" rtl="0">
              <a:spcBef>
                <a:spcPts val="0"/>
              </a:spcBef>
              <a:spcAft>
                <a:spcPts val="0"/>
              </a:spcAft>
            </a:pPr>
            <a:endParaRPr lang="hu-HU" sz="2800" dirty="0">
              <a:solidFill>
                <a:schemeClr val="tx1"/>
              </a:solidFill>
              <a:latin typeface="Tahoma" panose="020B0604030504040204" pitchFamily="34" charset="0"/>
              <a:ea typeface="+mn-lt"/>
              <a:cs typeface="+mn-lt"/>
            </a:endParaRPr>
          </a:p>
          <a:p>
            <a:pPr marL="457200" marR="0" lvl="0" indent="-457200" algn="l" rtl="0">
              <a:spcBef>
                <a:spcPts val="0"/>
              </a:spcBef>
              <a:spcAft>
                <a:spcPts val="0"/>
              </a:spcAft>
              <a:buFontTx/>
              <a:buChar char="-"/>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769441"/>
          </a:xfrm>
          <a:prstGeom prst="rect">
            <a:avLst/>
          </a:prstGeom>
          <a:noFill/>
        </p:spPr>
        <p:txBody>
          <a:bodyPr wrap="square" rtlCol="0">
            <a:spAutoFit/>
          </a:bodyPr>
          <a:lstStyle/>
          <a:p>
            <a:pPr algn="r"/>
            <a:r>
              <a:rPr lang="hu-HU" sz="4400" dirty="0" err="1">
                <a:solidFill>
                  <a:srgbClr val="FF0000"/>
                </a:solidFill>
                <a:latin typeface="ABC Ginto Nord" panose="020B0004030202060204" pitchFamily="34" charset="-18"/>
              </a:rPr>
              <a:t>Instead</a:t>
            </a:r>
            <a:r>
              <a:rPr lang="hu-HU" sz="4400" dirty="0">
                <a:solidFill>
                  <a:srgbClr val="FF0000"/>
                </a:solidFill>
                <a:latin typeface="ABC Ginto Nord" panose="020B0004030202060204" pitchFamily="34" charset="-18"/>
              </a:rPr>
              <a:t> of lifting, </a:t>
            </a:r>
            <a:r>
              <a:rPr lang="hu-HU" sz="4400" dirty="0" err="1">
                <a:solidFill>
                  <a:srgbClr val="FF0000"/>
                </a:solidFill>
                <a:latin typeface="ABC Ginto Nord" panose="020B0004030202060204" pitchFamily="34" charset="-18"/>
              </a:rPr>
              <a:t>amplifying</a:t>
            </a:r>
            <a:endParaRPr lang="hu-HU" sz="4400" dirty="0">
              <a:solidFill>
                <a:srgbClr val="FF0000"/>
              </a:solidFill>
              <a:latin typeface="ABC Ginto Nord" panose="020B0004030202060204" pitchFamily="34" charset="-18"/>
            </a:endParaRPr>
          </a:p>
        </p:txBody>
      </p:sp>
      <p:sp>
        <p:nvSpPr>
          <p:cNvPr id="2" name="Nyíl: jobbra mutató 1">
            <a:extLst>
              <a:ext uri="{FF2B5EF4-FFF2-40B4-BE49-F238E27FC236}">
                <a16:creationId xmlns:a16="http://schemas.microsoft.com/office/drawing/2014/main" id="{EABB84F2-636C-31AC-709F-A3CBA136921C}"/>
              </a:ext>
            </a:extLst>
          </p:cNvPr>
          <p:cNvSpPr/>
          <p:nvPr/>
        </p:nvSpPr>
        <p:spPr>
          <a:xfrm>
            <a:off x="4731382" y="5709684"/>
            <a:ext cx="893242" cy="484632"/>
          </a:xfrm>
          <a:prstGeom prst="rightArrow">
            <a:avLst/>
          </a:prstGeom>
          <a:solidFill>
            <a:srgbClr val="C00000"/>
          </a:solidFill>
          <a:ln>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4690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252530" y="1645067"/>
            <a:ext cx="11783526" cy="6370934"/>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n-US" sz="2800" dirty="0">
                <a:solidFill>
                  <a:schemeClr val="dk1"/>
                </a:solidFill>
              </a:rPr>
              <a:t>I</a:t>
            </a:r>
            <a:r>
              <a:rPr lang="hu-HU" sz="2800" dirty="0">
                <a:solidFill>
                  <a:schemeClr val="dk1"/>
                </a:solidFill>
              </a:rPr>
              <a:t>n 2022 </a:t>
            </a:r>
            <a:r>
              <a:rPr lang="hu-HU" sz="2800" dirty="0">
                <a:solidFill>
                  <a:srgbClr val="FF0000"/>
                </a:solidFill>
              </a:rPr>
              <a:t>two massive smear campaigns </a:t>
            </a:r>
            <a:r>
              <a:rPr lang="hu-HU" sz="2800" dirty="0">
                <a:solidFill>
                  <a:schemeClr val="dk1"/>
                </a:solidFill>
              </a:rPr>
              <a:t>were targeted against individual judges as members of the National Judicial Council</a:t>
            </a:r>
          </a:p>
          <a:p>
            <a:pPr marR="0" lvl="0" rtl="0">
              <a:spcBef>
                <a:spcPts val="0"/>
              </a:spcBef>
              <a:spcAft>
                <a:spcPts val="0"/>
              </a:spcAft>
            </a:pPr>
            <a:endParaRPr lang="hu-HU" sz="2800" dirty="0">
              <a:solidFill>
                <a:schemeClr val="dk1"/>
              </a:solidFill>
            </a:endParaRPr>
          </a:p>
          <a:p>
            <a:pPr marR="0" lvl="0" rtl="0">
              <a:spcBef>
                <a:spcPts val="0"/>
              </a:spcBef>
              <a:spcAft>
                <a:spcPts val="0"/>
              </a:spcAft>
            </a:pPr>
            <a:r>
              <a:rPr lang="en-US" sz="2800" dirty="0">
                <a:solidFill>
                  <a:srgbClr val="FF0000"/>
                </a:solidFill>
              </a:rPr>
              <a:t>T</a:t>
            </a:r>
            <a:r>
              <a:rPr lang="hu-HU" sz="2800" dirty="0">
                <a:solidFill>
                  <a:srgbClr val="FF0000"/>
                </a:solidFill>
              </a:rPr>
              <a:t>he context</a:t>
            </a:r>
          </a:p>
          <a:p>
            <a:pPr marL="457200" marR="0" lvl="0" indent="-457200" rtl="0">
              <a:spcBef>
                <a:spcPts val="0"/>
              </a:spcBef>
              <a:spcAft>
                <a:spcPts val="0"/>
              </a:spcAft>
              <a:buFontTx/>
              <a:buChar char="-"/>
            </a:pPr>
            <a:r>
              <a:rPr lang="hu-HU" sz="2800" dirty="0" err="1">
                <a:solidFill>
                  <a:schemeClr val="dk1"/>
                </a:solidFill>
                <a:latin typeface="Tahoma" panose="020B0604030504040204" pitchFamily="34" charset="0"/>
                <a:ea typeface="+mn-lt"/>
                <a:cs typeface="+mn-lt"/>
              </a:rPr>
              <a:t>rule</a:t>
            </a:r>
            <a:r>
              <a:rPr lang="hu-HU" sz="2800" dirty="0">
                <a:solidFill>
                  <a:schemeClr val="dk1"/>
                </a:solidFill>
                <a:latin typeface="Tahoma" panose="020B0604030504040204" pitchFamily="34" charset="0"/>
                <a:ea typeface="+mn-lt"/>
                <a:cs typeface="+mn-lt"/>
              </a:rPr>
              <a:t> of </a:t>
            </a:r>
            <a:r>
              <a:rPr lang="hu-HU" sz="2800" dirty="0" err="1">
                <a:solidFill>
                  <a:schemeClr val="dk1"/>
                </a:solidFill>
                <a:latin typeface="Tahoma" panose="020B0604030504040204" pitchFamily="34" charset="0"/>
                <a:ea typeface="+mn-lt"/>
                <a:cs typeface="+mn-lt"/>
              </a:rPr>
              <a:t>law</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conditionality</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proceeding</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against</a:t>
            </a:r>
            <a:r>
              <a:rPr lang="hu-HU" sz="2800" dirty="0">
                <a:solidFill>
                  <a:schemeClr val="dk1"/>
                </a:solidFill>
                <a:latin typeface="Tahoma" panose="020B0604030504040204" pitchFamily="34" charset="0"/>
                <a:ea typeface="+mn-lt"/>
                <a:cs typeface="+mn-lt"/>
              </a:rPr>
              <a:t> Hungary</a:t>
            </a:r>
          </a:p>
          <a:p>
            <a:pPr marL="457200" marR="0" lvl="0" indent="-457200" rtl="0">
              <a:spcBef>
                <a:spcPts val="0"/>
              </a:spcBef>
              <a:spcAft>
                <a:spcPts val="0"/>
              </a:spcAft>
              <a:buFontTx/>
              <a:buChar char="-"/>
            </a:pPr>
            <a:r>
              <a:rPr lang="hu-HU" sz="2800" dirty="0" err="1">
                <a:solidFill>
                  <a:schemeClr val="dk1"/>
                </a:solidFill>
                <a:latin typeface="Tahoma" panose="020B0604030504040204" pitchFamily="34" charset="0"/>
                <a:ea typeface="+mn-lt"/>
                <a:cs typeface="+mn-lt"/>
              </a:rPr>
              <a:t>debate</a:t>
            </a:r>
            <a:r>
              <a:rPr lang="hu-HU" sz="2800" dirty="0">
                <a:solidFill>
                  <a:schemeClr val="dk1"/>
                </a:solidFill>
                <a:latin typeface="Tahoma" panose="020B0604030504040204" pitchFamily="34" charset="0"/>
                <a:ea typeface="+mn-lt"/>
                <a:cs typeface="+mn-lt"/>
              </a:rPr>
              <a:t> over the </a:t>
            </a:r>
            <a:r>
              <a:rPr lang="hu-HU" sz="2800" dirty="0" err="1">
                <a:solidFill>
                  <a:schemeClr val="dk1"/>
                </a:solidFill>
                <a:latin typeface="Tahoma" panose="020B0604030504040204" pitchFamily="34" charset="0"/>
                <a:ea typeface="+mn-lt"/>
                <a:cs typeface="+mn-lt"/>
              </a:rPr>
              <a:t>approval</a:t>
            </a:r>
            <a:r>
              <a:rPr lang="hu-HU" sz="2800" dirty="0">
                <a:solidFill>
                  <a:schemeClr val="dk1"/>
                </a:solidFill>
                <a:latin typeface="Tahoma" panose="020B0604030504040204" pitchFamily="34" charset="0"/>
                <a:ea typeface="+mn-lt"/>
                <a:cs typeface="+mn-lt"/>
              </a:rPr>
              <a:t> of the RRF of Hungary</a:t>
            </a:r>
          </a:p>
          <a:p>
            <a:pPr marL="457200" marR="0" lvl="0" indent="-457200" rtl="0">
              <a:spcBef>
                <a:spcPts val="0"/>
              </a:spcBef>
              <a:spcAft>
                <a:spcPts val="0"/>
              </a:spcAft>
              <a:buFontTx/>
              <a:buChar char="-"/>
            </a:pPr>
            <a:r>
              <a:rPr lang="hu-HU" sz="2800" dirty="0" err="1">
                <a:solidFill>
                  <a:srgbClr val="C00000"/>
                </a:solidFill>
                <a:latin typeface="Tahoma" panose="020B0604030504040204" pitchFamily="34" charset="0"/>
                <a:ea typeface="+mn-lt"/>
                <a:cs typeface="+mn-lt"/>
              </a:rPr>
              <a:t>heightened</a:t>
            </a:r>
            <a:r>
              <a:rPr lang="hu-HU" sz="2800" dirty="0">
                <a:solidFill>
                  <a:srgbClr val="C00000"/>
                </a:solidFill>
                <a:latin typeface="Tahoma" panose="020B0604030504040204" pitchFamily="34" charset="0"/>
                <a:ea typeface="+mn-lt"/>
                <a:cs typeface="+mn-lt"/>
              </a:rPr>
              <a:t> </a:t>
            </a:r>
            <a:r>
              <a:rPr lang="hu-HU" sz="2800" dirty="0" err="1">
                <a:solidFill>
                  <a:srgbClr val="C00000"/>
                </a:solidFill>
                <a:latin typeface="Tahoma" panose="020B0604030504040204" pitchFamily="34" charset="0"/>
                <a:ea typeface="+mn-lt"/>
                <a:cs typeface="+mn-lt"/>
              </a:rPr>
              <a:t>conflicts</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between</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administrative</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leaders</a:t>
            </a:r>
            <a:r>
              <a:rPr lang="hu-HU" sz="2800" dirty="0">
                <a:solidFill>
                  <a:schemeClr val="dk1"/>
                </a:solidFill>
                <a:latin typeface="Tahoma" panose="020B0604030504040204" pitchFamily="34" charset="0"/>
                <a:ea typeface="+mn-lt"/>
                <a:cs typeface="+mn-lt"/>
              </a:rPr>
              <a:t> and the NJC</a:t>
            </a:r>
          </a:p>
          <a:p>
            <a:pPr lvl="1"/>
            <a:r>
              <a:rPr lang="hu-HU" sz="2800" dirty="0">
                <a:solidFill>
                  <a:schemeClr val="dk1"/>
                </a:solidFill>
                <a:latin typeface="Tahoma" panose="020B0604030504040204" pitchFamily="34" charset="0"/>
                <a:ea typeface="+mn-lt"/>
                <a:cs typeface="+mn-lt"/>
              </a:rPr>
              <a:t>	- </a:t>
            </a:r>
            <a:r>
              <a:rPr lang="hu-HU" sz="2800" dirty="0" err="1">
                <a:solidFill>
                  <a:schemeClr val="dk1"/>
                </a:solidFill>
                <a:latin typeface="Tahoma" panose="020B0604030504040204" pitchFamily="34" charset="0"/>
                <a:ea typeface="+mn-lt"/>
                <a:cs typeface="+mn-lt"/>
              </a:rPr>
              <a:t>unlawful</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appointment</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practice</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controversial</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secondments</a:t>
            </a:r>
            <a:endParaRPr lang="hu-HU" sz="2800" dirty="0">
              <a:solidFill>
                <a:schemeClr val="dk1"/>
              </a:solidFill>
              <a:latin typeface="Tahoma" panose="020B0604030504040204" pitchFamily="34" charset="0"/>
              <a:ea typeface="+mn-lt"/>
              <a:cs typeface="+mn-lt"/>
            </a:endParaRPr>
          </a:p>
          <a:p>
            <a:pPr lvl="1"/>
            <a:r>
              <a:rPr lang="hu-HU" sz="2800" dirty="0">
                <a:solidFill>
                  <a:schemeClr val="dk1"/>
                </a:solidFill>
                <a:latin typeface="Tahoma" panose="020B0604030504040204" pitchFamily="34" charset="0"/>
                <a:ea typeface="+mn-lt"/>
                <a:cs typeface="+mn-lt"/>
              </a:rPr>
              <a:t>	- </a:t>
            </a:r>
            <a:r>
              <a:rPr lang="hu-HU" sz="2800" dirty="0" err="1">
                <a:solidFill>
                  <a:schemeClr val="dk1"/>
                </a:solidFill>
                <a:latin typeface="Tahoma" panose="020B0604030504040204" pitchFamily="34" charset="0"/>
                <a:ea typeface="+mn-lt"/>
                <a:cs typeface="+mn-lt"/>
              </a:rPr>
              <a:t>high</a:t>
            </a:r>
            <a:r>
              <a:rPr lang="hu-HU" sz="2800" dirty="0">
                <a:solidFill>
                  <a:schemeClr val="dk1"/>
                </a:solidFill>
                <a:latin typeface="Tahoma" panose="020B0604030504040204" pitchFamily="34" charset="0"/>
                <a:ea typeface="+mn-lt"/>
                <a:cs typeface="+mn-lt"/>
              </a:rPr>
              <a:t>-profil </a:t>
            </a:r>
            <a:r>
              <a:rPr lang="hu-HU" sz="2800" dirty="0" err="1">
                <a:solidFill>
                  <a:schemeClr val="dk1"/>
                </a:solidFill>
                <a:latin typeface="Tahoma" panose="020B0604030504040204" pitchFamily="34" charset="0"/>
                <a:ea typeface="+mn-lt"/>
                <a:cs typeface="+mn-lt"/>
              </a:rPr>
              <a:t>corruption</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case</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reaching</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court</a:t>
            </a:r>
            <a:r>
              <a:rPr lang="hu-HU" sz="2800" dirty="0">
                <a:solidFill>
                  <a:schemeClr val="dk1"/>
                </a:solidFill>
                <a:latin typeface="Tahoma" panose="020B0604030504040204" pitchFamily="34" charset="0"/>
                <a:ea typeface="+mn-lt"/>
                <a:cs typeface="+mn-lt"/>
              </a:rPr>
              <a:t> </a:t>
            </a:r>
            <a:r>
              <a:rPr lang="hu-HU" sz="2800" dirty="0" err="1">
                <a:solidFill>
                  <a:schemeClr val="dk1"/>
                </a:solidFill>
                <a:latin typeface="Tahoma" panose="020B0604030504040204" pitchFamily="34" charset="0"/>
                <a:ea typeface="+mn-lt"/>
                <a:cs typeface="+mn-lt"/>
              </a:rPr>
              <a:t>administration</a:t>
            </a:r>
            <a:endParaRPr lang="hu-HU" sz="2800" dirty="0">
              <a:solidFill>
                <a:schemeClr val="dk1"/>
              </a:solidFill>
              <a:latin typeface="Tahoma" panose="020B0604030504040204" pitchFamily="34" charset="0"/>
              <a:ea typeface="+mn-lt"/>
              <a:cs typeface="+mn-lt"/>
            </a:endParaRPr>
          </a:p>
          <a:p>
            <a:pPr lvl="1"/>
            <a:endParaRPr lang="hu-HU" sz="3200" dirty="0">
              <a:solidFill>
                <a:schemeClr val="dk1"/>
              </a:solidFill>
              <a:latin typeface="Tahoma" panose="020B0604030504040204" pitchFamily="34" charset="0"/>
              <a:ea typeface="+mn-lt"/>
              <a:cs typeface="+mn-lt"/>
            </a:endParaRPr>
          </a:p>
          <a:p>
            <a:pPr marL="457200" marR="0" lvl="0" indent="-457200" rtl="0">
              <a:spcBef>
                <a:spcPts val="0"/>
              </a:spcBef>
              <a:spcAft>
                <a:spcPts val="0"/>
              </a:spcAft>
              <a:buFontTx/>
              <a:buChar char="-"/>
            </a:pPr>
            <a:endParaRPr lang="hu-HU" sz="3200" dirty="0">
              <a:solidFill>
                <a:schemeClr val="tx1"/>
              </a:solidFill>
              <a:latin typeface="Tahoma" panose="020B0604030504040204" pitchFamily="34" charset="0"/>
              <a:ea typeface="+mn-lt"/>
              <a:cs typeface="+mn-lt"/>
            </a:endParaRPr>
          </a:p>
          <a:p>
            <a:pPr marR="0" lvl="0" algn="l" rtl="0">
              <a:spcBef>
                <a:spcPts val="0"/>
              </a:spcBef>
              <a:spcAft>
                <a:spcPts val="0"/>
              </a:spcAft>
            </a:pPr>
            <a:endParaRPr lang="hu-HU" sz="2800" dirty="0">
              <a:solidFill>
                <a:schemeClr val="tx1"/>
              </a:solidFill>
              <a:latin typeface="Tahoma" panose="020B0604030504040204" pitchFamily="34" charset="0"/>
              <a:ea typeface="+mn-lt"/>
              <a:cs typeface="+mn-lt"/>
            </a:endParaRPr>
          </a:p>
          <a:p>
            <a:pPr marL="457200" marR="0" lvl="0" indent="-457200" algn="l" rtl="0">
              <a:spcBef>
                <a:spcPts val="0"/>
              </a:spcBef>
              <a:spcAft>
                <a:spcPts val="0"/>
              </a:spcAft>
              <a:buFontTx/>
              <a:buChar char="-"/>
            </a:pPr>
            <a:endParaRPr lang="hu-HU" sz="3200" dirty="0">
              <a:solidFill>
                <a:schemeClr val="dk1"/>
              </a:solidFill>
            </a:endParaRPr>
          </a:p>
          <a:p>
            <a:pPr marL="457200" marR="0" lvl="0" indent="-457200" algn="l" rtl="0">
              <a:spcBef>
                <a:spcPts val="0"/>
              </a:spcBef>
              <a:spcAft>
                <a:spcPts val="0"/>
              </a:spcAft>
              <a:buFontTx/>
              <a:buChar char="-"/>
            </a:pPr>
            <a:endParaRPr lang="hu-HU" sz="3200" dirty="0">
              <a:solidFill>
                <a:schemeClr val="dk1"/>
              </a:solidFill>
            </a:endParaRPr>
          </a:p>
        </p:txBody>
      </p:sp>
      <p:pic>
        <p:nvPicPr>
          <p:cNvPr id="94" name="Google Shape;94;p2"/>
          <p:cNvPicPr preferRelativeResize="0"/>
          <p:nvPr/>
        </p:nvPicPr>
        <p:blipFill rotWithShape="1">
          <a:blip r:embed="rId3">
            <a:alphaModFix/>
          </a:blip>
          <a:srcRect/>
          <a:stretch/>
        </p:blipFill>
        <p:spPr>
          <a:xfrm>
            <a:off x="252530" y="6441881"/>
            <a:ext cx="1301321" cy="245177"/>
          </a:xfrm>
          <a:prstGeom prst="rect">
            <a:avLst/>
          </a:prstGeom>
          <a:noFill/>
          <a:ln>
            <a:noFill/>
          </a:ln>
        </p:spPr>
      </p:pic>
      <p:pic>
        <p:nvPicPr>
          <p:cNvPr id="6" name="Kép 5">
            <a:extLst>
              <a:ext uri="{FF2B5EF4-FFF2-40B4-BE49-F238E27FC236}">
                <a16:creationId xmlns:a16="http://schemas.microsoft.com/office/drawing/2014/main" id="{81CD5D99-33A8-CC4A-935D-AA7F821D38DC}"/>
              </a:ext>
            </a:extLst>
          </p:cNvPr>
          <p:cNvPicPr>
            <a:picLocks noChangeAspect="1"/>
          </p:cNvPicPr>
          <p:nvPr/>
        </p:nvPicPr>
        <p:blipFill>
          <a:blip r:embed="rId4"/>
          <a:srcRect/>
          <a:stretch/>
        </p:blipFill>
        <p:spPr>
          <a:xfrm>
            <a:off x="299475" y="284309"/>
            <a:ext cx="1805665" cy="657580"/>
          </a:xfrm>
          <a:prstGeom prst="rect">
            <a:avLst/>
          </a:prstGeom>
        </p:spPr>
      </p:pic>
      <p:sp>
        <p:nvSpPr>
          <p:cNvPr id="5" name="Szövegdoboz 4">
            <a:extLst>
              <a:ext uri="{FF2B5EF4-FFF2-40B4-BE49-F238E27FC236}">
                <a16:creationId xmlns:a16="http://schemas.microsoft.com/office/drawing/2014/main" id="{2C6792BA-6393-6C84-ECCA-6A27FDEAC4DC}"/>
              </a:ext>
            </a:extLst>
          </p:cNvPr>
          <p:cNvSpPr txBox="1"/>
          <p:nvPr/>
        </p:nvSpPr>
        <p:spPr>
          <a:xfrm>
            <a:off x="2413592" y="284310"/>
            <a:ext cx="8899450" cy="769441"/>
          </a:xfrm>
          <a:prstGeom prst="rect">
            <a:avLst/>
          </a:prstGeom>
          <a:noFill/>
        </p:spPr>
        <p:txBody>
          <a:bodyPr wrap="square" rtlCol="0">
            <a:spAutoFit/>
          </a:bodyPr>
          <a:lstStyle/>
          <a:p>
            <a:pPr algn="r"/>
            <a:r>
              <a:rPr lang="hu-HU" sz="4400" dirty="0" err="1">
                <a:solidFill>
                  <a:srgbClr val="FF0000"/>
                </a:solidFill>
                <a:latin typeface="ABC Ginto Nord" panose="020B0004030202060204" pitchFamily="34" charset="-18"/>
              </a:rPr>
              <a:t>Smear</a:t>
            </a:r>
            <a:r>
              <a:rPr lang="hu-HU" sz="4400" dirty="0">
                <a:solidFill>
                  <a:srgbClr val="FF0000"/>
                </a:solidFill>
                <a:latin typeface="ABC Ginto Nord" panose="020B0004030202060204" pitchFamily="34" charset="-18"/>
              </a:rPr>
              <a:t> </a:t>
            </a:r>
            <a:r>
              <a:rPr lang="hu-HU" sz="4400" dirty="0" err="1">
                <a:solidFill>
                  <a:srgbClr val="FF0000"/>
                </a:solidFill>
                <a:latin typeface="ABC Ginto Nord" panose="020B0004030202060204" pitchFamily="34" charset="-18"/>
              </a:rPr>
              <a:t>campaigns</a:t>
            </a:r>
            <a:r>
              <a:rPr lang="hu-HU" sz="4400" dirty="0">
                <a:solidFill>
                  <a:srgbClr val="FF0000"/>
                </a:solidFill>
                <a:latin typeface="ABC Ginto Nord" panose="020B0004030202060204" pitchFamily="34" charset="-18"/>
              </a:rPr>
              <a:t> of 2022</a:t>
            </a:r>
          </a:p>
        </p:txBody>
      </p:sp>
    </p:spTree>
    <p:extLst>
      <p:ext uri="{BB962C8B-B14F-4D97-AF65-F5344CB8AC3E}">
        <p14:creationId xmlns:p14="http://schemas.microsoft.com/office/powerpoint/2010/main" val="19872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p:nvPr/>
        </p:nvSpPr>
        <p:spPr>
          <a:xfrm>
            <a:off x="411126" y="927209"/>
            <a:ext cx="669652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4400" dirty="0" err="1">
                <a:solidFill>
                  <a:srgbClr val="FF0000"/>
                </a:solidFill>
              </a:rPr>
              <a:t>First</a:t>
            </a:r>
            <a:r>
              <a:rPr lang="hu-HU" sz="4400" dirty="0">
                <a:solidFill>
                  <a:srgbClr val="FF0000"/>
                </a:solidFill>
              </a:rPr>
              <a:t> </a:t>
            </a:r>
            <a:r>
              <a:rPr lang="hu-HU" sz="4400" dirty="0" err="1">
                <a:solidFill>
                  <a:srgbClr val="FF0000"/>
                </a:solidFill>
              </a:rPr>
              <a:t>wave</a:t>
            </a:r>
            <a:r>
              <a:rPr lang="hu-HU" sz="4400" dirty="0">
                <a:solidFill>
                  <a:schemeClr val="dk1"/>
                </a:solidFill>
              </a:rPr>
              <a:t> 		</a:t>
            </a:r>
            <a:r>
              <a:rPr lang="hu-HU" sz="2800" dirty="0">
                <a:solidFill>
                  <a:schemeClr val="dk1"/>
                </a:solidFill>
              </a:rPr>
              <a:t>~ Aug 2022</a:t>
            </a:r>
            <a:endParaRPr lang="hu-HU" sz="2800" dirty="0">
              <a:solidFill>
                <a:schemeClr val="dk1"/>
              </a:solidFill>
              <a:latin typeface="Arial"/>
              <a:ea typeface="Arial"/>
              <a:cs typeface="Arial"/>
              <a:sym typeface="Arial"/>
            </a:endParaRPr>
          </a:p>
        </p:txBody>
      </p:sp>
      <p:pic>
        <p:nvPicPr>
          <p:cNvPr id="135" name="Google Shape;135;p7"/>
          <p:cNvPicPr preferRelativeResize="0"/>
          <p:nvPr/>
        </p:nvPicPr>
        <p:blipFill rotWithShape="1">
          <a:blip r:embed="rId3">
            <a:alphaModFix/>
          </a:blip>
          <a:srcRect/>
          <a:stretch/>
        </p:blipFill>
        <p:spPr>
          <a:xfrm>
            <a:off x="278209" y="6441881"/>
            <a:ext cx="1301321" cy="245177"/>
          </a:xfrm>
          <a:prstGeom prst="rect">
            <a:avLst/>
          </a:prstGeom>
          <a:noFill/>
          <a:ln>
            <a:noFill/>
          </a:ln>
        </p:spPr>
      </p:pic>
      <p:pic>
        <p:nvPicPr>
          <p:cNvPr id="7" name="Kép 6">
            <a:extLst>
              <a:ext uri="{FF2B5EF4-FFF2-40B4-BE49-F238E27FC236}">
                <a16:creationId xmlns:a16="http://schemas.microsoft.com/office/drawing/2014/main" id="{DBAC5FDA-6C9A-BE45-946E-C7F9833B45D0}"/>
              </a:ext>
            </a:extLst>
          </p:cNvPr>
          <p:cNvPicPr>
            <a:picLocks noChangeAspect="1"/>
          </p:cNvPicPr>
          <p:nvPr/>
        </p:nvPicPr>
        <p:blipFill>
          <a:blip r:embed="rId4"/>
          <a:srcRect/>
          <a:stretch/>
        </p:blipFill>
        <p:spPr>
          <a:xfrm>
            <a:off x="278209" y="284309"/>
            <a:ext cx="1805665" cy="657580"/>
          </a:xfrm>
          <a:prstGeom prst="rect">
            <a:avLst/>
          </a:prstGeom>
        </p:spPr>
      </p:pic>
      <p:pic>
        <p:nvPicPr>
          <p:cNvPr id="3" name="Kép 2" descr="A képen szöveg, személy, férfi, beltéri látható&#10;&#10;Automatikusan generált leírás">
            <a:extLst>
              <a:ext uri="{FF2B5EF4-FFF2-40B4-BE49-F238E27FC236}">
                <a16:creationId xmlns:a16="http://schemas.microsoft.com/office/drawing/2014/main" id="{9A2F0E4C-2D21-917C-FDB8-7B6989F087E2}"/>
              </a:ext>
            </a:extLst>
          </p:cNvPr>
          <p:cNvPicPr>
            <a:picLocks noChangeAspect="1"/>
          </p:cNvPicPr>
          <p:nvPr/>
        </p:nvPicPr>
        <p:blipFill rotWithShape="1">
          <a:blip r:embed="rId5"/>
          <a:srcRect l="37444" t="14502" r="22833" b="9459"/>
          <a:stretch/>
        </p:blipFill>
        <p:spPr bwMode="auto">
          <a:xfrm>
            <a:off x="6320090" y="467833"/>
            <a:ext cx="5460784" cy="5879804"/>
          </a:xfrm>
          <a:prstGeom prst="rect">
            <a:avLst/>
          </a:prstGeom>
          <a:ln>
            <a:noFill/>
          </a:ln>
          <a:extLst>
            <a:ext uri="{53640926-AAD7-44D8-BBD7-CCE9431645EC}">
              <a14:shadowObscured xmlns:a14="http://schemas.microsoft.com/office/drawing/2010/main"/>
            </a:ext>
          </a:extLst>
        </p:spPr>
      </p:pic>
      <p:sp>
        <p:nvSpPr>
          <p:cNvPr id="4" name="Szövegdoboz 3">
            <a:extLst>
              <a:ext uri="{FF2B5EF4-FFF2-40B4-BE49-F238E27FC236}">
                <a16:creationId xmlns:a16="http://schemas.microsoft.com/office/drawing/2014/main" id="{55BAA962-5B39-5177-BAD6-AF7AB34E9A08}"/>
              </a:ext>
            </a:extLst>
          </p:cNvPr>
          <p:cNvSpPr txBox="1"/>
          <p:nvPr/>
        </p:nvSpPr>
        <p:spPr>
          <a:xfrm>
            <a:off x="496187" y="1729188"/>
            <a:ext cx="6032204" cy="4524315"/>
          </a:xfrm>
          <a:prstGeom prst="rect">
            <a:avLst/>
          </a:prstGeom>
          <a:noFill/>
        </p:spPr>
        <p:txBody>
          <a:bodyPr wrap="square" rtlCol="0">
            <a:spAutoFit/>
          </a:bodyPr>
          <a:lstStyle/>
          <a:p>
            <a:r>
              <a:rPr lang="hu-HU" sz="2400" dirty="0" err="1"/>
              <a:t>judge</a:t>
            </a:r>
            <a:r>
              <a:rPr lang="hu-HU" sz="2400" dirty="0"/>
              <a:t> Vasvári (</a:t>
            </a:r>
            <a:r>
              <a:rPr lang="hu-HU" sz="2400" dirty="0" err="1"/>
              <a:t>spokesperson</a:t>
            </a:r>
            <a:r>
              <a:rPr lang="hu-HU" sz="2400" dirty="0"/>
              <a:t> of the NJC)</a:t>
            </a:r>
          </a:p>
          <a:p>
            <a:r>
              <a:rPr lang="hu-HU" sz="2400" dirty="0"/>
              <a:t>public statement in </a:t>
            </a:r>
            <a:r>
              <a:rPr lang="en-US" sz="2400" dirty="0"/>
              <a:t>‘</a:t>
            </a:r>
            <a:r>
              <a:rPr lang="hu-HU" sz="2400" dirty="0"/>
              <a:t>The Guardian’</a:t>
            </a:r>
          </a:p>
          <a:p>
            <a:endParaRPr lang="hu-HU" sz="2400" dirty="0"/>
          </a:p>
          <a:p>
            <a:pPr algn="ctr"/>
            <a:r>
              <a:rPr lang="hu-HU" sz="2000" dirty="0">
                <a:solidFill>
                  <a:srgbClr val="FF0000"/>
                </a:solidFill>
              </a:rPr>
              <a:t>„</a:t>
            </a:r>
            <a:r>
              <a:rPr lang="hu-HU" sz="2000" dirty="0" err="1">
                <a:solidFill>
                  <a:srgbClr val="FF0000"/>
                </a:solidFill>
              </a:rPr>
              <a:t>we</a:t>
            </a:r>
            <a:r>
              <a:rPr lang="hu-HU" sz="2000" dirty="0">
                <a:solidFill>
                  <a:srgbClr val="FF0000"/>
                </a:solidFill>
              </a:rPr>
              <a:t> </a:t>
            </a:r>
            <a:r>
              <a:rPr lang="hu-HU" sz="2000" dirty="0" err="1">
                <a:solidFill>
                  <a:srgbClr val="FF0000"/>
                </a:solidFill>
              </a:rPr>
              <a:t>have</a:t>
            </a:r>
            <a:r>
              <a:rPr lang="hu-HU" sz="2000" dirty="0">
                <a:solidFill>
                  <a:srgbClr val="FF0000"/>
                </a:solidFill>
              </a:rPr>
              <a:t> </a:t>
            </a:r>
            <a:r>
              <a:rPr lang="hu-HU" sz="2000" dirty="0" err="1">
                <a:solidFill>
                  <a:srgbClr val="FF0000"/>
                </a:solidFill>
              </a:rPr>
              <a:t>been</a:t>
            </a:r>
            <a:r>
              <a:rPr lang="hu-HU" sz="2000" dirty="0">
                <a:solidFill>
                  <a:srgbClr val="FF0000"/>
                </a:solidFill>
              </a:rPr>
              <a:t> </a:t>
            </a:r>
            <a:r>
              <a:rPr lang="hu-HU" sz="2000" dirty="0" err="1">
                <a:solidFill>
                  <a:srgbClr val="FF0000"/>
                </a:solidFill>
              </a:rPr>
              <a:t>witnessing</a:t>
            </a:r>
            <a:r>
              <a:rPr lang="hu-HU" sz="2000" dirty="0">
                <a:solidFill>
                  <a:srgbClr val="FF0000"/>
                </a:solidFill>
              </a:rPr>
              <a:t> </a:t>
            </a:r>
          </a:p>
          <a:p>
            <a:pPr algn="ctr"/>
            <a:r>
              <a:rPr lang="hu-HU" sz="2000" dirty="0" err="1">
                <a:solidFill>
                  <a:srgbClr val="FF0000"/>
                </a:solidFill>
              </a:rPr>
              <a:t>external</a:t>
            </a:r>
            <a:r>
              <a:rPr lang="hu-HU" sz="2000" dirty="0">
                <a:solidFill>
                  <a:srgbClr val="FF0000"/>
                </a:solidFill>
              </a:rPr>
              <a:t> and </a:t>
            </a:r>
            <a:r>
              <a:rPr lang="hu-HU" sz="2000" dirty="0" err="1">
                <a:solidFill>
                  <a:srgbClr val="FF0000"/>
                </a:solidFill>
              </a:rPr>
              <a:t>internal</a:t>
            </a:r>
            <a:r>
              <a:rPr lang="hu-HU" sz="2000" dirty="0">
                <a:solidFill>
                  <a:srgbClr val="FF0000"/>
                </a:solidFill>
              </a:rPr>
              <a:t> </a:t>
            </a:r>
            <a:r>
              <a:rPr lang="hu-HU" sz="2000" dirty="0" err="1">
                <a:solidFill>
                  <a:srgbClr val="FF0000"/>
                </a:solidFill>
              </a:rPr>
              <a:t>influence</a:t>
            </a:r>
            <a:r>
              <a:rPr lang="hu-HU" sz="2000" dirty="0">
                <a:solidFill>
                  <a:srgbClr val="FF0000"/>
                </a:solidFill>
              </a:rPr>
              <a:t> </a:t>
            </a:r>
            <a:r>
              <a:rPr lang="hu-HU" sz="2000" dirty="0" err="1">
                <a:solidFill>
                  <a:srgbClr val="FF0000"/>
                </a:solidFill>
              </a:rPr>
              <a:t>attempts</a:t>
            </a:r>
            <a:r>
              <a:rPr lang="hu-HU" sz="2000" dirty="0">
                <a:solidFill>
                  <a:srgbClr val="FF0000"/>
                </a:solidFill>
              </a:rPr>
              <a:t>”</a:t>
            </a:r>
          </a:p>
          <a:p>
            <a:endParaRPr lang="hu-HU" sz="2000" dirty="0"/>
          </a:p>
          <a:p>
            <a:pPr algn="ctr"/>
            <a:r>
              <a:rPr lang="hu-HU" sz="2000" dirty="0">
                <a:solidFill>
                  <a:srgbClr val="FF0000"/>
                </a:solidFill>
              </a:rPr>
              <a:t>„</a:t>
            </a:r>
            <a:r>
              <a:rPr lang="hu-HU" sz="2000" dirty="0" err="1">
                <a:solidFill>
                  <a:srgbClr val="FF0000"/>
                </a:solidFill>
              </a:rPr>
              <a:t>we</a:t>
            </a:r>
            <a:r>
              <a:rPr lang="hu-HU" sz="2000" dirty="0">
                <a:solidFill>
                  <a:srgbClr val="FF0000"/>
                </a:solidFill>
              </a:rPr>
              <a:t> </a:t>
            </a:r>
            <a:r>
              <a:rPr lang="hu-HU" sz="2000" dirty="0" err="1">
                <a:solidFill>
                  <a:srgbClr val="FF0000"/>
                </a:solidFill>
              </a:rPr>
              <a:t>just</a:t>
            </a:r>
            <a:r>
              <a:rPr lang="hu-HU" sz="2000" dirty="0">
                <a:solidFill>
                  <a:srgbClr val="FF0000"/>
                </a:solidFill>
              </a:rPr>
              <a:t> </a:t>
            </a:r>
            <a:r>
              <a:rPr lang="hu-HU" sz="2000" dirty="0" err="1">
                <a:solidFill>
                  <a:srgbClr val="FF0000"/>
                </a:solidFill>
              </a:rPr>
              <a:t>want</a:t>
            </a:r>
            <a:r>
              <a:rPr lang="hu-HU" sz="2000" dirty="0">
                <a:solidFill>
                  <a:srgbClr val="FF0000"/>
                </a:solidFill>
              </a:rPr>
              <a:t> a </a:t>
            </a:r>
            <a:r>
              <a:rPr lang="hu-HU" sz="2000" dirty="0" err="1">
                <a:solidFill>
                  <a:srgbClr val="FF0000"/>
                </a:solidFill>
              </a:rPr>
              <a:t>transparent</a:t>
            </a:r>
            <a:r>
              <a:rPr lang="hu-HU" sz="2000" dirty="0">
                <a:solidFill>
                  <a:srgbClr val="FF0000"/>
                </a:solidFill>
              </a:rPr>
              <a:t> and </a:t>
            </a:r>
            <a:r>
              <a:rPr lang="hu-HU" sz="2000" dirty="0" err="1">
                <a:solidFill>
                  <a:srgbClr val="FF0000"/>
                </a:solidFill>
              </a:rPr>
              <a:t>meritocratic</a:t>
            </a:r>
            <a:r>
              <a:rPr lang="hu-HU" sz="2000" dirty="0">
                <a:solidFill>
                  <a:srgbClr val="FF0000"/>
                </a:solidFill>
              </a:rPr>
              <a:t> </a:t>
            </a:r>
            <a:r>
              <a:rPr lang="hu-HU" sz="2000" dirty="0" err="1">
                <a:solidFill>
                  <a:srgbClr val="FF0000"/>
                </a:solidFill>
              </a:rPr>
              <a:t>system</a:t>
            </a:r>
            <a:r>
              <a:rPr lang="hu-HU" sz="2000" dirty="0">
                <a:solidFill>
                  <a:srgbClr val="FF0000"/>
                </a:solidFill>
              </a:rPr>
              <a:t>”</a:t>
            </a:r>
          </a:p>
          <a:p>
            <a:endParaRPr lang="hu-HU" sz="2400" dirty="0"/>
          </a:p>
          <a:p>
            <a:r>
              <a:rPr lang="hu-HU" sz="2400" dirty="0" err="1"/>
              <a:t>defamatory</a:t>
            </a:r>
            <a:r>
              <a:rPr lang="hu-HU" sz="2400" dirty="0"/>
              <a:t> </a:t>
            </a:r>
            <a:r>
              <a:rPr lang="hu-HU" sz="2400" dirty="0" err="1"/>
              <a:t>campaign</a:t>
            </a:r>
            <a:r>
              <a:rPr lang="hu-HU" sz="2400" dirty="0"/>
              <a:t> in the </a:t>
            </a:r>
            <a:r>
              <a:rPr lang="hu-HU" sz="2400" dirty="0" err="1"/>
              <a:t>governmental</a:t>
            </a:r>
            <a:r>
              <a:rPr lang="hu-HU" sz="2400" dirty="0"/>
              <a:t> propaganda </a:t>
            </a:r>
            <a:r>
              <a:rPr lang="hu-HU" sz="2400" dirty="0" err="1"/>
              <a:t>media</a:t>
            </a:r>
            <a:r>
              <a:rPr lang="hu-HU" sz="2400" dirty="0"/>
              <a:t> </a:t>
            </a:r>
            <a:r>
              <a:rPr lang="hu-HU" sz="2400" dirty="0" err="1"/>
              <a:t>for</a:t>
            </a:r>
            <a:r>
              <a:rPr lang="hu-HU" sz="2400" dirty="0"/>
              <a:t> </a:t>
            </a:r>
            <a:r>
              <a:rPr lang="hu-HU" sz="2400" dirty="0" err="1"/>
              <a:t>one</a:t>
            </a:r>
            <a:r>
              <a:rPr lang="hu-HU" sz="2400" dirty="0"/>
              <a:t> </a:t>
            </a:r>
            <a:r>
              <a:rPr lang="hu-HU" sz="2400" dirty="0" err="1"/>
              <a:t>week</a:t>
            </a:r>
            <a:endParaRPr lang="hu-HU" sz="2400" dirty="0"/>
          </a:p>
          <a:p>
            <a:pPr algn="ctr"/>
            <a:r>
              <a:rPr lang="hu-HU" sz="2000" dirty="0">
                <a:solidFill>
                  <a:srgbClr val="FF0000"/>
                </a:solidFill>
              </a:rPr>
              <a:t>„</a:t>
            </a:r>
            <a:r>
              <a:rPr lang="hu-HU" sz="2000" dirty="0" err="1">
                <a:solidFill>
                  <a:srgbClr val="FF0000"/>
                </a:solidFill>
              </a:rPr>
              <a:t>blood</a:t>
            </a:r>
            <a:r>
              <a:rPr lang="hu-HU" sz="2000" dirty="0">
                <a:solidFill>
                  <a:srgbClr val="FF0000"/>
                </a:solidFill>
              </a:rPr>
              <a:t> </a:t>
            </a:r>
            <a:r>
              <a:rPr lang="hu-HU" sz="2000" dirty="0" err="1">
                <a:solidFill>
                  <a:srgbClr val="FF0000"/>
                </a:solidFill>
              </a:rPr>
              <a:t>judge</a:t>
            </a:r>
            <a:r>
              <a:rPr lang="hu-HU" sz="2000" dirty="0">
                <a:solidFill>
                  <a:srgbClr val="FF0000"/>
                </a:solidFill>
              </a:rPr>
              <a:t>”    „</a:t>
            </a:r>
            <a:r>
              <a:rPr lang="hu-HU" sz="2000" dirty="0" err="1">
                <a:solidFill>
                  <a:srgbClr val="FF0000"/>
                </a:solidFill>
              </a:rPr>
              <a:t>judge</a:t>
            </a:r>
            <a:r>
              <a:rPr lang="hu-HU" sz="2000" dirty="0">
                <a:solidFill>
                  <a:srgbClr val="FF0000"/>
                </a:solidFill>
              </a:rPr>
              <a:t> of terror”</a:t>
            </a:r>
          </a:p>
          <a:p>
            <a:pPr algn="ctr"/>
            <a:r>
              <a:rPr lang="hu-HU" sz="2000" dirty="0">
                <a:solidFill>
                  <a:srgbClr val="FF0000"/>
                </a:solidFill>
              </a:rPr>
              <a:t> </a:t>
            </a:r>
            <a:r>
              <a:rPr lang="hu-HU" sz="2000" dirty="0" err="1">
                <a:solidFill>
                  <a:srgbClr val="FF0000"/>
                </a:solidFill>
              </a:rPr>
              <a:t>depicting</a:t>
            </a:r>
            <a:r>
              <a:rPr lang="hu-HU" sz="2000" dirty="0">
                <a:solidFill>
                  <a:srgbClr val="FF0000"/>
                </a:solidFill>
              </a:rPr>
              <a:t> the NJC </a:t>
            </a:r>
            <a:r>
              <a:rPr lang="hu-HU" sz="2000" dirty="0" err="1">
                <a:solidFill>
                  <a:srgbClr val="FF0000"/>
                </a:solidFill>
              </a:rPr>
              <a:t>as</a:t>
            </a:r>
            <a:r>
              <a:rPr lang="hu-HU" sz="2000" dirty="0">
                <a:solidFill>
                  <a:srgbClr val="FF0000"/>
                </a:solidFill>
              </a:rPr>
              <a:t> „a </a:t>
            </a:r>
            <a:r>
              <a:rPr lang="hu-HU" sz="2000" dirty="0" err="1">
                <a:solidFill>
                  <a:srgbClr val="FF0000"/>
                </a:solidFill>
              </a:rPr>
              <a:t>putty</a:t>
            </a:r>
            <a:r>
              <a:rPr lang="hu-HU" sz="2000" dirty="0">
                <a:solidFill>
                  <a:srgbClr val="FF0000"/>
                </a:solidFill>
              </a:rPr>
              <a:t> club”</a:t>
            </a:r>
            <a:endParaRPr lang="hu-HU" sz="2400" dirty="0"/>
          </a:p>
        </p:txBody>
      </p:sp>
    </p:spTree>
    <p:extLst>
      <p:ext uri="{BB962C8B-B14F-4D97-AF65-F5344CB8AC3E}">
        <p14:creationId xmlns:p14="http://schemas.microsoft.com/office/powerpoint/2010/main" val="247602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
        <p:cNvGrpSpPr/>
        <p:nvPr/>
      </p:nvGrpSpPr>
      <p:grpSpPr>
        <a:xfrm>
          <a:off x="0" y="0"/>
          <a:ext cx="0" cy="0"/>
          <a:chOff x="0" y="0"/>
          <a:chExt cx="0" cy="0"/>
        </a:xfrm>
      </p:grpSpPr>
      <p:sp useBgFill="1">
        <p:nvSpPr>
          <p:cNvPr id="149" name="Rectangle 13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Google Shape;131;p7"/>
          <p:cNvSpPr txBox="1"/>
          <p:nvPr/>
        </p:nvSpPr>
        <p:spPr>
          <a:xfrm>
            <a:off x="1169581" y="5022560"/>
            <a:ext cx="9767361" cy="1551131"/>
          </a:xfrm>
          <a:prstGeom prst="rect">
            <a:avLst/>
          </a:prstGeom>
        </p:spPr>
        <p:txBody>
          <a:bodyPr spcFirstLastPara="1" vert="horz" lIns="91440" tIns="45720" rIns="91440" bIns="45720" rtlCol="0" anchor="b" anchorCtr="0">
            <a:normAutofit fontScale="85000" lnSpcReduction="10000"/>
          </a:bodyPr>
          <a:lstStyle/>
          <a:p>
            <a:pPr marL="0" marR="0" lvl="0" indent="0" algn="ctr">
              <a:lnSpc>
                <a:spcPct val="90000"/>
              </a:lnSpc>
              <a:spcBef>
                <a:spcPct val="0"/>
              </a:spcBef>
              <a:spcAft>
                <a:spcPts val="600"/>
              </a:spcAft>
            </a:pPr>
            <a:r>
              <a:rPr lang="hu-HU" sz="3600" dirty="0"/>
              <a:t>US </a:t>
            </a:r>
            <a:r>
              <a:rPr lang="hu-HU" sz="3600" dirty="0" err="1"/>
              <a:t>Amb</a:t>
            </a:r>
            <a:r>
              <a:rPr lang="hu-HU" sz="3600" dirty="0"/>
              <a:t>. David Pressman </a:t>
            </a:r>
            <a:r>
              <a:rPr lang="hu-HU" sz="3600" dirty="0" err="1"/>
              <a:t>publicly</a:t>
            </a:r>
            <a:r>
              <a:rPr lang="hu-HU" sz="3600" dirty="0"/>
              <a:t> </a:t>
            </a:r>
            <a:r>
              <a:rPr lang="hu-HU" sz="3600" dirty="0" err="1"/>
              <a:t>thanked</a:t>
            </a:r>
            <a:r>
              <a:rPr lang="hu-HU" sz="3600" dirty="0"/>
              <a:t> </a:t>
            </a:r>
            <a:r>
              <a:rPr lang="hu-HU" sz="3600" dirty="0" err="1"/>
              <a:t>members</a:t>
            </a:r>
            <a:r>
              <a:rPr lang="hu-HU" sz="3600" dirty="0"/>
              <a:t> of the NJC </a:t>
            </a:r>
            <a:r>
              <a:rPr lang="hu-HU" sz="3600" dirty="0" err="1"/>
              <a:t>for</a:t>
            </a:r>
            <a:r>
              <a:rPr lang="hu-HU" sz="3600" dirty="0"/>
              <a:t> the </a:t>
            </a:r>
            <a:r>
              <a:rPr lang="en-US" sz="3600" dirty="0">
                <a:solidFill>
                  <a:srgbClr val="FF0000"/>
                </a:solidFill>
              </a:rPr>
              <a:t>informative discussion </a:t>
            </a:r>
            <a:r>
              <a:rPr lang="en-US" sz="3600" dirty="0"/>
              <a:t>about the </a:t>
            </a:r>
            <a:r>
              <a:rPr lang="hu-HU" sz="3600" dirty="0">
                <a:solidFill>
                  <a:srgbClr val="C00000"/>
                </a:solidFill>
              </a:rPr>
              <a:t>NJC</a:t>
            </a:r>
            <a:r>
              <a:rPr lang="en-US" sz="3600" dirty="0">
                <a:solidFill>
                  <a:srgbClr val="C00000"/>
                </a:solidFill>
              </a:rPr>
              <a:t>’s </a:t>
            </a:r>
            <a:r>
              <a:rPr lang="en-US" sz="3600" dirty="0">
                <a:solidFill>
                  <a:srgbClr val="FF0000"/>
                </a:solidFill>
              </a:rPr>
              <a:t>critical role </a:t>
            </a:r>
            <a:r>
              <a:rPr lang="en-US" sz="3600" dirty="0">
                <a:solidFill>
                  <a:schemeClr val="tx1"/>
                </a:solidFill>
              </a:rPr>
              <a:t>in Hungary’s judicial system</a:t>
            </a:r>
            <a:endParaRPr lang="en-US" sz="2500" kern="1200" dirty="0">
              <a:solidFill>
                <a:schemeClr val="tx1"/>
              </a:solidFill>
              <a:latin typeface="+mj-lt"/>
              <a:ea typeface="+mj-ea"/>
              <a:cs typeface="+mj-cs"/>
              <a:sym typeface="Arial"/>
            </a:endParaRPr>
          </a:p>
        </p:txBody>
      </p:sp>
      <p:pic>
        <p:nvPicPr>
          <p:cNvPr id="5" name="Kép 4" descr="A képen személy, beltéri, ablak, személyek látható&#10;&#10;Automatikusan generált leírás">
            <a:extLst>
              <a:ext uri="{FF2B5EF4-FFF2-40B4-BE49-F238E27FC236}">
                <a16:creationId xmlns:a16="http://schemas.microsoft.com/office/drawing/2014/main" id="{942BD8A9-C691-696E-5BF1-C04CB659316D}"/>
              </a:ext>
            </a:extLst>
          </p:cNvPr>
          <p:cNvPicPr>
            <a:picLocks noChangeAspect="1"/>
          </p:cNvPicPr>
          <p:nvPr/>
        </p:nvPicPr>
        <p:blipFill rotWithShape="1">
          <a:blip r:embed="rId3"/>
          <a:srcRect t="8362" b="109"/>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pic>
        <p:nvPicPr>
          <p:cNvPr id="135" name="Google Shape;135;p7"/>
          <p:cNvPicPr preferRelativeResize="0"/>
          <p:nvPr/>
        </p:nvPicPr>
        <p:blipFill rotWithShape="1">
          <a:blip r:embed="rId4">
            <a:alphaModFix/>
          </a:blip>
          <a:srcRect/>
          <a:stretch/>
        </p:blipFill>
        <p:spPr>
          <a:xfrm>
            <a:off x="278209" y="6441881"/>
            <a:ext cx="1301321" cy="245177"/>
          </a:xfrm>
          <a:prstGeom prst="rect">
            <a:avLst/>
          </a:prstGeom>
          <a:noFill/>
          <a:ln>
            <a:noFill/>
          </a:ln>
        </p:spPr>
      </p:pic>
      <p:pic>
        <p:nvPicPr>
          <p:cNvPr id="7" name="Kép 6">
            <a:extLst>
              <a:ext uri="{FF2B5EF4-FFF2-40B4-BE49-F238E27FC236}">
                <a16:creationId xmlns:a16="http://schemas.microsoft.com/office/drawing/2014/main" id="{DBAC5FDA-6C9A-BE45-946E-C7F9833B45D0}"/>
              </a:ext>
            </a:extLst>
          </p:cNvPr>
          <p:cNvPicPr>
            <a:picLocks noChangeAspect="1"/>
          </p:cNvPicPr>
          <p:nvPr/>
        </p:nvPicPr>
        <p:blipFill>
          <a:blip r:embed="rId5"/>
          <a:srcRect/>
          <a:stretch/>
        </p:blipFill>
        <p:spPr>
          <a:xfrm>
            <a:off x="278209" y="284309"/>
            <a:ext cx="1805665" cy="657580"/>
          </a:xfrm>
          <a:prstGeom prst="rect">
            <a:avLst/>
          </a:prstGeom>
        </p:spPr>
      </p:pic>
    </p:spTree>
    <p:extLst>
      <p:ext uri="{BB962C8B-B14F-4D97-AF65-F5344CB8AC3E}">
        <p14:creationId xmlns:p14="http://schemas.microsoft.com/office/powerpoint/2010/main" val="428907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p:nvPr/>
        </p:nvSpPr>
        <p:spPr>
          <a:xfrm>
            <a:off x="3027627" y="284309"/>
            <a:ext cx="888616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4400" dirty="0" err="1">
                <a:solidFill>
                  <a:srgbClr val="FF0000"/>
                </a:solidFill>
              </a:rPr>
              <a:t>Second</a:t>
            </a:r>
            <a:r>
              <a:rPr lang="hu-HU" sz="4400" dirty="0">
                <a:solidFill>
                  <a:srgbClr val="FF0000"/>
                </a:solidFill>
              </a:rPr>
              <a:t> </a:t>
            </a:r>
            <a:r>
              <a:rPr lang="hu-HU" sz="4400" dirty="0" err="1">
                <a:solidFill>
                  <a:srgbClr val="FF0000"/>
                </a:solidFill>
              </a:rPr>
              <a:t>wave</a:t>
            </a:r>
            <a:r>
              <a:rPr lang="hu-HU" sz="4400" dirty="0">
                <a:solidFill>
                  <a:schemeClr val="dk1"/>
                </a:solidFill>
              </a:rPr>
              <a:t> 		~ </a:t>
            </a:r>
            <a:r>
              <a:rPr lang="hu-HU" sz="4400" dirty="0" err="1">
                <a:solidFill>
                  <a:schemeClr val="dk1"/>
                </a:solidFill>
              </a:rPr>
              <a:t>Oct</a:t>
            </a:r>
            <a:r>
              <a:rPr lang="hu-HU" sz="4400" dirty="0">
                <a:solidFill>
                  <a:schemeClr val="dk1"/>
                </a:solidFill>
              </a:rPr>
              <a:t>-Dec 2022</a:t>
            </a:r>
            <a:endParaRPr lang="hu-HU" sz="4400" dirty="0">
              <a:solidFill>
                <a:schemeClr val="dk1"/>
              </a:solidFill>
              <a:latin typeface="Arial"/>
              <a:ea typeface="Arial"/>
              <a:cs typeface="Arial"/>
              <a:sym typeface="Arial"/>
            </a:endParaRPr>
          </a:p>
        </p:txBody>
      </p:sp>
      <p:pic>
        <p:nvPicPr>
          <p:cNvPr id="135" name="Google Shape;135;p7"/>
          <p:cNvPicPr preferRelativeResize="0"/>
          <p:nvPr/>
        </p:nvPicPr>
        <p:blipFill rotWithShape="1">
          <a:blip r:embed="rId3">
            <a:alphaModFix/>
          </a:blip>
          <a:srcRect/>
          <a:stretch/>
        </p:blipFill>
        <p:spPr>
          <a:xfrm>
            <a:off x="278209" y="6441881"/>
            <a:ext cx="1301321" cy="245177"/>
          </a:xfrm>
          <a:prstGeom prst="rect">
            <a:avLst/>
          </a:prstGeom>
          <a:noFill/>
          <a:ln>
            <a:noFill/>
          </a:ln>
        </p:spPr>
      </p:pic>
      <p:pic>
        <p:nvPicPr>
          <p:cNvPr id="7" name="Kép 6">
            <a:extLst>
              <a:ext uri="{FF2B5EF4-FFF2-40B4-BE49-F238E27FC236}">
                <a16:creationId xmlns:a16="http://schemas.microsoft.com/office/drawing/2014/main" id="{DBAC5FDA-6C9A-BE45-946E-C7F9833B45D0}"/>
              </a:ext>
            </a:extLst>
          </p:cNvPr>
          <p:cNvPicPr>
            <a:picLocks noChangeAspect="1"/>
          </p:cNvPicPr>
          <p:nvPr/>
        </p:nvPicPr>
        <p:blipFill>
          <a:blip r:embed="rId4"/>
          <a:srcRect/>
          <a:stretch/>
        </p:blipFill>
        <p:spPr>
          <a:xfrm>
            <a:off x="278209" y="284309"/>
            <a:ext cx="1805665" cy="657580"/>
          </a:xfrm>
          <a:prstGeom prst="rect">
            <a:avLst/>
          </a:prstGeom>
        </p:spPr>
      </p:pic>
      <p:sp>
        <p:nvSpPr>
          <p:cNvPr id="2" name="Szövegdoboz 1">
            <a:extLst>
              <a:ext uri="{FF2B5EF4-FFF2-40B4-BE49-F238E27FC236}">
                <a16:creationId xmlns:a16="http://schemas.microsoft.com/office/drawing/2014/main" id="{C1EB05E8-0CBE-95ED-3966-27F93A17A7C2}"/>
              </a:ext>
            </a:extLst>
          </p:cNvPr>
          <p:cNvSpPr txBox="1"/>
          <p:nvPr/>
        </p:nvSpPr>
        <p:spPr>
          <a:xfrm>
            <a:off x="765544" y="1360967"/>
            <a:ext cx="9824484" cy="5262979"/>
          </a:xfrm>
          <a:prstGeom prst="rect">
            <a:avLst/>
          </a:prstGeom>
          <a:noFill/>
        </p:spPr>
        <p:txBody>
          <a:bodyPr wrap="square" rtlCol="0">
            <a:spAutoFit/>
          </a:bodyPr>
          <a:lstStyle/>
          <a:p>
            <a:r>
              <a:rPr lang="hu-HU" sz="2400" dirty="0" err="1"/>
              <a:t>targeted</a:t>
            </a:r>
            <a:r>
              <a:rPr lang="hu-HU" sz="2400" dirty="0"/>
              <a:t> </a:t>
            </a:r>
            <a:r>
              <a:rPr lang="hu-HU" sz="2400" dirty="0" err="1"/>
              <a:t>against</a:t>
            </a:r>
            <a:r>
              <a:rPr lang="hu-HU" sz="2400" dirty="0"/>
              <a:t> </a:t>
            </a:r>
          </a:p>
          <a:p>
            <a:r>
              <a:rPr lang="hu-HU" sz="2400" dirty="0"/>
              <a:t>	</a:t>
            </a:r>
            <a:r>
              <a:rPr lang="hu-HU" sz="2400" dirty="0" err="1"/>
              <a:t>judge</a:t>
            </a:r>
            <a:r>
              <a:rPr lang="hu-HU" sz="2400" dirty="0"/>
              <a:t> </a:t>
            </a:r>
            <a:r>
              <a:rPr lang="hu-HU" sz="2400" dirty="0">
                <a:solidFill>
                  <a:srgbClr val="FF0000"/>
                </a:solidFill>
              </a:rPr>
              <a:t>Vasvári</a:t>
            </a:r>
            <a:r>
              <a:rPr lang="hu-HU" sz="2400" dirty="0"/>
              <a:t> (</a:t>
            </a:r>
            <a:r>
              <a:rPr lang="hu-HU" sz="2400" dirty="0" err="1"/>
              <a:t>spokesperson</a:t>
            </a:r>
            <a:r>
              <a:rPr lang="hu-HU" sz="2400" dirty="0"/>
              <a:t> of the NJC)</a:t>
            </a:r>
          </a:p>
          <a:p>
            <a:r>
              <a:rPr lang="hu-HU" sz="2400" dirty="0"/>
              <a:t>	</a:t>
            </a:r>
            <a:r>
              <a:rPr lang="hu-HU" sz="2400" dirty="0" err="1"/>
              <a:t>judge</a:t>
            </a:r>
            <a:r>
              <a:rPr lang="hu-HU" sz="2400" dirty="0"/>
              <a:t> </a:t>
            </a:r>
            <a:r>
              <a:rPr lang="hu-HU" sz="2400" dirty="0" err="1">
                <a:solidFill>
                  <a:srgbClr val="FF0000"/>
                </a:solidFill>
              </a:rPr>
              <a:t>Matusik</a:t>
            </a:r>
            <a:r>
              <a:rPr lang="hu-HU" sz="2400" dirty="0"/>
              <a:t> (</a:t>
            </a:r>
            <a:r>
              <a:rPr lang="hu-HU" sz="2400" dirty="0" err="1"/>
              <a:t>international</a:t>
            </a:r>
            <a:r>
              <a:rPr lang="hu-HU" sz="2400" dirty="0"/>
              <a:t> </a:t>
            </a:r>
            <a:r>
              <a:rPr lang="hu-HU" sz="2400" dirty="0" err="1"/>
              <a:t>rep</a:t>
            </a:r>
            <a:r>
              <a:rPr lang="hu-HU" sz="2400" dirty="0"/>
              <a:t>.)</a:t>
            </a:r>
          </a:p>
          <a:p>
            <a:endParaRPr lang="hu-HU" sz="2400" dirty="0"/>
          </a:p>
          <a:p>
            <a:r>
              <a:rPr lang="hu-HU" sz="2400" dirty="0" err="1"/>
              <a:t>massive</a:t>
            </a:r>
            <a:r>
              <a:rPr lang="hu-HU" sz="2400" dirty="0"/>
              <a:t> </a:t>
            </a:r>
            <a:r>
              <a:rPr lang="hu-HU" sz="2400" dirty="0" err="1"/>
              <a:t>smear</a:t>
            </a:r>
            <a:r>
              <a:rPr lang="hu-HU" sz="2400" dirty="0"/>
              <a:t> </a:t>
            </a:r>
            <a:r>
              <a:rPr lang="hu-HU" sz="2400" dirty="0" err="1"/>
              <a:t>campaign</a:t>
            </a:r>
            <a:r>
              <a:rPr lang="hu-HU" sz="2400" dirty="0"/>
              <a:t> </a:t>
            </a:r>
            <a:r>
              <a:rPr lang="hu-HU" sz="2400" dirty="0" err="1">
                <a:solidFill>
                  <a:srgbClr val="C00000"/>
                </a:solidFill>
              </a:rPr>
              <a:t>for</a:t>
            </a:r>
            <a:r>
              <a:rPr lang="hu-HU" sz="2400" dirty="0">
                <a:solidFill>
                  <a:srgbClr val="C00000"/>
                </a:solidFill>
              </a:rPr>
              <a:t> over a </a:t>
            </a:r>
            <a:r>
              <a:rPr lang="hu-HU" sz="2400" dirty="0" err="1">
                <a:solidFill>
                  <a:srgbClr val="C00000"/>
                </a:solidFill>
              </a:rPr>
              <a:t>month</a:t>
            </a:r>
            <a:endParaRPr lang="hu-HU" sz="2400" dirty="0">
              <a:solidFill>
                <a:srgbClr val="C00000"/>
              </a:solidFill>
            </a:endParaRPr>
          </a:p>
          <a:p>
            <a:r>
              <a:rPr lang="hu-HU" sz="2400" dirty="0"/>
              <a:t>more </a:t>
            </a:r>
            <a:r>
              <a:rPr lang="hu-HU" sz="2400" dirty="0" err="1"/>
              <a:t>than</a:t>
            </a:r>
            <a:r>
              <a:rPr lang="hu-HU" sz="2400" dirty="0"/>
              <a:t> </a:t>
            </a:r>
            <a:r>
              <a:rPr lang="hu-HU" sz="2400" dirty="0">
                <a:solidFill>
                  <a:srgbClr val="C00000"/>
                </a:solidFill>
              </a:rPr>
              <a:t>450 </a:t>
            </a:r>
            <a:r>
              <a:rPr lang="hu-HU" sz="2400" dirty="0" err="1">
                <a:solidFill>
                  <a:srgbClr val="C00000"/>
                </a:solidFill>
              </a:rPr>
              <a:t>publications</a:t>
            </a:r>
            <a:endParaRPr lang="hu-HU" sz="2400" dirty="0">
              <a:solidFill>
                <a:srgbClr val="C00000"/>
              </a:solidFill>
            </a:endParaRPr>
          </a:p>
          <a:p>
            <a:endParaRPr lang="hu-HU" sz="2400" dirty="0"/>
          </a:p>
          <a:p>
            <a:r>
              <a:rPr lang="hu-HU" sz="2400" dirty="0" err="1"/>
              <a:t>consciuously</a:t>
            </a:r>
            <a:r>
              <a:rPr lang="hu-HU" sz="2400" dirty="0"/>
              <a:t> </a:t>
            </a:r>
            <a:r>
              <a:rPr lang="hu-HU" sz="2400" dirty="0" err="1">
                <a:solidFill>
                  <a:srgbClr val="C00000"/>
                </a:solidFill>
              </a:rPr>
              <a:t>built</a:t>
            </a:r>
            <a:r>
              <a:rPr lang="hu-HU" sz="2400" dirty="0">
                <a:solidFill>
                  <a:srgbClr val="C00000"/>
                </a:solidFill>
              </a:rPr>
              <a:t> </a:t>
            </a:r>
            <a:r>
              <a:rPr lang="hu-HU" sz="2400" dirty="0" err="1">
                <a:solidFill>
                  <a:srgbClr val="C00000"/>
                </a:solidFill>
              </a:rPr>
              <a:t>up</a:t>
            </a:r>
            <a:r>
              <a:rPr lang="hu-HU" sz="2400" dirty="0">
                <a:solidFill>
                  <a:srgbClr val="C00000"/>
                </a:solidFill>
              </a:rPr>
              <a:t> and </a:t>
            </a:r>
            <a:r>
              <a:rPr lang="hu-HU" sz="2400" dirty="0" err="1">
                <a:solidFill>
                  <a:srgbClr val="C00000"/>
                </a:solidFill>
              </a:rPr>
              <a:t>boosted</a:t>
            </a:r>
            <a:endParaRPr lang="hu-HU" sz="2400" dirty="0">
              <a:solidFill>
                <a:srgbClr val="C00000"/>
              </a:solidFill>
            </a:endParaRPr>
          </a:p>
          <a:p>
            <a:r>
              <a:rPr lang="hu-HU" sz="2400" dirty="0"/>
              <a:t>	</a:t>
            </a:r>
            <a:r>
              <a:rPr lang="hu-HU" sz="2400" dirty="0" err="1"/>
              <a:t>launched</a:t>
            </a:r>
            <a:r>
              <a:rPr lang="hu-HU" sz="2400" dirty="0"/>
              <a:t> in an </a:t>
            </a:r>
            <a:r>
              <a:rPr lang="hu-HU" sz="2400" dirty="0" err="1"/>
              <a:t>anonymous</a:t>
            </a:r>
            <a:r>
              <a:rPr lang="hu-HU" sz="2400" dirty="0"/>
              <a:t> blog of the </a:t>
            </a:r>
            <a:r>
              <a:rPr lang="hu-HU" sz="2400" dirty="0" err="1"/>
              <a:t>right-wing</a:t>
            </a:r>
            <a:r>
              <a:rPr lang="hu-HU" sz="2400" dirty="0"/>
              <a:t> </a:t>
            </a:r>
            <a:r>
              <a:rPr lang="hu-HU" sz="2400" dirty="0" err="1"/>
              <a:t>media</a:t>
            </a:r>
            <a:endParaRPr lang="hu-HU" sz="2400" dirty="0"/>
          </a:p>
          <a:p>
            <a:r>
              <a:rPr lang="hu-HU" sz="2400" dirty="0"/>
              <a:t>	</a:t>
            </a:r>
            <a:r>
              <a:rPr lang="hu-HU" sz="2400" dirty="0" err="1"/>
              <a:t>joined</a:t>
            </a:r>
            <a:r>
              <a:rPr lang="hu-HU" sz="2400" dirty="0"/>
              <a:t> </a:t>
            </a:r>
            <a:r>
              <a:rPr lang="hu-HU" sz="2400" dirty="0" err="1"/>
              <a:t>by</a:t>
            </a:r>
            <a:r>
              <a:rPr lang="hu-HU" sz="2400" dirty="0"/>
              <a:t> pro-</a:t>
            </a:r>
            <a:r>
              <a:rPr lang="hu-HU" sz="2400" dirty="0" err="1"/>
              <a:t>government</a:t>
            </a:r>
            <a:r>
              <a:rPr lang="hu-HU" sz="2400" dirty="0"/>
              <a:t> </a:t>
            </a:r>
            <a:r>
              <a:rPr lang="hu-HU" sz="2400" dirty="0" err="1"/>
              <a:t>think</a:t>
            </a:r>
            <a:r>
              <a:rPr lang="hu-HU" sz="2400" dirty="0"/>
              <a:t> </a:t>
            </a:r>
            <a:r>
              <a:rPr lang="hu-HU" sz="2400" dirty="0" err="1"/>
              <a:t>tanks</a:t>
            </a:r>
            <a:endParaRPr lang="hu-HU" sz="2400" dirty="0"/>
          </a:p>
          <a:p>
            <a:endParaRPr lang="hu-HU" sz="2400" dirty="0"/>
          </a:p>
          <a:p>
            <a:r>
              <a:rPr lang="hu-HU" sz="2400" dirty="0" err="1"/>
              <a:t>discrediting</a:t>
            </a:r>
            <a:r>
              <a:rPr lang="hu-HU" sz="2400" dirty="0"/>
              <a:t> </a:t>
            </a:r>
            <a:r>
              <a:rPr lang="hu-HU" sz="2400" dirty="0" err="1"/>
              <a:t>members</a:t>
            </a:r>
            <a:r>
              <a:rPr lang="hu-HU" sz="2400" dirty="0"/>
              <a:t> of the NJC </a:t>
            </a:r>
            <a:r>
              <a:rPr lang="hu-HU" sz="2400" dirty="0" err="1"/>
              <a:t>as</a:t>
            </a:r>
            <a:r>
              <a:rPr lang="hu-HU" sz="2400" dirty="0"/>
              <a:t> </a:t>
            </a:r>
            <a:r>
              <a:rPr lang="hu-HU" sz="2400" dirty="0" err="1"/>
              <a:t>judges</a:t>
            </a:r>
            <a:r>
              <a:rPr lang="hu-HU" sz="2400" dirty="0"/>
              <a:t> </a:t>
            </a:r>
          </a:p>
          <a:p>
            <a:r>
              <a:rPr lang="hu-HU" sz="2400" dirty="0" err="1"/>
              <a:t>questioning</a:t>
            </a:r>
            <a:r>
              <a:rPr lang="hu-HU" sz="2400" dirty="0"/>
              <a:t> </a:t>
            </a:r>
            <a:r>
              <a:rPr lang="hu-HU" sz="2400" dirty="0" err="1"/>
              <a:t>their</a:t>
            </a:r>
            <a:r>
              <a:rPr lang="hu-HU" sz="2400" dirty="0"/>
              <a:t> </a:t>
            </a:r>
            <a:r>
              <a:rPr lang="hu-HU" sz="2400" dirty="0" err="1"/>
              <a:t>independence</a:t>
            </a:r>
            <a:endParaRPr lang="hu-HU" sz="2400" dirty="0"/>
          </a:p>
          <a:p>
            <a:endParaRPr lang="hu-HU" sz="2400" dirty="0"/>
          </a:p>
        </p:txBody>
      </p:sp>
    </p:spTree>
    <p:extLst>
      <p:ext uri="{BB962C8B-B14F-4D97-AF65-F5344CB8AC3E}">
        <p14:creationId xmlns:p14="http://schemas.microsoft.com/office/powerpoint/2010/main" val="6435111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7" ma:contentTypeDescription="Create a new document." ma:contentTypeScope="" ma:versionID="1d1cd463dd77c3f30011bf4dbbcfa756">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b2507843841a8c6756dad361ea37cbfb"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157c6d-8be7-4238-927e-8145b24040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873f42-f0f5-4be7-96d1-d46760763c3c}" ma:internalName="TaxCatchAll" ma:showField="CatchAllData" ma:web="d8159c9e-9fad-49a3-a5ae-2b6725e7a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159c9e-9fad-49a3-a5ae-2b6725e7a0d2" xsi:nil="true"/>
    <lcf76f155ced4ddcb4097134ff3c332f xmlns="60c11fa4-ff9b-492c-bc5b-65b6c8eede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BAA966-65C0-4104-8EE7-64FBA4383117}"/>
</file>

<file path=customXml/itemProps2.xml><?xml version="1.0" encoding="utf-8"?>
<ds:datastoreItem xmlns:ds="http://schemas.openxmlformats.org/officeDocument/2006/customXml" ds:itemID="{2FA2FB46-5D48-4780-9798-40430949673B}"/>
</file>

<file path=customXml/itemProps3.xml><?xml version="1.0" encoding="utf-8"?>
<ds:datastoreItem xmlns:ds="http://schemas.openxmlformats.org/officeDocument/2006/customXml" ds:itemID="{4BF8683F-C70F-4377-850F-36034329ACAB}"/>
</file>

<file path=docProps/app.xml><?xml version="1.0" encoding="utf-8"?>
<Properties xmlns="http://schemas.openxmlformats.org/officeDocument/2006/extended-properties" xmlns:vt="http://schemas.openxmlformats.org/officeDocument/2006/docPropsVTypes">
  <TotalTime>786</TotalTime>
  <Words>976</Words>
  <Application>Microsoft Office PowerPoint</Application>
  <PresentationFormat>Widescreen</PresentationFormat>
  <Paragraphs>144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ABC Ginto Nord</vt: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Noémi Kozma</dc:creator>
  <cp:lastModifiedBy>Ioana iliescu</cp:lastModifiedBy>
  <cp:revision>22</cp:revision>
  <dcterms:created xsi:type="dcterms:W3CDTF">2021-04-13T10:01:34Z</dcterms:created>
  <dcterms:modified xsi:type="dcterms:W3CDTF">2023-02-24T10:57:33Z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0x010100179A11E3E3A4354FA938446845BBF733</vt:lpwstr>
  </property>
</Properties>
</file>