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9"/>
  </p:notesMasterIdLst>
  <p:sldIdLst>
    <p:sldId id="268" r:id="rId2"/>
    <p:sldId id="271" r:id="rId3"/>
    <p:sldId id="293" r:id="rId4"/>
    <p:sldId id="288" r:id="rId5"/>
    <p:sldId id="289" r:id="rId6"/>
    <p:sldId id="295" r:id="rId7"/>
    <p:sldId id="294" r:id="rId8"/>
    <p:sldId id="290" r:id="rId9"/>
    <p:sldId id="287" r:id="rId10"/>
    <p:sldId id="291" r:id="rId11"/>
    <p:sldId id="281" r:id="rId12"/>
    <p:sldId id="286" r:id="rId13"/>
    <p:sldId id="278" r:id="rId14"/>
    <p:sldId id="285" r:id="rId15"/>
    <p:sldId id="274" r:id="rId16"/>
    <p:sldId id="280" r:id="rId17"/>
    <p:sldId id="272" r:id="rId1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5" roundtripDataSignature="AMtx7mh2DnelqMqnsSsO8x4rgn5EvvI+C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ACE95F-74B4-480A-A194-9E07845925AB}" v="6" dt="2023-11-26T21:58:37.0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68605" autoAdjust="0"/>
  </p:normalViewPr>
  <p:slideViewPr>
    <p:cSldViewPr snapToGrid="0" snapToObjects="1">
      <p:cViewPr varScale="1">
        <p:scale>
          <a:sx n="44" d="100"/>
          <a:sy n="44" d="100"/>
        </p:scale>
        <p:origin x="1516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ka Farkas" userId="45f91d0d267981ee" providerId="LiveId" clId="{3AACE95F-74B4-480A-A194-9E07845925AB}"/>
    <pc:docChg chg="undo custSel modSld sldOrd">
      <pc:chgData name="Erika Farkas" userId="45f91d0d267981ee" providerId="LiveId" clId="{3AACE95F-74B4-480A-A194-9E07845925AB}" dt="2023-11-27T09:34:05.666" v="258" actId="20577"/>
      <pc:docMkLst>
        <pc:docMk/>
      </pc:docMkLst>
      <pc:sldChg chg="modSp mod">
        <pc:chgData name="Erika Farkas" userId="45f91d0d267981ee" providerId="LiveId" clId="{3AACE95F-74B4-480A-A194-9E07845925AB}" dt="2023-11-26T21:22:00.285" v="64" actId="20577"/>
        <pc:sldMkLst>
          <pc:docMk/>
          <pc:sldMk cId="3628447318" sldId="272"/>
        </pc:sldMkLst>
        <pc:spChg chg="mod">
          <ac:chgData name="Erika Farkas" userId="45f91d0d267981ee" providerId="LiveId" clId="{3AACE95F-74B4-480A-A194-9E07845925AB}" dt="2023-11-26T21:22:00.285" v="64" actId="20577"/>
          <ac:spMkLst>
            <pc:docMk/>
            <pc:sldMk cId="3628447318" sldId="272"/>
            <ac:spMk id="92" creationId="{00000000-0000-0000-0000-000000000000}"/>
          </ac:spMkLst>
        </pc:spChg>
      </pc:sldChg>
      <pc:sldChg chg="modSp mod">
        <pc:chgData name="Erika Farkas" userId="45f91d0d267981ee" providerId="LiveId" clId="{3AACE95F-74B4-480A-A194-9E07845925AB}" dt="2023-11-27T09:34:05.666" v="258" actId="20577"/>
        <pc:sldMkLst>
          <pc:docMk/>
          <pc:sldMk cId="684918620" sldId="274"/>
        </pc:sldMkLst>
        <pc:spChg chg="mod">
          <ac:chgData name="Erika Farkas" userId="45f91d0d267981ee" providerId="LiveId" clId="{3AACE95F-74B4-480A-A194-9E07845925AB}" dt="2023-11-27T09:34:05.666" v="258" actId="20577"/>
          <ac:spMkLst>
            <pc:docMk/>
            <pc:sldMk cId="684918620" sldId="274"/>
            <ac:spMk id="92" creationId="{00000000-0000-0000-0000-000000000000}"/>
          </ac:spMkLst>
        </pc:spChg>
      </pc:sldChg>
      <pc:sldChg chg="ord">
        <pc:chgData name="Erika Farkas" userId="45f91d0d267981ee" providerId="LiveId" clId="{3AACE95F-74B4-480A-A194-9E07845925AB}" dt="2023-11-27T05:54:54.550" v="256"/>
        <pc:sldMkLst>
          <pc:docMk/>
          <pc:sldMk cId="643511148" sldId="278"/>
        </pc:sldMkLst>
      </pc:sldChg>
      <pc:sldChg chg="ord">
        <pc:chgData name="Erika Farkas" userId="45f91d0d267981ee" providerId="LiveId" clId="{3AACE95F-74B4-480A-A194-9E07845925AB}" dt="2023-11-27T05:54:21.861" v="252"/>
        <pc:sldMkLst>
          <pc:docMk/>
          <pc:sldMk cId="4005956839" sldId="281"/>
        </pc:sldMkLst>
      </pc:sldChg>
      <pc:sldChg chg="ord">
        <pc:chgData name="Erika Farkas" userId="45f91d0d267981ee" providerId="LiveId" clId="{3AACE95F-74B4-480A-A194-9E07845925AB}" dt="2023-11-27T05:54:24.218" v="254"/>
        <pc:sldMkLst>
          <pc:docMk/>
          <pc:sldMk cId="3853118716" sldId="286"/>
        </pc:sldMkLst>
      </pc:sldChg>
      <pc:sldChg chg="modSp mod">
        <pc:chgData name="Erika Farkas" userId="45f91d0d267981ee" providerId="LiveId" clId="{3AACE95F-74B4-480A-A194-9E07845925AB}" dt="2023-11-26T20:35:17.379" v="3" actId="20577"/>
        <pc:sldMkLst>
          <pc:docMk/>
          <pc:sldMk cId="491754853" sldId="289"/>
        </pc:sldMkLst>
        <pc:spChg chg="mod">
          <ac:chgData name="Erika Farkas" userId="45f91d0d267981ee" providerId="LiveId" clId="{3AACE95F-74B4-480A-A194-9E07845925AB}" dt="2023-11-26T20:35:17.379" v="3" actId="20577"/>
          <ac:spMkLst>
            <pc:docMk/>
            <pc:sldMk cId="491754853" sldId="289"/>
            <ac:spMk id="9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66485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24077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50963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64718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49476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- 39 higany    - 112 alkohol    – 219 oxigén   – 273,15 abszolút nulla fok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u-HU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1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the </a:t>
            </a:r>
            <a:r>
              <a:rPr lang="hu-HU" sz="11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situation</a:t>
            </a:r>
            <a:r>
              <a:rPr lang="hu-HU" sz="11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 has </a:t>
            </a:r>
            <a:r>
              <a:rPr lang="hu-HU" sz="11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not</a:t>
            </a:r>
            <a:r>
              <a:rPr lang="hu-HU" sz="11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 </a:t>
            </a:r>
            <a:r>
              <a:rPr lang="hu-HU" sz="11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been</a:t>
            </a:r>
            <a:r>
              <a:rPr lang="hu-HU" sz="11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 </a:t>
            </a:r>
            <a:r>
              <a:rPr lang="hu-HU" sz="11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addressed</a:t>
            </a:r>
            <a:r>
              <a:rPr lang="hu-HU" sz="11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 </a:t>
            </a:r>
            <a:r>
              <a:rPr lang="hu-HU" sz="11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but</a:t>
            </a:r>
            <a:r>
              <a:rPr lang="hu-HU" sz="11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 </a:t>
            </a:r>
            <a:r>
              <a:rPr lang="hu-HU" sz="11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rather</a:t>
            </a:r>
            <a:r>
              <a:rPr lang="hu-HU" sz="11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 </a:t>
            </a:r>
            <a:r>
              <a:rPr lang="hu-HU" sz="11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aggravated</a:t>
            </a:r>
            <a:endParaRPr lang="hu-HU" dirty="0"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927369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37575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842901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5698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8501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07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5777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49553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0664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672155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 err="1"/>
              <a:t>Elevated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chilling</a:t>
            </a:r>
            <a:r>
              <a:rPr lang="hu-HU" dirty="0"/>
              <a:t> </a:t>
            </a:r>
            <a:r>
              <a:rPr lang="hu-HU" dirty="0" err="1"/>
              <a:t>effect</a:t>
            </a:r>
            <a:r>
              <a:rPr lang="hu-HU" dirty="0"/>
              <a:t> </a:t>
            </a:r>
            <a:r>
              <a:rPr lang="hu-HU" dirty="0" err="1"/>
              <a:t>on</a:t>
            </a:r>
            <a:r>
              <a:rPr lang="hu-HU" baseline="0" dirty="0"/>
              <a:t> </a:t>
            </a:r>
            <a:r>
              <a:rPr lang="hu-HU" baseline="0" dirty="0" err="1"/>
              <a:t>the</a:t>
            </a:r>
            <a:r>
              <a:rPr lang="hu-HU" baseline="0" dirty="0"/>
              <a:t> </a:t>
            </a:r>
            <a:r>
              <a:rPr lang="hu-HU" baseline="0" dirty="0" err="1"/>
              <a:t>freedom</a:t>
            </a:r>
            <a:r>
              <a:rPr lang="hu-HU" baseline="0" dirty="0"/>
              <a:t> of </a:t>
            </a:r>
            <a:r>
              <a:rPr lang="hu-HU" baseline="0" dirty="0" err="1"/>
              <a:t>expression</a:t>
            </a:r>
            <a:r>
              <a:rPr lang="hu-HU" baseline="0" dirty="0"/>
              <a:t> of </a:t>
            </a:r>
            <a:r>
              <a:rPr lang="hu-HU" baseline="0" dirty="0" err="1"/>
              <a:t>judges</a:t>
            </a:r>
            <a:r>
              <a:rPr lang="hu-HU" baseline="0" dirty="0"/>
              <a:t>.</a:t>
            </a:r>
            <a:endParaRPr dirty="0"/>
          </a:p>
        </p:txBody>
      </p:sp>
      <p:sp>
        <p:nvSpPr>
          <p:cNvPr id="129" name="Google Shape;12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83843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3757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watch?v=ego4aQLZKlQ" TargetMode="External"/><Relationship Id="rId4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helsinki.hu/en/ngos-turn-to-the-constitutional-court-in-support-of-judicial-independence/" TargetMode="External"/><Relationship Id="rId3" Type="http://schemas.openxmlformats.org/officeDocument/2006/relationships/slideLayout" Target="../slideLayouts/slideLayout1.xml"/><Relationship Id="rId7" Type="http://schemas.openxmlformats.org/officeDocument/2006/relationships/hyperlink" Target="https://mandiner.hu/kulfold/2020/04/vedi-vagy-kiuresiti-a-biroi-fuggetlenseget-az-eu-birosaga" TargetMode="Externa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hyperlink" Target="https://kuria-birosag.hu/hu/sajto/kuria-kozlemenye-az-europai-unio-birosaga-c-56419-szamu-ugyben-hozott-itelete-vonatkozasaban" TargetMode="External"/><Relationship Id="rId11" Type="http://schemas.openxmlformats.org/officeDocument/2006/relationships/image" Target="../media/image11.png"/><Relationship Id="rId5" Type="http://schemas.openxmlformats.org/officeDocument/2006/relationships/hyperlink" Target="https://pgwrk-websitemedia.s3.eu-west-1.amazonaws.com/production/pwk-web-encj2017-p/News/ENCJ%20visit%20to%20Budapest%20report%202022.pdf" TargetMode="External"/><Relationship Id="rId10" Type="http://schemas.openxmlformats.org/officeDocument/2006/relationships/image" Target="../media/image3.emf"/><Relationship Id="rId4" Type="http://schemas.openxmlformats.org/officeDocument/2006/relationships/notesSlide" Target="../notesSlides/notesSlide15.xml"/><Relationship Id="rId9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helsinki.hu/en/another-scandal-at-the-judiciary-no-effective-remedy-for-judges-dismissed-from-the-bench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12" descr="A képen konyhai edények, rajongó, eszköz, tekercsrugó látható&#10;&#10;Automatikusan generált leírá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48408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2"/>
          <p:cNvSpPr txBox="1"/>
          <p:nvPr/>
        </p:nvSpPr>
        <p:spPr>
          <a:xfrm>
            <a:off x="0" y="1470727"/>
            <a:ext cx="11059904" cy="372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hu-HU" b="1" dirty="0">
                <a:latin typeface="ABC Ginto Nord" panose="020B0004030202060204" pitchFamily="34" charset="-18"/>
              </a:rPr>
              <a:t>ERIKA FARKAS</a:t>
            </a:r>
          </a:p>
          <a:p>
            <a:pPr lvl="0"/>
            <a:endParaRPr lang="hu-HU" dirty="0">
              <a:latin typeface="ABC Ginto Nord" panose="020B0004030202060204" pitchFamily="34" charset="-18"/>
            </a:endParaRPr>
          </a:p>
          <a:p>
            <a:pPr lvl="0"/>
            <a:r>
              <a:rPr lang="hu-HU" dirty="0">
                <a:latin typeface="ABC Ginto Nord" panose="020B0004030202060204" pitchFamily="34" charset="-18"/>
              </a:rPr>
              <a:t>EIN </a:t>
            </a:r>
            <a:r>
              <a:rPr lang="hu-HU" dirty="0" err="1">
                <a:latin typeface="ABC Ginto Nord" panose="020B0004030202060204" pitchFamily="34" charset="-18"/>
              </a:rPr>
              <a:t>Briefing</a:t>
            </a:r>
            <a:r>
              <a:rPr lang="hu-HU" dirty="0">
                <a:latin typeface="ABC Ginto Nord" panose="020B0004030202060204" pitchFamily="34" charset="-18"/>
              </a:rPr>
              <a:t> </a:t>
            </a:r>
            <a:r>
              <a:rPr lang="hu-HU" dirty="0" err="1">
                <a:latin typeface="ABC Ginto Nord" panose="020B0004030202060204" pitchFamily="34" charset="-18"/>
              </a:rPr>
              <a:t>to</a:t>
            </a:r>
            <a:r>
              <a:rPr lang="hu-HU" dirty="0">
                <a:latin typeface="ABC Ginto Nord" panose="020B0004030202060204" pitchFamily="34" charset="-18"/>
              </a:rPr>
              <a:t> </a:t>
            </a:r>
            <a:r>
              <a:rPr lang="hu-HU" dirty="0" err="1">
                <a:latin typeface="ABC Ginto Nord" panose="020B0004030202060204" pitchFamily="34" charset="-18"/>
              </a:rPr>
              <a:t>the</a:t>
            </a:r>
            <a:r>
              <a:rPr lang="hu-HU" dirty="0">
                <a:latin typeface="ABC Ginto Nord" panose="020B0004030202060204" pitchFamily="34" charset="-18"/>
              </a:rPr>
              <a:t> </a:t>
            </a:r>
            <a:r>
              <a:rPr lang="hu-HU" dirty="0" err="1">
                <a:latin typeface="ABC Ginto Nord" panose="020B0004030202060204" pitchFamily="34" charset="-18"/>
              </a:rPr>
              <a:t>Committee</a:t>
            </a:r>
            <a:r>
              <a:rPr lang="hu-HU" dirty="0">
                <a:latin typeface="ABC Ginto Nord" panose="020B0004030202060204" pitchFamily="34" charset="-18"/>
              </a:rPr>
              <a:t> of </a:t>
            </a:r>
            <a:r>
              <a:rPr lang="hu-HU" dirty="0" err="1">
                <a:latin typeface="ABC Ginto Nord" panose="020B0004030202060204" pitchFamily="34" charset="-18"/>
              </a:rPr>
              <a:t>Ministers</a:t>
            </a:r>
            <a:endParaRPr lang="hu-HU" dirty="0">
              <a:latin typeface="ABC Ginto Nord" panose="020B0004030202060204" pitchFamily="34" charset="-18"/>
            </a:endParaRPr>
          </a:p>
          <a:p>
            <a:pPr lvl="0"/>
            <a:r>
              <a:rPr lang="hu-HU" dirty="0">
                <a:latin typeface="ABC Ginto Nord" panose="020B0004030202060204" pitchFamily="34" charset="-18"/>
              </a:rPr>
              <a:t>Strasbourg, 27 November 2023</a:t>
            </a:r>
            <a:endParaRPr lang="en-US" dirty="0">
              <a:solidFill>
                <a:schemeClr val="dk1"/>
              </a:solidFill>
              <a:latin typeface="ABC Ginto Nord" panose="020B0004030202060204" pitchFamily="34" charset="-18"/>
            </a:endParaRPr>
          </a:p>
          <a:p>
            <a:pPr lvl="0"/>
            <a:endParaRPr lang="hu-HU" sz="3600" dirty="0">
              <a:solidFill>
                <a:schemeClr val="dk1"/>
              </a:solidFill>
            </a:endParaRPr>
          </a:p>
          <a:p>
            <a:pPr lvl="0"/>
            <a:r>
              <a:rPr lang="hu-HU" sz="4400" dirty="0">
                <a:solidFill>
                  <a:srgbClr val="FF0000"/>
                </a:solidFill>
                <a:latin typeface="ABC Ginto Nord" panose="020B0004030202060204" pitchFamily="34" charset="-18"/>
              </a:rPr>
              <a:t>Baka v. Hungary </a:t>
            </a:r>
            <a:r>
              <a:rPr lang="hu-HU" sz="4400" dirty="0" err="1">
                <a:solidFill>
                  <a:srgbClr val="FF0000"/>
                </a:solidFill>
                <a:latin typeface="ABC Ginto Nord" panose="020B0004030202060204" pitchFamily="34" charset="-18"/>
              </a:rPr>
              <a:t>case</a:t>
            </a:r>
            <a:endParaRPr lang="hu-HU" sz="4400" dirty="0">
              <a:solidFill>
                <a:srgbClr val="FF0000"/>
              </a:solidFill>
              <a:latin typeface="ABC Ginto Nord" panose="020B0004030202060204" pitchFamily="34" charset="-18"/>
            </a:endParaRPr>
          </a:p>
          <a:p>
            <a:pPr lvl="0"/>
            <a:endParaRPr lang="hu-HU" sz="3600" dirty="0">
              <a:solidFill>
                <a:schemeClr val="dk1"/>
              </a:solidFill>
              <a:latin typeface="ABC Ginto Nord" panose="020B0004030202060204" pitchFamily="34" charset="-18"/>
            </a:endParaRPr>
          </a:p>
          <a:p>
            <a:pPr lvl="0"/>
            <a:r>
              <a:rPr lang="hu-HU" sz="3200" dirty="0">
                <a:solidFill>
                  <a:schemeClr val="dk1"/>
                </a:solidFill>
                <a:latin typeface="ABC Ginto Nord" panose="020B0004030202060204" pitchFamily="34" charset="-18"/>
              </a:rPr>
              <a:t>and the </a:t>
            </a:r>
            <a:r>
              <a:rPr lang="hu-HU" sz="3200" dirty="0" err="1">
                <a:solidFill>
                  <a:schemeClr val="dk1"/>
                </a:solidFill>
                <a:latin typeface="ABC Ginto Nord" panose="020B0004030202060204" pitchFamily="34" charset="-18"/>
              </a:rPr>
              <a:t>chilling</a:t>
            </a:r>
            <a:r>
              <a:rPr lang="hu-HU" sz="3200" dirty="0">
                <a:solidFill>
                  <a:schemeClr val="dk1"/>
                </a:solidFill>
                <a:latin typeface="ABC Ginto Nord" panose="020B0004030202060204" pitchFamily="34" charset="-18"/>
              </a:rPr>
              <a:t> </a:t>
            </a:r>
            <a:r>
              <a:rPr lang="hu-HU" sz="3200" dirty="0" err="1">
                <a:solidFill>
                  <a:schemeClr val="dk1"/>
                </a:solidFill>
                <a:latin typeface="ABC Ginto Nord" panose="020B0004030202060204" pitchFamily="34" charset="-18"/>
              </a:rPr>
              <a:t>effect</a:t>
            </a:r>
            <a:r>
              <a:rPr lang="hu-HU" sz="3200" dirty="0">
                <a:solidFill>
                  <a:schemeClr val="dk1"/>
                </a:solidFill>
                <a:latin typeface="ABC Ginto Nord" panose="020B0004030202060204" pitchFamily="34" charset="-18"/>
              </a:rPr>
              <a:t> </a:t>
            </a:r>
            <a:r>
              <a:rPr lang="hu-HU" sz="3200" dirty="0" err="1">
                <a:solidFill>
                  <a:schemeClr val="dk1"/>
                </a:solidFill>
                <a:latin typeface="ABC Ginto Nord" panose="020B0004030202060204" pitchFamily="34" charset="-18"/>
              </a:rPr>
              <a:t>on</a:t>
            </a:r>
            <a:r>
              <a:rPr lang="hu-HU" sz="3200" dirty="0">
                <a:solidFill>
                  <a:schemeClr val="dk1"/>
                </a:solidFill>
                <a:latin typeface="ABC Ginto Nord" panose="020B0004030202060204" pitchFamily="34" charset="-18"/>
              </a:rPr>
              <a:t> the </a:t>
            </a:r>
          </a:p>
          <a:p>
            <a:pPr lvl="0"/>
            <a:r>
              <a:rPr lang="hu-HU" sz="3200" dirty="0" err="1">
                <a:solidFill>
                  <a:schemeClr val="dk1"/>
                </a:solidFill>
                <a:latin typeface="ABC Ginto Nord" panose="020B0004030202060204" pitchFamily="34" charset="-18"/>
              </a:rPr>
              <a:t>freedom</a:t>
            </a:r>
            <a:r>
              <a:rPr lang="hu-HU" sz="3200" dirty="0">
                <a:solidFill>
                  <a:schemeClr val="dk1"/>
                </a:solidFill>
                <a:latin typeface="ABC Ginto Nord" panose="020B0004030202060204" pitchFamily="34" charset="-18"/>
              </a:rPr>
              <a:t> of </a:t>
            </a:r>
            <a:r>
              <a:rPr lang="hu-HU" sz="3200" dirty="0" err="1">
                <a:solidFill>
                  <a:schemeClr val="dk1"/>
                </a:solidFill>
                <a:latin typeface="ABC Ginto Nord" panose="020B0004030202060204" pitchFamily="34" charset="-18"/>
              </a:rPr>
              <a:t>expression</a:t>
            </a:r>
            <a:r>
              <a:rPr lang="hu-HU" sz="3200" dirty="0">
                <a:solidFill>
                  <a:schemeClr val="dk1"/>
                </a:solidFill>
                <a:latin typeface="ABC Ginto Nord" panose="020B0004030202060204" pitchFamily="34" charset="-18"/>
              </a:rPr>
              <a:t> of </a:t>
            </a:r>
            <a:r>
              <a:rPr lang="hu-HU" sz="3200" dirty="0" err="1">
                <a:solidFill>
                  <a:schemeClr val="dk1"/>
                </a:solidFill>
                <a:latin typeface="ABC Ginto Nord" panose="020B0004030202060204" pitchFamily="34" charset="-18"/>
              </a:rPr>
              <a:t>judges</a:t>
            </a:r>
            <a:endParaRPr lang="en-US" sz="3200" dirty="0">
              <a:solidFill>
                <a:schemeClr val="dk1"/>
              </a:solidFill>
              <a:latin typeface="ABC Ginto Nord" panose="020B0004030202060204" pitchFamily="34" charset="-18"/>
            </a:endParaRPr>
          </a:p>
        </p:txBody>
      </p:sp>
      <p:pic>
        <p:nvPicPr>
          <p:cNvPr id="183" name="Google Shape;183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8209" y="6441881"/>
            <a:ext cx="1301321" cy="245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E24C7AC1-0F75-FF4F-9ECE-C938D6925A3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78209" y="284309"/>
            <a:ext cx="1805665" cy="65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155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/>
          <p:nvPr/>
        </p:nvSpPr>
        <p:spPr>
          <a:xfrm>
            <a:off x="252530" y="1645067"/>
            <a:ext cx="11783526" cy="4278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rtl="0">
              <a:spcBef>
                <a:spcPts val="0"/>
              </a:spcBef>
              <a:spcAft>
                <a:spcPts val="0"/>
              </a:spcAft>
            </a:pPr>
            <a:r>
              <a:rPr lang="hu-HU" sz="3200" dirty="0">
                <a:solidFill>
                  <a:schemeClr val="tx1"/>
                </a:solidFill>
                <a:latin typeface="ABC Ginto Nord" panose="020B0004030202060204" pitchFamily="34" charset="-18"/>
                <a:ea typeface="Tahoma" panose="020B0604030504040204" pitchFamily="34" charset="0"/>
                <a:cs typeface="Tahoma" panose="020B0604030504040204" pitchFamily="34" charset="0"/>
              </a:rPr>
              <a:t>CM </a:t>
            </a:r>
            <a:r>
              <a:rPr lang="hu-HU" sz="3200" dirty="0" err="1">
                <a:solidFill>
                  <a:schemeClr val="tx1"/>
                </a:solidFill>
                <a:latin typeface="ABC Ginto Nord" panose="020B0004030202060204" pitchFamily="34" charset="-18"/>
                <a:ea typeface="Tahoma" panose="020B0604030504040204" pitchFamily="34" charset="0"/>
                <a:cs typeface="Tahoma" panose="020B0604030504040204" pitchFamily="34" charset="0"/>
              </a:rPr>
              <a:t>decisions</a:t>
            </a:r>
            <a:r>
              <a:rPr lang="hu-HU" sz="3200" dirty="0">
                <a:solidFill>
                  <a:schemeClr val="tx1"/>
                </a:solidFill>
                <a:latin typeface="ABC Ginto Nord" panose="020B0004030202060204" pitchFamily="34" charset="-18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hu-HU" sz="3200" dirty="0" err="1">
                <a:solidFill>
                  <a:schemeClr val="tx1"/>
                </a:solidFill>
                <a:latin typeface="ABC Ginto Nord" panose="020B0004030202060204" pitchFamily="34" charset="-18"/>
                <a:ea typeface="Tahoma" panose="020B0604030504040204" pitchFamily="34" charset="0"/>
                <a:cs typeface="Tahoma" panose="020B0604030504040204" pitchFamily="34" charset="0"/>
              </a:rPr>
              <a:t>since</a:t>
            </a:r>
            <a:r>
              <a:rPr lang="hu-HU" sz="3200" dirty="0">
                <a:solidFill>
                  <a:schemeClr val="tx1"/>
                </a:solidFill>
                <a:latin typeface="ABC Ginto Nord" panose="020B0004030202060204" pitchFamily="34" charset="-18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3200" dirty="0">
                <a:solidFill>
                  <a:srgbClr val="FF0000"/>
                </a:solidFill>
                <a:latin typeface="ABC Ginto Nord" panose="020B0004030202060204" pitchFamily="34" charset="-18"/>
                <a:ea typeface="Tahoma" panose="020B0604030504040204" pitchFamily="34" charset="0"/>
                <a:cs typeface="Tahoma" panose="020B0604030504040204" pitchFamily="34" charset="0"/>
              </a:rPr>
              <a:t>2017</a:t>
            </a:r>
            <a:r>
              <a:rPr lang="hu-HU" sz="3200" dirty="0">
                <a:solidFill>
                  <a:schemeClr val="tx1"/>
                </a:solidFill>
                <a:latin typeface="ABC Ginto Nord" panose="020B0004030202060204" pitchFamily="34" charset="-18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R="0" lvl="0" rtl="0">
              <a:spcBef>
                <a:spcPts val="0"/>
              </a:spcBef>
              <a:spcAft>
                <a:spcPts val="0"/>
              </a:spcAft>
            </a:pPr>
            <a:endParaRPr lang="hu-HU" sz="2400" dirty="0">
              <a:solidFill>
                <a:schemeClr val="tx1"/>
              </a:solidFill>
              <a:latin typeface="Tahoma" panose="020B0604030504040204" pitchFamily="34" charset="0"/>
              <a:ea typeface="+mn-lt"/>
              <a:cs typeface="+mn-lt"/>
            </a:endParaRPr>
          </a:p>
          <a:p>
            <a:pPr lvl="1"/>
            <a:r>
              <a:rPr lang="hu-HU" sz="24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- </a:t>
            </a:r>
            <a:r>
              <a:rPr lang="hu-HU" sz="24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fully</a:t>
            </a:r>
            <a:r>
              <a:rPr lang="hu-HU" sz="24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 </a:t>
            </a:r>
            <a:r>
              <a:rPr lang="hu-HU" sz="24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guarantee</a:t>
            </a:r>
            <a:r>
              <a:rPr lang="hu-HU" sz="24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 and </a:t>
            </a:r>
            <a:r>
              <a:rPr lang="hu-HU" sz="24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safeguard</a:t>
            </a:r>
            <a:r>
              <a:rPr lang="hu-HU" sz="24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 </a:t>
            </a:r>
            <a:r>
              <a:rPr lang="hu-HU" sz="24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judges</a:t>
            </a:r>
            <a:r>
              <a:rPr lang="hu-HU" sz="24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’ </a:t>
            </a:r>
            <a:r>
              <a:rPr lang="hu-HU" sz="24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freedom</a:t>
            </a:r>
            <a:r>
              <a:rPr lang="hu-HU" sz="24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 of </a:t>
            </a:r>
            <a:r>
              <a:rPr lang="hu-HU" sz="24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expression</a:t>
            </a:r>
            <a:endParaRPr lang="hu-HU" sz="2400" dirty="0">
              <a:solidFill>
                <a:schemeClr val="tx1"/>
              </a:solidFill>
              <a:latin typeface="Tahoma" panose="020B0604030504040204" pitchFamily="34" charset="0"/>
              <a:ea typeface="+mn-lt"/>
              <a:cs typeface="+mn-lt"/>
            </a:endParaRPr>
          </a:p>
          <a:p>
            <a:pPr lvl="1"/>
            <a:r>
              <a:rPr lang="hu-HU" sz="24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- </a:t>
            </a:r>
            <a:r>
              <a:rPr lang="hu-HU" sz="24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take</a:t>
            </a:r>
            <a:r>
              <a:rPr lang="hu-HU" sz="24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 </a:t>
            </a:r>
            <a:r>
              <a:rPr lang="hu-HU" sz="24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measures</a:t>
            </a:r>
            <a:r>
              <a:rPr lang="hu-HU" sz="24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 </a:t>
            </a:r>
            <a:r>
              <a:rPr lang="hu-HU" sz="24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to</a:t>
            </a:r>
            <a:r>
              <a:rPr lang="hu-HU" sz="24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 lift and </a:t>
            </a:r>
            <a:r>
              <a:rPr lang="hu-HU" sz="24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countervail</a:t>
            </a:r>
            <a:r>
              <a:rPr lang="hu-HU" sz="24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 the </a:t>
            </a:r>
            <a:r>
              <a:rPr lang="hu-HU" sz="24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chilling</a:t>
            </a:r>
            <a:r>
              <a:rPr lang="hu-HU" sz="24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 </a:t>
            </a:r>
            <a:r>
              <a:rPr lang="hu-HU" sz="24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effect</a:t>
            </a:r>
            <a:endParaRPr lang="hu-HU" sz="2400" dirty="0">
              <a:solidFill>
                <a:schemeClr val="tx1"/>
              </a:solidFill>
              <a:latin typeface="Tahoma" panose="020B0604030504040204" pitchFamily="34" charset="0"/>
              <a:ea typeface="+mn-lt"/>
              <a:cs typeface="+mn-lt"/>
            </a:endParaRPr>
          </a:p>
          <a:p>
            <a:pPr lvl="1"/>
            <a:r>
              <a:rPr lang="hu-HU" sz="24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- </a:t>
            </a:r>
            <a:r>
              <a:rPr lang="hu-HU" sz="24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evaluate</a:t>
            </a:r>
            <a:r>
              <a:rPr lang="hu-HU" sz="24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 the </a:t>
            </a:r>
            <a:r>
              <a:rPr lang="hu-HU" sz="24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domestic</a:t>
            </a:r>
            <a:r>
              <a:rPr lang="hu-HU" sz="24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 </a:t>
            </a:r>
            <a:r>
              <a:rPr lang="hu-HU" sz="24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legislation</a:t>
            </a:r>
            <a:r>
              <a:rPr lang="hu-HU" sz="24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 </a:t>
            </a:r>
            <a:r>
              <a:rPr lang="hu-HU" sz="24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regarding</a:t>
            </a:r>
            <a:r>
              <a:rPr lang="hu-HU" sz="24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 </a:t>
            </a:r>
            <a:r>
              <a:rPr lang="hu-HU" sz="24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guarantees</a:t>
            </a:r>
            <a:r>
              <a:rPr lang="hu-HU" sz="24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 </a:t>
            </a:r>
            <a:r>
              <a:rPr lang="hu-HU" sz="24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against</a:t>
            </a:r>
            <a:r>
              <a:rPr lang="hu-HU" sz="24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 </a:t>
            </a:r>
            <a:r>
              <a:rPr lang="hu-HU" sz="24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undue</a:t>
            </a:r>
            <a:r>
              <a:rPr lang="hu-HU" sz="24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 </a:t>
            </a:r>
            <a:r>
              <a:rPr lang="hu-HU" sz="24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interferences</a:t>
            </a:r>
            <a:r>
              <a:rPr lang="hu-HU" sz="24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 </a:t>
            </a:r>
          </a:p>
          <a:p>
            <a:pPr lvl="1"/>
            <a:endParaRPr lang="hu-HU" sz="2400" dirty="0">
              <a:solidFill>
                <a:schemeClr val="tx1"/>
              </a:solidFill>
              <a:latin typeface="Tahoma" panose="020B0604030504040204" pitchFamily="34" charset="0"/>
              <a:ea typeface="+mn-lt"/>
              <a:cs typeface="+mn-lt"/>
            </a:endParaRPr>
          </a:p>
          <a:p>
            <a:pPr lvl="0" algn="r"/>
            <a:endParaRPr lang="hu-HU" sz="3200" dirty="0">
              <a:solidFill>
                <a:srgbClr val="FF0000"/>
              </a:solidFill>
              <a:latin typeface="ABC Ginto Nord" panose="020B0004030202060204" pitchFamily="34" charset="-18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r"/>
            <a:r>
              <a:rPr lang="hu-HU" sz="3200" dirty="0" err="1">
                <a:solidFill>
                  <a:srgbClr val="FF0000"/>
                </a:solidFill>
                <a:latin typeface="ABC Ginto Nord" panose="020B0004030202060204" pitchFamily="34" charset="-18"/>
                <a:ea typeface="Tahoma" panose="020B0604030504040204" pitchFamily="34" charset="0"/>
                <a:cs typeface="Tahoma" panose="020B0604030504040204" pitchFamily="34" charset="0"/>
              </a:rPr>
              <a:t>None</a:t>
            </a:r>
            <a:r>
              <a:rPr lang="hu-HU" sz="3200" dirty="0">
                <a:solidFill>
                  <a:srgbClr val="FF0000"/>
                </a:solidFill>
                <a:latin typeface="ABC Ginto Nord" panose="020B0004030202060204" pitchFamily="34" charset="-18"/>
                <a:ea typeface="Tahoma" panose="020B0604030504040204" pitchFamily="34" charset="0"/>
                <a:cs typeface="Tahoma" panose="020B0604030504040204" pitchFamily="34" charset="0"/>
              </a:rPr>
              <a:t> of </a:t>
            </a:r>
            <a:r>
              <a:rPr lang="hu-HU" sz="3200" dirty="0" err="1">
                <a:solidFill>
                  <a:srgbClr val="FF0000"/>
                </a:solidFill>
                <a:latin typeface="ABC Ginto Nord" panose="020B0004030202060204" pitchFamily="34" charset="-18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hu-HU" sz="3200" dirty="0">
                <a:solidFill>
                  <a:srgbClr val="FF0000"/>
                </a:solidFill>
                <a:latin typeface="ABC Ginto Nord" panose="020B0004030202060204" pitchFamily="34" charset="-18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3200" dirty="0" err="1">
                <a:solidFill>
                  <a:srgbClr val="FF0000"/>
                </a:solidFill>
                <a:latin typeface="ABC Ginto Nord" panose="020B0004030202060204" pitchFamily="34" charset="-18"/>
                <a:ea typeface="Tahoma" panose="020B0604030504040204" pitchFamily="34" charset="0"/>
                <a:cs typeface="Tahoma" panose="020B0604030504040204" pitchFamily="34" charset="0"/>
              </a:rPr>
              <a:t>expected</a:t>
            </a:r>
            <a:r>
              <a:rPr lang="hu-HU" sz="3200" dirty="0">
                <a:solidFill>
                  <a:srgbClr val="FF0000"/>
                </a:solidFill>
                <a:latin typeface="ABC Ginto Nord" panose="020B0004030202060204" pitchFamily="34" charset="-18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3200" dirty="0" err="1">
                <a:solidFill>
                  <a:srgbClr val="FF0000"/>
                </a:solidFill>
                <a:latin typeface="ABC Ginto Nord" panose="020B0004030202060204" pitchFamily="34" charset="-18"/>
                <a:ea typeface="Tahoma" panose="020B0604030504040204" pitchFamily="34" charset="0"/>
                <a:cs typeface="Tahoma" panose="020B0604030504040204" pitchFamily="34" charset="0"/>
              </a:rPr>
              <a:t>measures</a:t>
            </a:r>
            <a:r>
              <a:rPr lang="hu-HU" sz="3200" dirty="0">
                <a:solidFill>
                  <a:srgbClr val="FF0000"/>
                </a:solidFill>
                <a:latin typeface="ABC Ginto Nord" panose="020B0004030202060204" pitchFamily="34" charset="-18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3200" dirty="0" err="1">
                <a:solidFill>
                  <a:srgbClr val="FF0000"/>
                </a:solidFill>
                <a:latin typeface="ABC Ginto Nord" panose="020B0004030202060204" pitchFamily="34" charset="-18"/>
                <a:ea typeface="Tahoma" panose="020B0604030504040204" pitchFamily="34" charset="0"/>
                <a:cs typeface="Tahoma" panose="020B0604030504040204" pitchFamily="34" charset="0"/>
              </a:rPr>
              <a:t>were</a:t>
            </a:r>
            <a:r>
              <a:rPr lang="hu-HU" sz="3200" dirty="0">
                <a:solidFill>
                  <a:srgbClr val="FF0000"/>
                </a:solidFill>
                <a:latin typeface="ABC Ginto Nord" panose="020B0004030202060204" pitchFamily="34" charset="-18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3200" dirty="0" err="1">
                <a:solidFill>
                  <a:srgbClr val="FF0000"/>
                </a:solidFill>
                <a:latin typeface="ABC Ginto Nord" panose="020B0004030202060204" pitchFamily="34" charset="-18"/>
                <a:ea typeface="Tahoma" panose="020B0604030504040204" pitchFamily="34" charset="0"/>
                <a:cs typeface="Tahoma" panose="020B0604030504040204" pitchFamily="34" charset="0"/>
              </a:rPr>
              <a:t>taken</a:t>
            </a:r>
            <a:endParaRPr lang="hu-HU" sz="3200" dirty="0">
              <a:solidFill>
                <a:srgbClr val="FF0000"/>
              </a:solidFill>
              <a:latin typeface="ABC Ginto Nord" panose="020B0004030202060204" pitchFamily="34" charset="-18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hu-HU" sz="24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- </a:t>
            </a:r>
            <a:r>
              <a:rPr lang="hu-HU" sz="24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the</a:t>
            </a:r>
            <a:r>
              <a:rPr lang="hu-HU" sz="24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 </a:t>
            </a:r>
            <a:r>
              <a:rPr lang="hu-HU" sz="24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situation</a:t>
            </a:r>
            <a:r>
              <a:rPr lang="hu-HU" sz="24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 has </a:t>
            </a:r>
            <a:r>
              <a:rPr lang="hu-HU" sz="24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not</a:t>
            </a:r>
            <a:r>
              <a:rPr lang="hu-HU" sz="24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 </a:t>
            </a:r>
            <a:r>
              <a:rPr lang="hu-HU" sz="24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been</a:t>
            </a:r>
            <a:r>
              <a:rPr lang="hu-HU" sz="24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 </a:t>
            </a:r>
            <a:r>
              <a:rPr lang="hu-HU" sz="24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addressed</a:t>
            </a:r>
            <a:r>
              <a:rPr lang="hu-HU" sz="24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 </a:t>
            </a:r>
            <a:r>
              <a:rPr lang="hu-HU" sz="24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but</a:t>
            </a:r>
            <a:r>
              <a:rPr lang="hu-HU" sz="24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 </a:t>
            </a:r>
            <a:r>
              <a:rPr lang="hu-HU" sz="24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rather</a:t>
            </a:r>
            <a:r>
              <a:rPr lang="hu-HU" sz="24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 </a:t>
            </a:r>
            <a:r>
              <a:rPr lang="hu-HU" sz="24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aggravated</a:t>
            </a:r>
            <a:endParaRPr lang="hu-HU" sz="2400" dirty="0">
              <a:solidFill>
                <a:schemeClr val="tx1"/>
              </a:solidFill>
              <a:latin typeface="Tahoma" panose="020B0604030504040204" pitchFamily="34" charset="0"/>
              <a:ea typeface="+mn-lt"/>
              <a:cs typeface="+mn-lt"/>
            </a:endParaRPr>
          </a:p>
          <a:p>
            <a:pPr lvl="0" algn="r"/>
            <a:endParaRPr lang="hu-HU" sz="3200" dirty="0">
              <a:solidFill>
                <a:schemeClr val="dk1"/>
              </a:solidFill>
            </a:endParaRPr>
          </a:p>
        </p:txBody>
      </p:sp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2530" y="6441881"/>
            <a:ext cx="1301321" cy="245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81CD5D99-33A8-CC4A-935D-AA7F821D38D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99475" y="284309"/>
            <a:ext cx="1805665" cy="657580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2C6792BA-6393-6C84-ECCA-6A27FDEAC4DC}"/>
              </a:ext>
            </a:extLst>
          </p:cNvPr>
          <p:cNvSpPr txBox="1"/>
          <p:nvPr/>
        </p:nvSpPr>
        <p:spPr>
          <a:xfrm>
            <a:off x="2474552" y="524037"/>
            <a:ext cx="8899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4400" dirty="0">
                <a:solidFill>
                  <a:srgbClr val="FF0000"/>
                </a:solidFill>
                <a:latin typeface="ABC Ginto Nord" panose="020B0004030202060204" pitchFamily="34" charset="-18"/>
              </a:rPr>
              <a:t>General </a:t>
            </a:r>
            <a:r>
              <a:rPr lang="hu-HU" sz="4400" dirty="0" err="1">
                <a:solidFill>
                  <a:srgbClr val="FF0000"/>
                </a:solidFill>
                <a:latin typeface="ABC Ginto Nord" panose="020B0004030202060204" pitchFamily="34" charset="-18"/>
              </a:rPr>
              <a:t>measures</a:t>
            </a:r>
            <a:r>
              <a:rPr lang="hu-HU" sz="4400" dirty="0">
                <a:solidFill>
                  <a:srgbClr val="FF0000"/>
                </a:solidFill>
                <a:latin typeface="ABC Ginto Nord" panose="020B0004030202060204" pitchFamily="34" charset="-18"/>
              </a:rPr>
              <a:t> </a:t>
            </a:r>
            <a:r>
              <a:rPr lang="hu-HU" sz="4400" dirty="0" err="1">
                <a:solidFill>
                  <a:srgbClr val="FF0000"/>
                </a:solidFill>
                <a:latin typeface="ABC Ginto Nord" panose="020B0004030202060204" pitchFamily="34" charset="-18"/>
              </a:rPr>
              <a:t>expected</a:t>
            </a:r>
            <a:endParaRPr lang="hu-HU" sz="4400" dirty="0">
              <a:solidFill>
                <a:srgbClr val="FF0000"/>
              </a:solidFill>
              <a:latin typeface="ABC Ginto Nord" panose="020B00040302020602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594294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7" name="Rectangle 98">
            <a:extLst>
              <a:ext uri="{FF2B5EF4-FFF2-40B4-BE49-F238E27FC236}">
                <a16:creationId xmlns:a16="http://schemas.microsoft.com/office/drawing/2014/main" id="{C83A5C14-ED91-4CD1-809E-D29FF97C9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1" name="Freeform: Shape 100">
            <a:extLst>
              <a:ext uri="{FF2B5EF4-FFF2-40B4-BE49-F238E27FC236}">
                <a16:creationId xmlns:a16="http://schemas.microsoft.com/office/drawing/2014/main" id="{56065185-5C34-4F86-AA96-AA4D065B0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01600" sx="102000" sy="102000" algn="ctr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Kép 2" descr="A képen ruházat, Emberi arc, személy, mosoly látható&#10;&#10;Automatikusan generált leírás">
            <a:extLst>
              <a:ext uri="{FF2B5EF4-FFF2-40B4-BE49-F238E27FC236}">
                <a16:creationId xmlns:a16="http://schemas.microsoft.com/office/drawing/2014/main" id="{11FB254E-5FF6-46D9-5E8E-29A387BB5F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547" r="1" b="16620"/>
          <a:stretch/>
        </p:blipFill>
        <p:spPr>
          <a:xfrm>
            <a:off x="1114426" y="10"/>
            <a:ext cx="9963149" cy="6857990"/>
          </a:xfrm>
          <a:custGeom>
            <a:avLst/>
            <a:gdLst/>
            <a:ahLst/>
            <a:cxnLst/>
            <a:rect l="l" t="t" r="r" b="b"/>
            <a:pathLst>
              <a:path w="9948672" h="6858000">
                <a:moveTo>
                  <a:pt x="1593452" y="0"/>
                </a:moveTo>
                <a:lnTo>
                  <a:pt x="8355220" y="0"/>
                </a:lnTo>
                <a:lnTo>
                  <a:pt x="8491722" y="130333"/>
                </a:lnTo>
                <a:cubicBezTo>
                  <a:pt x="9391900" y="1031820"/>
                  <a:pt x="9948672" y="2277214"/>
                  <a:pt x="9948672" y="3652838"/>
                </a:cubicBezTo>
                <a:cubicBezTo>
                  <a:pt x="9948672" y="4856509"/>
                  <a:pt x="9522393" y="5960473"/>
                  <a:pt x="8812775" y="6821583"/>
                </a:cubicBezTo>
                <a:lnTo>
                  <a:pt x="8781276" y="6858000"/>
                </a:lnTo>
                <a:lnTo>
                  <a:pt x="1167397" y="6858000"/>
                </a:lnTo>
                <a:lnTo>
                  <a:pt x="1135897" y="6821583"/>
                </a:lnTo>
                <a:cubicBezTo>
                  <a:pt x="426279" y="5960473"/>
                  <a:pt x="0" y="4856509"/>
                  <a:pt x="0" y="3652838"/>
                </a:cubicBezTo>
                <a:cubicBezTo>
                  <a:pt x="0" y="2277214"/>
                  <a:pt x="556772" y="1031820"/>
                  <a:pt x="1456950" y="130333"/>
                </a:cubicBezTo>
                <a:close/>
              </a:path>
            </a:pathLst>
          </a:custGeom>
        </p:spPr>
      </p:pic>
      <p:pic>
        <p:nvPicPr>
          <p:cNvPr id="94" name="Google Shape;94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2530" y="6441881"/>
            <a:ext cx="1301321" cy="245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81CD5D99-33A8-CC4A-935D-AA7F821D38D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99475" y="284309"/>
            <a:ext cx="1805665" cy="65758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07BFC651-9F8C-DD97-E865-862B68F2279B}"/>
              </a:ext>
            </a:extLst>
          </p:cNvPr>
          <p:cNvSpPr txBox="1"/>
          <p:nvPr/>
        </p:nvSpPr>
        <p:spPr>
          <a:xfrm>
            <a:off x="5124892" y="5369442"/>
            <a:ext cx="56565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err="1">
                <a:solidFill>
                  <a:schemeClr val="bg1"/>
                </a:solidFill>
                <a:latin typeface="ABC Ginto Nord" panose="020B0004030202060204" pitchFamily="34" charset="-18"/>
              </a:rPr>
              <a:t>Faces</a:t>
            </a:r>
            <a:r>
              <a:rPr lang="hu-HU" sz="3200" dirty="0">
                <a:solidFill>
                  <a:schemeClr val="bg1"/>
                </a:solidFill>
                <a:latin typeface="ABC Ginto Nord" panose="020B0004030202060204" pitchFamily="34" charset="-18"/>
              </a:rPr>
              <a:t> of </a:t>
            </a:r>
            <a:r>
              <a:rPr lang="hu-HU" sz="3200" dirty="0" err="1">
                <a:solidFill>
                  <a:schemeClr val="bg1"/>
                </a:solidFill>
                <a:latin typeface="ABC Ginto Nord" panose="020B0004030202060204" pitchFamily="34" charset="-18"/>
              </a:rPr>
              <a:t>resistance</a:t>
            </a:r>
            <a:r>
              <a:rPr lang="hu-HU" sz="3200" dirty="0">
                <a:solidFill>
                  <a:schemeClr val="bg1"/>
                </a:solidFill>
                <a:latin typeface="ABC Ginto Nord" panose="020B0004030202060204" pitchFamily="34" charset="-18"/>
              </a:rPr>
              <a:t> 		in Poland (2020)</a:t>
            </a:r>
            <a:endParaRPr lang="hu-HU" sz="3200" dirty="0">
              <a:latin typeface="ABC Ginto Nord" panose="020B00040302020602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005956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" name="Rectangle 103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07BFC651-9F8C-DD97-E865-862B68F2279B}"/>
              </a:ext>
            </a:extLst>
          </p:cNvPr>
          <p:cNvSpPr txBox="1"/>
          <p:nvPr/>
        </p:nvSpPr>
        <p:spPr>
          <a:xfrm>
            <a:off x="2817628" y="184805"/>
            <a:ext cx="8536171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ABC Ginto Nord" panose="020B0004030202060204" pitchFamily="34" charset="-18"/>
              </a:rPr>
              <a:t>Faces of resistance in Hungary</a:t>
            </a:r>
            <a:r>
              <a:rPr lang="hu-HU" sz="3200" dirty="0">
                <a:solidFill>
                  <a:schemeClr val="tx1"/>
                </a:solidFill>
                <a:latin typeface="ABC Ginto Nord" panose="020B0004030202060204" pitchFamily="34" charset="-18"/>
              </a:rPr>
              <a:t> (2022)</a:t>
            </a:r>
            <a:endParaRPr lang="en-US" sz="3200" dirty="0">
              <a:solidFill>
                <a:schemeClr val="tx1"/>
              </a:solidFill>
              <a:latin typeface="ABC Ginto Nord" panose="020B0004030202060204" pitchFamily="34" charset="-18"/>
            </a:endParaRPr>
          </a:p>
        </p:txBody>
      </p:sp>
      <p:pic>
        <p:nvPicPr>
          <p:cNvPr id="5" name="Kép 4" descr="A képen Emberi arc, ruházat, fedett pályás, Menedzsment látható&#10;&#10;Automatikusan generált leírás">
            <a:extLst>
              <a:ext uri="{FF2B5EF4-FFF2-40B4-BE49-F238E27FC236}">
                <a16:creationId xmlns:a16="http://schemas.microsoft.com/office/drawing/2014/main" id="{608E425C-E006-16F4-BA4E-056ADB916B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549" b="12438"/>
          <a:stretch/>
        </p:blipFill>
        <p:spPr>
          <a:xfrm>
            <a:off x="838200" y="2105327"/>
            <a:ext cx="10512547" cy="3930500"/>
          </a:xfrm>
          <a:prstGeom prst="rect">
            <a:avLst/>
          </a:prstGeom>
        </p:spPr>
      </p:pic>
      <p:pic>
        <p:nvPicPr>
          <p:cNvPr id="94" name="Google Shape;94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2530" y="6441881"/>
            <a:ext cx="1301321" cy="245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81CD5D99-33A8-CC4A-935D-AA7F821D38D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99475" y="284309"/>
            <a:ext cx="1805665" cy="65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118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"/>
          <p:cNvSpPr txBox="1"/>
          <p:nvPr/>
        </p:nvSpPr>
        <p:spPr>
          <a:xfrm>
            <a:off x="3027627" y="284309"/>
            <a:ext cx="8886163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4400" dirty="0">
                <a:solidFill>
                  <a:srgbClr val="FF0000"/>
                </a:solidFill>
              </a:rPr>
              <a:t>				</a:t>
            </a:r>
            <a:r>
              <a:rPr lang="hu-HU" sz="3200" dirty="0" err="1">
                <a:solidFill>
                  <a:srgbClr val="FF0000"/>
                </a:solidFill>
                <a:latin typeface="ABC Ginto Nord" panose="020B0004030202060204" pitchFamily="34" charset="-18"/>
              </a:rPr>
              <a:t>Smear</a:t>
            </a:r>
            <a:r>
              <a:rPr lang="hu-HU" sz="3200" dirty="0">
                <a:solidFill>
                  <a:srgbClr val="FF0000"/>
                </a:solidFill>
                <a:latin typeface="ABC Ginto Nord" panose="020B0004030202060204" pitchFamily="34" charset="-18"/>
              </a:rPr>
              <a:t> </a:t>
            </a:r>
            <a:r>
              <a:rPr lang="hu-HU" sz="3200" dirty="0" err="1">
                <a:solidFill>
                  <a:srgbClr val="FF0000"/>
                </a:solidFill>
                <a:latin typeface="ABC Ginto Nord" panose="020B0004030202060204" pitchFamily="34" charset="-18"/>
              </a:rPr>
              <a:t>campaigns</a:t>
            </a:r>
            <a:endParaRPr lang="hu-HU" sz="3200" dirty="0">
              <a:solidFill>
                <a:srgbClr val="FF0000"/>
              </a:solidFill>
              <a:latin typeface="ABC Ginto Nord" panose="020B0004030202060204" pitchFamily="34" charset="-18"/>
            </a:endParaRPr>
          </a:p>
        </p:txBody>
      </p:sp>
      <p:pic>
        <p:nvPicPr>
          <p:cNvPr id="135" name="Google Shape;13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209" y="6441881"/>
            <a:ext cx="1301321" cy="245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DBAC5FDA-6C9A-BE45-946E-C7F9833B45D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78209" y="284309"/>
            <a:ext cx="1805665" cy="657580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C1EB05E8-0CBE-95ED-3966-27F93A17A7C2}"/>
              </a:ext>
            </a:extLst>
          </p:cNvPr>
          <p:cNvSpPr txBox="1"/>
          <p:nvPr/>
        </p:nvSpPr>
        <p:spPr>
          <a:xfrm>
            <a:off x="765544" y="1360967"/>
            <a:ext cx="982448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several</a:t>
            </a:r>
            <a:r>
              <a:rPr lang="hu-H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waves</a:t>
            </a:r>
            <a:r>
              <a:rPr lang="hu-H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hu-H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same</a:t>
            </a:r>
            <a:r>
              <a:rPr lang="hu-H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pattern</a:t>
            </a:r>
            <a:endParaRPr lang="hu-H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hu-H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u-H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hu-HU" sz="2400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target</a:t>
            </a:r>
            <a:r>
              <a:rPr lang="hu-HU" sz="24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hu-H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judges</a:t>
            </a:r>
            <a:r>
              <a:rPr lang="hu-H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</a:t>
            </a:r>
            <a:r>
              <a:rPr lang="hu-H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members</a:t>
            </a:r>
            <a:r>
              <a:rPr lang="hu-H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the National </a:t>
            </a:r>
            <a:r>
              <a:rPr lang="hu-H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Judicial</a:t>
            </a:r>
            <a:r>
              <a:rPr lang="hu-H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Council</a:t>
            </a:r>
            <a:endParaRPr lang="hu-H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u-H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hu-HU" sz="2400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method</a:t>
            </a:r>
            <a:r>
              <a:rPr lang="hu-HU" sz="24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hu-H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discrediting</a:t>
            </a:r>
            <a:r>
              <a:rPr lang="hu-H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members</a:t>
            </a:r>
            <a:r>
              <a:rPr lang="hu-H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the NJC </a:t>
            </a:r>
            <a:r>
              <a:rPr lang="hu-H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</a:t>
            </a:r>
            <a:r>
              <a:rPr lang="hu-H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judges</a:t>
            </a:r>
            <a:endParaRPr lang="hu-H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u-H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hu-HU" sz="2400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aim</a:t>
            </a:r>
            <a:r>
              <a:rPr lang="hu-HU" sz="24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hu-H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discouraging</a:t>
            </a:r>
            <a:r>
              <a:rPr lang="hu-H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judges</a:t>
            </a:r>
            <a:r>
              <a:rPr lang="hu-H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</a:t>
            </a:r>
            <a:r>
              <a:rPr lang="hu-H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speaking</a:t>
            </a:r>
            <a:r>
              <a:rPr lang="hu-H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out</a:t>
            </a:r>
          </a:p>
          <a:p>
            <a:endParaRPr lang="hu-H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u-H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Black </a:t>
            </a:r>
            <a:r>
              <a:rPr lang="hu-H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campaigns</a:t>
            </a:r>
            <a:r>
              <a:rPr lang="hu-H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 in the </a:t>
            </a:r>
            <a:r>
              <a:rPr lang="hu-H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Hungarian</a:t>
            </a:r>
            <a:r>
              <a:rPr lang="hu-H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 propaganda </a:t>
            </a:r>
            <a:r>
              <a:rPr lang="hu-H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media</a:t>
            </a:r>
            <a:r>
              <a:rPr lang="hu-H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(film 2023)</a:t>
            </a:r>
          </a:p>
          <a:p>
            <a:endParaRPr lang="hu-H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u-H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smear</a:t>
            </a:r>
            <a:r>
              <a:rPr lang="hu-H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attacks</a:t>
            </a:r>
            <a:r>
              <a:rPr lang="hu-H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continue</a:t>
            </a:r>
            <a:r>
              <a:rPr lang="hu-H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even</a:t>
            </a:r>
            <a:r>
              <a:rPr lang="hu-H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during </a:t>
            </a:r>
            <a:r>
              <a:rPr lang="hu-H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hu-H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NJC </a:t>
            </a:r>
            <a:r>
              <a:rPr lang="hu-H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elections</a:t>
            </a:r>
            <a:endParaRPr lang="hu-H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hu-H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hu-H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511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2530" y="6441881"/>
            <a:ext cx="1301321" cy="245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81CD5D99-33A8-CC4A-935D-AA7F821D38D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99475" y="284309"/>
            <a:ext cx="1805665" cy="657580"/>
          </a:xfrm>
          <a:prstGeom prst="rect">
            <a:avLst/>
          </a:prstGeom>
        </p:spPr>
      </p:pic>
      <p:pic>
        <p:nvPicPr>
          <p:cNvPr id="7" name="Kép 6" descr="A képen Szimmetria, szimbólum, minta, művészet látható&#10;&#10;Automatikusan generált leírás">
            <a:extLst>
              <a:ext uri="{FF2B5EF4-FFF2-40B4-BE49-F238E27FC236}">
                <a16:creationId xmlns:a16="http://schemas.microsoft.com/office/drawing/2014/main" id="{E5FCA8E6-DEFD-32FA-D27A-81A83E6602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4427" y="982177"/>
            <a:ext cx="5103628" cy="5103628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0897704E-C719-B852-D8B8-901E3FF62D08}"/>
              </a:ext>
            </a:extLst>
          </p:cNvPr>
          <p:cNvSpPr txBox="1"/>
          <p:nvPr/>
        </p:nvSpPr>
        <p:spPr>
          <a:xfrm>
            <a:off x="4976473" y="2300398"/>
            <a:ext cx="70157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3" indent="-457200">
              <a:spcAft>
                <a:spcPts val="1200"/>
              </a:spcAft>
              <a:buBlip>
                <a:blip r:embed="rId5"/>
              </a:buBlip>
            </a:pPr>
            <a:r>
              <a:rPr lang="hu-HU" sz="2800" dirty="0">
                <a:solidFill>
                  <a:srgbClr val="FF0000"/>
                </a:solidFill>
              </a:rPr>
              <a:t>    </a:t>
            </a:r>
            <a:r>
              <a:rPr lang="hu-HU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 °C</a:t>
            </a:r>
            <a:r>
              <a:rPr lang="hu-H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	</a:t>
            </a:r>
            <a:r>
              <a:rPr lang="hu-HU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removal</a:t>
            </a:r>
            <a:r>
              <a:rPr lang="hu-H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</a:t>
            </a:r>
            <a:r>
              <a:rPr lang="hu-HU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judge</a:t>
            </a:r>
            <a:r>
              <a:rPr lang="hu-H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Baka</a:t>
            </a:r>
          </a:p>
          <a:p>
            <a:pPr marL="457200" indent="-457200">
              <a:spcAft>
                <a:spcPts val="1200"/>
              </a:spcAft>
              <a:buBlip>
                <a:blip r:embed="rId5"/>
              </a:buBlip>
            </a:pPr>
            <a:r>
              <a:rPr lang="hu-HU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 39 °C 	</a:t>
            </a:r>
            <a:r>
              <a:rPr lang="hu-HU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forced</a:t>
            </a:r>
            <a:r>
              <a:rPr lang="hu-HU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retirement</a:t>
            </a:r>
            <a:r>
              <a:rPr lang="hu-HU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</a:t>
            </a:r>
            <a:r>
              <a:rPr lang="hu-HU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judges</a:t>
            </a:r>
            <a:endParaRPr lang="hu-HU" sz="2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spcAft>
                <a:spcPts val="1200"/>
              </a:spcAft>
              <a:buBlip>
                <a:blip r:embed="rId5"/>
              </a:buBlip>
            </a:pPr>
            <a:r>
              <a:rPr lang="hu-HU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- 112 °C </a:t>
            </a:r>
            <a:r>
              <a:rPr lang="hu-HU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smear</a:t>
            </a:r>
            <a:r>
              <a:rPr lang="hu-HU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campaigns</a:t>
            </a:r>
            <a:endParaRPr lang="hu-HU" sz="2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spcAft>
                <a:spcPts val="1200"/>
              </a:spcAft>
              <a:buBlip>
                <a:blip r:embed="rId5"/>
              </a:buBlip>
            </a:pPr>
            <a:r>
              <a:rPr lang="hu-HU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- 174 °C </a:t>
            </a:r>
            <a:r>
              <a:rPr lang="hu-HU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undue</a:t>
            </a:r>
            <a:r>
              <a:rPr lang="hu-HU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interferences</a:t>
            </a:r>
            <a:endParaRPr lang="hu-HU" sz="2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spcAft>
                <a:spcPts val="1200"/>
              </a:spcAft>
              <a:buBlip>
                <a:blip r:embed="rId5"/>
              </a:buBlip>
            </a:pPr>
            <a:r>
              <a:rPr lang="hu-HU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- 219 °C </a:t>
            </a:r>
            <a:r>
              <a:rPr lang="hu-HU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attacks</a:t>
            </a:r>
            <a:r>
              <a:rPr lang="hu-HU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</a:t>
            </a:r>
            <a:r>
              <a:rPr lang="hu-HU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individual</a:t>
            </a:r>
            <a:r>
              <a:rPr lang="hu-HU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judges</a:t>
            </a:r>
            <a:endParaRPr lang="hu-HU" sz="2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32F303A8-EF49-D04E-FC4F-1F7496032B19}"/>
              </a:ext>
            </a:extLst>
          </p:cNvPr>
          <p:cNvSpPr txBox="1"/>
          <p:nvPr/>
        </p:nvSpPr>
        <p:spPr>
          <a:xfrm>
            <a:off x="3211033" y="284310"/>
            <a:ext cx="8431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3200" dirty="0" err="1">
                <a:solidFill>
                  <a:srgbClr val="FF0000"/>
                </a:solidFill>
                <a:latin typeface="ABC Ginto Nord" panose="020B0004030202060204" pitchFamily="34" charset="-18"/>
              </a:rPr>
              <a:t>Elevation</a:t>
            </a:r>
            <a:r>
              <a:rPr lang="hu-HU" sz="3200" dirty="0">
                <a:solidFill>
                  <a:srgbClr val="FF0000"/>
                </a:solidFill>
                <a:latin typeface="ABC Ginto Nord" panose="020B0004030202060204" pitchFamily="34" charset="-18"/>
              </a:rPr>
              <a:t> of </a:t>
            </a:r>
            <a:r>
              <a:rPr lang="hu-HU" sz="3200" dirty="0" err="1">
                <a:solidFill>
                  <a:srgbClr val="FF0000"/>
                </a:solidFill>
                <a:latin typeface="ABC Ginto Nord" panose="020B0004030202060204" pitchFamily="34" charset="-18"/>
              </a:rPr>
              <a:t>the</a:t>
            </a:r>
            <a:r>
              <a:rPr lang="hu-HU" sz="3200" dirty="0">
                <a:solidFill>
                  <a:srgbClr val="FF0000"/>
                </a:solidFill>
                <a:latin typeface="ABC Ginto Nord" panose="020B0004030202060204" pitchFamily="34" charset="-18"/>
              </a:rPr>
              <a:t> </a:t>
            </a:r>
            <a:r>
              <a:rPr lang="hu-HU" sz="3200" dirty="0" err="1">
                <a:solidFill>
                  <a:srgbClr val="FF0000"/>
                </a:solidFill>
                <a:latin typeface="ABC Ginto Nord" panose="020B0004030202060204" pitchFamily="34" charset="-18"/>
              </a:rPr>
              <a:t>chilling</a:t>
            </a:r>
            <a:r>
              <a:rPr lang="hu-HU" sz="3200" dirty="0">
                <a:solidFill>
                  <a:srgbClr val="FF0000"/>
                </a:solidFill>
                <a:latin typeface="ABC Ginto Nord" panose="020B0004030202060204" pitchFamily="34" charset="-18"/>
              </a:rPr>
              <a:t> </a:t>
            </a:r>
            <a:r>
              <a:rPr lang="hu-HU" sz="3200" dirty="0" err="1">
                <a:solidFill>
                  <a:srgbClr val="FF0000"/>
                </a:solidFill>
                <a:latin typeface="ABC Ginto Nord" panose="020B0004030202060204" pitchFamily="34" charset="-18"/>
              </a:rPr>
              <a:t>effect</a:t>
            </a:r>
            <a:endParaRPr lang="hu-HU" sz="3200" dirty="0">
              <a:solidFill>
                <a:srgbClr val="FF0000"/>
              </a:solidFill>
              <a:latin typeface="ABC Ginto Nord" panose="020B0004030202060204" pitchFamily="34" charset="-18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42D284AA-28DC-C592-AD62-10852E10F6C2}"/>
              </a:ext>
            </a:extLst>
          </p:cNvPr>
          <p:cNvSpPr txBox="1"/>
          <p:nvPr/>
        </p:nvSpPr>
        <p:spPr>
          <a:xfrm>
            <a:off x="138223" y="5875824"/>
            <a:ext cx="11801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hu-HU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</a:t>
            </a:r>
            <a:r>
              <a:rPr lang="hu-HU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- 273,15 °C </a:t>
            </a:r>
            <a:r>
              <a:rPr lang="hu-HU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election</a:t>
            </a:r>
            <a:r>
              <a:rPr lang="hu-HU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a </a:t>
            </a:r>
            <a:r>
              <a:rPr lang="hu-HU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</a:t>
            </a:r>
            <a:r>
              <a:rPr lang="hu-HU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Kúria </a:t>
            </a:r>
            <a:r>
              <a:rPr lang="hu-HU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President</a:t>
            </a:r>
            <a:r>
              <a:rPr lang="hu-HU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</a:t>
            </a:r>
            <a:r>
              <a:rPr lang="hu-HU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political</a:t>
            </a:r>
            <a:r>
              <a:rPr lang="hu-HU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basis</a:t>
            </a:r>
            <a:endParaRPr lang="hu-HU" sz="2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3494354" y="1217360"/>
            <a:ext cx="3932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</a:t>
            </a:r>
            <a:r>
              <a:rPr lang="hu-HU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chilling</a:t>
            </a:r>
            <a:r>
              <a:rPr lang="hu-HU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  <a:r>
              <a:rPr lang="hu-HU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freezing</a:t>
            </a:r>
            <a:endParaRPr lang="hu-HU" sz="2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980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/>
          <p:nvPr/>
        </p:nvSpPr>
        <p:spPr>
          <a:xfrm>
            <a:off x="363967" y="2853528"/>
            <a:ext cx="7391854" cy="446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1"/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-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joined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smear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campaigns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against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members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 of the NJC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claiming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that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 </a:t>
            </a:r>
            <a:r>
              <a:rPr lang="hu-HU" sz="2000" i="1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„</a:t>
            </a:r>
            <a:r>
              <a:rPr lang="en-US" sz="2000" i="1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decisions, communications and public appearances of the NJC are political</a:t>
            </a:r>
            <a:r>
              <a:rPr lang="hu-HU" sz="2000" i="1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 </a:t>
            </a:r>
            <a:r>
              <a:rPr lang="en-US" sz="2000" i="1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activities</a:t>
            </a:r>
            <a:r>
              <a:rPr lang="hu-HU" sz="2000" i="1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”</a:t>
            </a:r>
            <a:endParaRPr lang="hu-HU" sz="2000" dirty="0">
              <a:solidFill>
                <a:schemeClr val="tx1"/>
              </a:solidFill>
              <a:latin typeface="Tahoma" panose="020B0604030504040204" pitchFamily="34" charset="0"/>
              <a:ea typeface="+mn-lt"/>
              <a:cs typeface="+mn-lt"/>
            </a:endParaRPr>
          </a:p>
          <a:p>
            <a:pPr lvl="1"/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-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labelled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 the NJC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as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 a </a:t>
            </a:r>
            <a:r>
              <a:rPr lang="hu-HU" sz="2000" i="1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  <a:hlinkClick r:id="rId5"/>
              </a:rPr>
              <a:t>„</a:t>
            </a:r>
            <a:r>
              <a:rPr lang="hu-HU" sz="2000" i="1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  <a:hlinkClick r:id="rId5"/>
              </a:rPr>
              <a:t>group</a:t>
            </a:r>
            <a:r>
              <a:rPr lang="hu-HU" sz="2000" i="1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  <a:hlinkClick r:id="rId5"/>
              </a:rPr>
              <a:t> of </a:t>
            </a:r>
            <a:r>
              <a:rPr lang="hu-HU" sz="2000" i="1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  <a:hlinkClick r:id="rId5"/>
              </a:rPr>
              <a:t>friends</a:t>
            </a:r>
            <a:r>
              <a:rPr lang="hu-HU" sz="2000" i="1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  <a:hlinkClick r:id="rId5"/>
              </a:rPr>
              <a:t>”</a:t>
            </a:r>
            <a:endParaRPr lang="hu-HU" sz="2000" i="1" dirty="0">
              <a:solidFill>
                <a:schemeClr val="tx1"/>
              </a:solidFill>
              <a:latin typeface="Tahoma" panose="020B0604030504040204" pitchFamily="34" charset="0"/>
              <a:ea typeface="+mn-lt"/>
              <a:cs typeface="+mn-lt"/>
            </a:endParaRPr>
          </a:p>
          <a:p>
            <a:pPr lvl="1"/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-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upheld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 the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legal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force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 of 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  <a:hlinkClick r:id="rId6"/>
              </a:rPr>
              <a:t>the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  <a:hlinkClick r:id="rId6"/>
              </a:rPr>
              <a:t>precedent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  <a:hlinkClick r:id="rId6"/>
              </a:rPr>
              <a:t> of the Kúria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according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to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which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 a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prelminiary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question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to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 the CJEU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can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 be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unlawful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even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after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it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was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found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incompatible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with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 EU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law</a:t>
            </a:r>
            <a:endParaRPr lang="hu-HU" sz="2000" dirty="0">
              <a:solidFill>
                <a:schemeClr val="tx1"/>
              </a:solidFill>
              <a:latin typeface="Tahoma" panose="020B0604030504040204" pitchFamily="34" charset="0"/>
              <a:ea typeface="+mn-lt"/>
              <a:cs typeface="+mn-lt"/>
            </a:endParaRPr>
          </a:p>
          <a:p>
            <a:pPr lvl="1"/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-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  <a:hlinkClick r:id="rId7"/>
              </a:rPr>
              <a:t>quiestioned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  <a:hlinkClick r:id="rId7"/>
              </a:rPr>
              <a:t> the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  <a:hlinkClick r:id="rId7"/>
              </a:rPr>
              <a:t>right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  <a:hlinkClick r:id="rId7"/>
              </a:rPr>
              <a:t> of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  <a:hlinkClick r:id="rId7"/>
              </a:rPr>
              <a:t>judges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  <a:hlinkClick r:id="rId7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  <a:hlinkClick r:id="rId7"/>
              </a:rPr>
              <a:t>to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  <a:hlinkClick r:id="rId7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  <a:hlinkClick r:id="rId7"/>
              </a:rPr>
              <a:t>criticie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  <a:hlinkClick r:id="rId7"/>
              </a:rPr>
              <a:t> </a:t>
            </a:r>
            <a:r>
              <a:rPr lang="hu-HU" sz="200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  <a:hlinkClick r:id="rId7"/>
              </a:rPr>
              <a:t>legislation</a:t>
            </a:r>
            <a:endParaRPr lang="hu-HU" sz="2000" dirty="0">
              <a:solidFill>
                <a:schemeClr val="tx1"/>
              </a:solidFill>
              <a:latin typeface="Tahoma" panose="020B0604030504040204" pitchFamily="34" charset="0"/>
              <a:ea typeface="+mn-lt"/>
              <a:cs typeface="+mn-lt"/>
            </a:endParaRPr>
          </a:p>
          <a:p>
            <a:pPr lvl="1"/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-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  <a:hlinkClick r:id="rId8"/>
              </a:rPr>
              <a:t>challenged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  <a:hlinkClick r:id="rId8"/>
              </a:rPr>
              <a:t> the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  <a:hlinkClick r:id="rId8"/>
              </a:rPr>
              <a:t>new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  <a:hlinkClick r:id="rId8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  <a:hlinkClick r:id="rId8"/>
              </a:rPr>
              <a:t>Code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  <a:hlinkClick r:id="rId8"/>
              </a:rPr>
              <a:t> of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  <a:hlinkClick r:id="rId8"/>
              </a:rPr>
              <a:t>Ethics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before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 the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Constitutional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Court</a:t>
            </a:r>
            <a:endParaRPr lang="hu-HU" sz="2000" dirty="0">
              <a:solidFill>
                <a:schemeClr val="tx1"/>
              </a:solidFill>
              <a:latin typeface="Tahoma" panose="020B0604030504040204" pitchFamily="34" charset="0"/>
              <a:ea typeface="+mn-lt"/>
              <a:cs typeface="+mn-lt"/>
            </a:endParaRPr>
          </a:p>
          <a:p>
            <a:pPr marL="342900" lvl="1" indent="-342900">
              <a:buFontTx/>
              <a:buChar char="-"/>
            </a:pPr>
            <a:endParaRPr lang="hu-HU" sz="2000" dirty="0">
              <a:solidFill>
                <a:schemeClr val="tx1"/>
              </a:solidFill>
              <a:latin typeface="Tahoma" panose="020B0604030504040204" pitchFamily="34" charset="0"/>
              <a:ea typeface="+mn-lt"/>
              <a:cs typeface="+mn-lt"/>
            </a:endParaRPr>
          </a:p>
          <a:p>
            <a:pPr marL="342900" lvl="1" indent="-342900">
              <a:buFontTx/>
              <a:buChar char="-"/>
            </a:pPr>
            <a:endParaRPr lang="hu-HU" sz="3200" dirty="0">
              <a:solidFill>
                <a:schemeClr val="dk1"/>
              </a:solidFill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hu-HU" sz="3200" dirty="0">
              <a:solidFill>
                <a:schemeClr val="dk1"/>
              </a:solidFill>
            </a:endParaRPr>
          </a:p>
        </p:txBody>
      </p:sp>
      <p:pic>
        <p:nvPicPr>
          <p:cNvPr id="94" name="Google Shape;94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52530" y="6441881"/>
            <a:ext cx="1301321" cy="245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81CD5D99-33A8-CC4A-935D-AA7F821D38DC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299475" y="284309"/>
            <a:ext cx="1805665" cy="657580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2C6792BA-6393-6C84-ECCA-6A27FDEAC4DC}"/>
              </a:ext>
            </a:extLst>
          </p:cNvPr>
          <p:cNvSpPr txBox="1"/>
          <p:nvPr/>
        </p:nvSpPr>
        <p:spPr>
          <a:xfrm>
            <a:off x="2413592" y="284310"/>
            <a:ext cx="8899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3200" dirty="0" err="1">
                <a:solidFill>
                  <a:srgbClr val="FF0000"/>
                </a:solidFill>
                <a:latin typeface="ABC Ginto Nord" panose="020B0004030202060204" pitchFamily="34" charset="-18"/>
              </a:rPr>
              <a:t>Silencing</a:t>
            </a:r>
            <a:r>
              <a:rPr lang="hu-HU" sz="3200" dirty="0">
                <a:solidFill>
                  <a:srgbClr val="FF0000"/>
                </a:solidFill>
                <a:latin typeface="ABC Ginto Nord" panose="020B0004030202060204" pitchFamily="34" charset="-18"/>
              </a:rPr>
              <a:t> </a:t>
            </a:r>
            <a:r>
              <a:rPr lang="hu-HU" sz="3200" dirty="0" err="1">
                <a:solidFill>
                  <a:srgbClr val="FF0000"/>
                </a:solidFill>
                <a:latin typeface="ABC Ginto Nord" panose="020B0004030202060204" pitchFamily="34" charset="-18"/>
              </a:rPr>
              <a:t>judges</a:t>
            </a:r>
            <a:endParaRPr lang="hu-HU" sz="3200" dirty="0">
              <a:solidFill>
                <a:srgbClr val="FF0000"/>
              </a:solidFill>
              <a:latin typeface="ABC Ginto Nord" panose="020B0004030202060204" pitchFamily="34" charset="-18"/>
            </a:endParaRPr>
          </a:p>
        </p:txBody>
      </p:sp>
      <p:pic>
        <p:nvPicPr>
          <p:cNvPr id="3" name="soha_eng_sub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132107" y="1225118"/>
            <a:ext cx="3072341" cy="5461940"/>
          </a:xfrm>
          <a:prstGeom prst="rect">
            <a:avLst/>
          </a:prstGeom>
        </p:spPr>
      </p:pic>
      <p:sp>
        <p:nvSpPr>
          <p:cNvPr id="2" name="Google Shape;131;p7">
            <a:extLst>
              <a:ext uri="{FF2B5EF4-FFF2-40B4-BE49-F238E27FC236}">
                <a16:creationId xmlns:a16="http://schemas.microsoft.com/office/drawing/2014/main" id="{8D2AE7D0-93AE-FC05-E97F-8792F45D6D93}"/>
              </a:ext>
            </a:extLst>
          </p:cNvPr>
          <p:cNvSpPr txBox="1"/>
          <p:nvPr/>
        </p:nvSpPr>
        <p:spPr>
          <a:xfrm>
            <a:off x="252529" y="1556559"/>
            <a:ext cx="6394455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200" dirty="0">
                <a:solidFill>
                  <a:schemeClr val="dk1"/>
                </a:solidFill>
                <a:latin typeface="ABC Ginto Nord" panose="020B0004030202060204" pitchFamily="34" charset="-18"/>
              </a:rPr>
              <a:t>The </a:t>
            </a:r>
            <a:r>
              <a:rPr lang="hu-HU" sz="3200" dirty="0" err="1">
                <a:solidFill>
                  <a:schemeClr val="dk1"/>
                </a:solidFill>
                <a:latin typeface="ABC Ginto Nord" panose="020B0004030202060204" pitchFamily="34" charset="-18"/>
              </a:rPr>
              <a:t>active</a:t>
            </a:r>
            <a:r>
              <a:rPr lang="hu-HU" sz="3200" dirty="0">
                <a:solidFill>
                  <a:schemeClr val="dk1"/>
                </a:solidFill>
                <a:latin typeface="ABC Ginto Nord" panose="020B0004030202060204" pitchFamily="34" charset="-18"/>
              </a:rPr>
              <a:t> </a:t>
            </a:r>
            <a:r>
              <a:rPr lang="hu-HU" sz="3200" dirty="0" err="1">
                <a:solidFill>
                  <a:schemeClr val="dk1"/>
                </a:solidFill>
                <a:latin typeface="ABC Ginto Nord" panose="020B0004030202060204" pitchFamily="34" charset="-18"/>
              </a:rPr>
              <a:t>role</a:t>
            </a:r>
            <a:r>
              <a:rPr lang="hu-HU" sz="3200" dirty="0">
                <a:solidFill>
                  <a:schemeClr val="dk1"/>
                </a:solidFill>
                <a:latin typeface="ABC Ginto Nord" panose="020B0004030202060204" pitchFamily="34" charset="-18"/>
              </a:rPr>
              <a:t> of the </a:t>
            </a:r>
            <a:r>
              <a:rPr lang="hu-HU" sz="3200" dirty="0" err="1">
                <a:solidFill>
                  <a:schemeClr val="dk1"/>
                </a:solidFill>
                <a:latin typeface="ABC Ginto Nord" panose="020B0004030202060204" pitchFamily="34" charset="-18"/>
              </a:rPr>
              <a:t>new</a:t>
            </a:r>
            <a:r>
              <a:rPr lang="hu-HU" sz="3200" dirty="0">
                <a:solidFill>
                  <a:schemeClr val="dk1"/>
                </a:solidFill>
                <a:latin typeface="ABC Ginto Nord" panose="020B0004030202060204" pitchFamily="34" charset="-18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200" dirty="0">
                <a:solidFill>
                  <a:schemeClr val="dk1"/>
                </a:solidFill>
                <a:latin typeface="ABC Ginto Nord" panose="020B0004030202060204" pitchFamily="34" charset="-18"/>
              </a:rPr>
              <a:t>Kúria </a:t>
            </a:r>
            <a:r>
              <a:rPr lang="hu-HU" sz="3200" dirty="0" err="1">
                <a:solidFill>
                  <a:schemeClr val="dk1"/>
                </a:solidFill>
                <a:latin typeface="ABC Ginto Nord" panose="020B0004030202060204" pitchFamily="34" charset="-18"/>
              </a:rPr>
              <a:t>President</a:t>
            </a:r>
            <a:endParaRPr lang="hu-HU" sz="3200" dirty="0">
              <a:solidFill>
                <a:schemeClr val="dk1"/>
              </a:solidFill>
              <a:latin typeface="ABC Ginto Nord" panose="020B00040302020602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68491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/>
          <p:nvPr/>
        </p:nvSpPr>
        <p:spPr>
          <a:xfrm>
            <a:off x="6396998" y="1547751"/>
            <a:ext cx="5646146" cy="501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hu-HU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NJC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adopted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Code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Ethics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implement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Baka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judgment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</a:pPr>
            <a:endParaRPr lang="hu-HU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>
              <a:buFontTx/>
              <a:buChar char="-"/>
            </a:pP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Code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significantly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extends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freedom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expression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judges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especially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respect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criticising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legi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ion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</a:pPr>
            <a:endParaRPr lang="hu-HU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Kúria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President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challenged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Code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before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Constitutional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Court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</a:pPr>
            <a:endParaRPr lang="hu-HU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requesting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its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annulment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questioning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legal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authority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the NJC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adopt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Code</a:t>
            </a:r>
            <a:endParaRPr lang="hu-HU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hu-HU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0" lvl="0" algn="just" rtl="0">
              <a:spcBef>
                <a:spcPts val="0"/>
              </a:spcBef>
              <a:spcAft>
                <a:spcPts val="0"/>
              </a:spcAft>
            </a:pPr>
            <a:r>
              <a:rPr lang="hu-HU" sz="2000" b="1" dirty="0">
                <a:solidFill>
                  <a:srgbClr val="FF0000"/>
                </a:solidFill>
                <a:latin typeface="ABC Ginto Nord" panose="020B0004030202060204" pitchFamily="34" charset="-18"/>
                <a:ea typeface="Tahoma" panose="020B0604030504040204" pitchFamily="34" charset="0"/>
                <a:cs typeface="Tahoma" panose="020B0604030504040204" pitchFamily="34" charset="0"/>
              </a:rPr>
              <a:t>			STILL PENDING</a:t>
            </a:r>
          </a:p>
        </p:txBody>
      </p:sp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2530" y="6441881"/>
            <a:ext cx="1301321" cy="245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81CD5D99-33A8-CC4A-935D-AA7F821D38D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99475" y="284309"/>
            <a:ext cx="1805665" cy="657580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2C6792BA-6393-6C84-ECCA-6A27FDEAC4DC}"/>
              </a:ext>
            </a:extLst>
          </p:cNvPr>
          <p:cNvSpPr txBox="1"/>
          <p:nvPr/>
        </p:nvSpPr>
        <p:spPr>
          <a:xfrm>
            <a:off x="5879804" y="323252"/>
            <a:ext cx="54332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4400" dirty="0">
                <a:solidFill>
                  <a:srgbClr val="FF0000"/>
                </a:solidFill>
                <a:latin typeface="ABC Ginto Nord" panose="020B0004030202060204" pitchFamily="34" charset="-18"/>
              </a:rPr>
              <a:t>   </a:t>
            </a:r>
            <a:r>
              <a:rPr lang="hu-HU" sz="3200" dirty="0">
                <a:solidFill>
                  <a:srgbClr val="FF0000"/>
                </a:solidFill>
                <a:latin typeface="ABC Ginto Nord" panose="020B0004030202060204" pitchFamily="34" charset="-18"/>
              </a:rPr>
              <a:t>The </a:t>
            </a:r>
            <a:r>
              <a:rPr lang="hu-HU" sz="3200" dirty="0" err="1">
                <a:solidFill>
                  <a:srgbClr val="FF0000"/>
                </a:solidFill>
                <a:latin typeface="ABC Ginto Nord" panose="020B0004030202060204" pitchFamily="34" charset="-18"/>
              </a:rPr>
              <a:t>Code</a:t>
            </a:r>
            <a:r>
              <a:rPr lang="hu-HU" sz="3200" dirty="0">
                <a:solidFill>
                  <a:srgbClr val="FF0000"/>
                </a:solidFill>
                <a:latin typeface="ABC Ginto Nord" panose="020B0004030202060204" pitchFamily="34" charset="-18"/>
              </a:rPr>
              <a:t> of </a:t>
            </a:r>
            <a:r>
              <a:rPr lang="hu-HU" sz="3200" dirty="0" err="1">
                <a:solidFill>
                  <a:srgbClr val="FF0000"/>
                </a:solidFill>
                <a:latin typeface="ABC Ginto Nord" panose="020B0004030202060204" pitchFamily="34" charset="-18"/>
              </a:rPr>
              <a:t>Ethics</a:t>
            </a:r>
            <a:endParaRPr lang="hu-HU" sz="3200" dirty="0">
              <a:solidFill>
                <a:srgbClr val="FF0000"/>
              </a:solidFill>
              <a:latin typeface="ABC Ginto Nord" panose="020B0004030202060204" pitchFamily="34" charset="-18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703E49C-8104-FEC8-B33E-21D9A1B9B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889" y="284309"/>
            <a:ext cx="1569705" cy="65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81501759-4DB5-F933-0891-E92EACEF2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136" y="156295"/>
            <a:ext cx="976980" cy="97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Kép 2" descr="A képen festmény, rajz, ruházat, Műalkotás látható&#10;&#10;Automatikusan generált leírás">
            <a:extLst>
              <a:ext uri="{FF2B5EF4-FFF2-40B4-BE49-F238E27FC236}">
                <a16:creationId xmlns:a16="http://schemas.microsoft.com/office/drawing/2014/main" id="{60DAD856-6108-AA8E-3175-818B6AC136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7206" y="1929977"/>
            <a:ext cx="5901070" cy="4315158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BA2F689A-2D9B-38ED-917A-3C4F5FE9D401}"/>
              </a:ext>
            </a:extLst>
          </p:cNvPr>
          <p:cNvSpPr txBox="1"/>
          <p:nvPr/>
        </p:nvSpPr>
        <p:spPr>
          <a:xfrm>
            <a:off x="729845" y="1195184"/>
            <a:ext cx="111467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solidFill>
                  <a:schemeClr val="tx1"/>
                </a:solidFill>
                <a:latin typeface="ABC Ginto Nord" panose="020B0004030202060204" pitchFamily="34" charset="-18"/>
                <a:ea typeface="Tahoma" panose="020B0604030504040204" pitchFamily="34" charset="0"/>
                <a:cs typeface="Tahoma" panose="020B0604030504040204" pitchFamily="34" charset="0"/>
              </a:rPr>
              <a:t>The Csárdás ~ </a:t>
            </a:r>
            <a:r>
              <a:rPr lang="hu-HU" sz="2800" dirty="0" err="1">
                <a:solidFill>
                  <a:schemeClr val="tx1"/>
                </a:solidFill>
                <a:latin typeface="ABC Ginto Nord" panose="020B0004030202060204" pitchFamily="34" charset="-18"/>
                <a:ea typeface="Tahoma" panose="020B0604030504040204" pitchFamily="34" charset="0"/>
                <a:cs typeface="Tahoma" panose="020B0604030504040204" pitchFamily="34" charset="0"/>
              </a:rPr>
              <a:t>one</a:t>
            </a:r>
            <a:r>
              <a:rPr lang="hu-HU" sz="2800" dirty="0">
                <a:solidFill>
                  <a:schemeClr val="tx1"/>
                </a:solidFill>
                <a:latin typeface="ABC Ginto Nord" panose="020B0004030202060204" pitchFamily="34" charset="-18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2800" dirty="0" err="1">
                <a:solidFill>
                  <a:schemeClr val="tx1"/>
                </a:solidFill>
                <a:latin typeface="ABC Ginto Nord" panose="020B0004030202060204" pitchFamily="34" charset="-18"/>
                <a:ea typeface="Tahoma" panose="020B0604030504040204" pitchFamily="34" charset="0"/>
                <a:cs typeface="Tahoma" panose="020B0604030504040204" pitchFamily="34" charset="0"/>
              </a:rPr>
              <a:t>step</a:t>
            </a:r>
            <a:r>
              <a:rPr lang="hu-HU" sz="2800" dirty="0">
                <a:solidFill>
                  <a:schemeClr val="tx1"/>
                </a:solidFill>
                <a:latin typeface="ABC Ginto Nord" panose="020B0004030202060204" pitchFamily="34" charset="-18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2800" dirty="0" err="1">
                <a:solidFill>
                  <a:schemeClr val="tx1"/>
                </a:solidFill>
                <a:latin typeface="ABC Ginto Nord" panose="020B0004030202060204" pitchFamily="34" charset="-18"/>
                <a:ea typeface="Tahoma" panose="020B0604030504040204" pitchFamily="34" charset="0"/>
                <a:cs typeface="Tahoma" panose="020B0604030504040204" pitchFamily="34" charset="0"/>
              </a:rPr>
              <a:t>forward</a:t>
            </a:r>
            <a:r>
              <a:rPr lang="hu-HU" sz="2800" dirty="0">
                <a:solidFill>
                  <a:schemeClr val="tx1"/>
                </a:solidFill>
                <a:latin typeface="ABC Ginto Nord" panose="020B0004030202060204" pitchFamily="34" charset="-18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hu-HU" sz="2800" dirty="0" err="1">
                <a:solidFill>
                  <a:schemeClr val="tx1"/>
                </a:solidFill>
                <a:latin typeface="ABC Ginto Nord" panose="020B0004030202060204" pitchFamily="34" charset="-18"/>
                <a:ea typeface="Tahoma" panose="020B0604030504040204" pitchFamily="34" charset="0"/>
                <a:cs typeface="Tahoma" panose="020B0604030504040204" pitchFamily="34" charset="0"/>
              </a:rPr>
              <a:t>two</a:t>
            </a:r>
            <a:r>
              <a:rPr lang="hu-HU" sz="2800" dirty="0">
                <a:solidFill>
                  <a:schemeClr val="tx1"/>
                </a:solidFill>
                <a:latin typeface="ABC Ginto Nord" panose="020B0004030202060204" pitchFamily="34" charset="-18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2800" dirty="0" err="1">
                <a:solidFill>
                  <a:schemeClr val="tx1"/>
                </a:solidFill>
                <a:latin typeface="ABC Ginto Nord" panose="020B0004030202060204" pitchFamily="34" charset="-18"/>
                <a:ea typeface="Tahoma" panose="020B0604030504040204" pitchFamily="34" charset="0"/>
                <a:cs typeface="Tahoma" panose="020B0604030504040204" pitchFamily="34" charset="0"/>
              </a:rPr>
              <a:t>steps</a:t>
            </a:r>
            <a:r>
              <a:rPr lang="hu-HU" sz="2800" dirty="0">
                <a:solidFill>
                  <a:schemeClr val="tx1"/>
                </a:solidFill>
                <a:latin typeface="ABC Ginto Nord" panose="020B0004030202060204" pitchFamily="34" charset="-18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2800" dirty="0" err="1">
                <a:solidFill>
                  <a:schemeClr val="tx1"/>
                </a:solidFill>
                <a:latin typeface="ABC Ginto Nord" panose="020B0004030202060204" pitchFamily="34" charset="-18"/>
                <a:ea typeface="Tahoma" panose="020B0604030504040204" pitchFamily="34" charset="0"/>
                <a:cs typeface="Tahoma" panose="020B0604030504040204" pitchFamily="34" charset="0"/>
              </a:rPr>
              <a:t>backwards</a:t>
            </a:r>
            <a:endParaRPr lang="hu-HU" sz="2800" dirty="0">
              <a:solidFill>
                <a:schemeClr val="tx1"/>
              </a:solidFill>
              <a:latin typeface="ABC Ginto Nord" panose="020B0004030202060204" pitchFamily="34" charset="-18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774278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/>
          <p:nvPr/>
        </p:nvSpPr>
        <p:spPr>
          <a:xfrm>
            <a:off x="380120" y="1272928"/>
            <a:ext cx="11686940" cy="501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1" indent="-457200">
              <a:buAutoNum type="arabicPeriod"/>
            </a:pPr>
            <a:r>
              <a:rPr lang="hu-H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continue</a:t>
            </a:r>
            <a:r>
              <a:rPr lang="hu-H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examining</a:t>
            </a:r>
            <a:r>
              <a:rPr lang="hu-H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</a:t>
            </a:r>
            <a:r>
              <a:rPr lang="hu-H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case</a:t>
            </a:r>
            <a:r>
              <a:rPr lang="hu-H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</a:t>
            </a:r>
            <a:r>
              <a:rPr lang="hu-H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enhanced</a:t>
            </a:r>
            <a:r>
              <a:rPr lang="hu-H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procedure</a:t>
            </a:r>
            <a:endParaRPr lang="hu-H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-457200">
              <a:buAutoNum type="arabicPeriod"/>
            </a:pPr>
            <a:endParaRPr lang="hu-H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-457200">
              <a:buAutoNum type="arabicPeriod"/>
            </a:pPr>
            <a:r>
              <a:rPr lang="hu-H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take</a:t>
            </a:r>
            <a:r>
              <a:rPr lang="hu-H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into</a:t>
            </a:r>
            <a:r>
              <a:rPr lang="hu-H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account </a:t>
            </a:r>
            <a:r>
              <a:rPr lang="hu-H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hu-H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changed</a:t>
            </a:r>
            <a:r>
              <a:rPr lang="hu-H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context of </a:t>
            </a:r>
            <a:r>
              <a:rPr lang="hu-H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hu-H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execution</a:t>
            </a:r>
            <a:endParaRPr lang="hu-H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-457200">
              <a:buAutoNum type="arabicPeriod"/>
            </a:pPr>
            <a:endParaRPr lang="hu-H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-457200">
              <a:buAutoNum type="arabicPeriod"/>
            </a:pPr>
            <a:r>
              <a:rPr lang="hu-H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require</a:t>
            </a:r>
            <a:r>
              <a:rPr lang="hu-H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legislative</a:t>
            </a:r>
            <a:r>
              <a:rPr lang="hu-H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changes</a:t>
            </a:r>
            <a:r>
              <a:rPr lang="hu-H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lvl="3"/>
            <a:r>
              <a:rPr lang="hu-H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hu-H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  <a:r>
              <a:rPr lang="hu-H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exclude</a:t>
            </a:r>
            <a:r>
              <a:rPr lang="hu-H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political</a:t>
            </a:r>
            <a:r>
              <a:rPr lang="hu-H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pressure</a:t>
            </a:r>
            <a:r>
              <a:rPr lang="hu-H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</a:t>
            </a:r>
            <a:r>
              <a:rPr lang="hu-H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Kúria </a:t>
            </a:r>
            <a:r>
              <a:rPr lang="hu-H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President</a:t>
            </a:r>
            <a:endParaRPr lang="hu-H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3"/>
            <a:r>
              <a:rPr lang="hu-H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hu-H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  <a:r>
              <a:rPr lang="hu-H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remove</a:t>
            </a:r>
            <a:r>
              <a:rPr lang="hu-H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</a:t>
            </a:r>
            <a:r>
              <a:rPr lang="hu-H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possibility</a:t>
            </a:r>
            <a:r>
              <a:rPr lang="hu-H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</a:t>
            </a:r>
            <a:r>
              <a:rPr lang="hu-H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prolongation</a:t>
            </a:r>
            <a:r>
              <a:rPr lang="hu-H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the </a:t>
            </a:r>
            <a:r>
              <a:rPr lang="hu-H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mandate</a:t>
            </a:r>
            <a:r>
              <a:rPr lang="hu-H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Kúria </a:t>
            </a:r>
            <a:r>
              <a:rPr lang="hu-H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President</a:t>
            </a:r>
            <a:r>
              <a:rPr lang="hu-H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</a:t>
            </a:r>
            <a:r>
              <a:rPr lang="hu-H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political</a:t>
            </a:r>
            <a:r>
              <a:rPr lang="hu-H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minority</a:t>
            </a:r>
            <a:endParaRPr lang="hu-H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3"/>
            <a:r>
              <a:rPr lang="hu-H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hu-H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  <a:r>
              <a:rPr lang="hu-H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guarantee</a:t>
            </a:r>
            <a:r>
              <a:rPr lang="hu-H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freedom</a:t>
            </a:r>
            <a:r>
              <a:rPr lang="hu-H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</a:t>
            </a:r>
            <a:r>
              <a:rPr lang="hu-H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expression</a:t>
            </a:r>
            <a:r>
              <a:rPr lang="hu-H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</a:t>
            </a:r>
            <a:r>
              <a:rPr lang="hu-H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judges</a:t>
            </a:r>
            <a:r>
              <a:rPr lang="hu-H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hu-H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accordance</a:t>
            </a:r>
            <a:r>
              <a:rPr lang="hu-H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</a:t>
            </a:r>
            <a:r>
              <a:rPr lang="hu-H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ECtHR</a:t>
            </a:r>
            <a:r>
              <a:rPr lang="hu-H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judgments</a:t>
            </a:r>
            <a:endParaRPr lang="hu-H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3"/>
            <a:endParaRPr lang="hu-H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-457200">
              <a:buAutoNum type="arabicPeriod"/>
            </a:pPr>
            <a:r>
              <a:rPr lang="hu-H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require</a:t>
            </a:r>
            <a:r>
              <a:rPr lang="hu-H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Hungarian</a:t>
            </a:r>
            <a:r>
              <a:rPr lang="hu-H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authorities</a:t>
            </a:r>
            <a:r>
              <a:rPr lang="hu-H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  <a:r>
              <a:rPr lang="hu-H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refrain</a:t>
            </a:r>
            <a:r>
              <a:rPr lang="hu-H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</a:t>
            </a:r>
            <a:r>
              <a:rPr lang="hu-H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lvl="1"/>
            <a:r>
              <a:rPr lang="hu-H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hu-H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public</a:t>
            </a:r>
            <a:r>
              <a:rPr lang="hu-H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critique</a:t>
            </a:r>
            <a:r>
              <a:rPr lang="hu-H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</a:t>
            </a:r>
            <a:r>
              <a:rPr lang="hu-H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judicial</a:t>
            </a:r>
            <a:r>
              <a:rPr lang="hu-H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decisions</a:t>
            </a:r>
            <a:endParaRPr lang="hu-H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hu-H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hu-H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legislative</a:t>
            </a:r>
            <a:r>
              <a:rPr lang="hu-H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steps</a:t>
            </a:r>
            <a:r>
              <a:rPr lang="hu-H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overruling</a:t>
            </a:r>
            <a:r>
              <a:rPr lang="hu-H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judicial</a:t>
            </a:r>
            <a:r>
              <a:rPr lang="hu-H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decisions</a:t>
            </a:r>
            <a:endParaRPr lang="hu-H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hu-H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hu-H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smear</a:t>
            </a:r>
            <a:r>
              <a:rPr lang="hu-H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camapaigns</a:t>
            </a:r>
            <a:r>
              <a:rPr lang="hu-H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against</a:t>
            </a:r>
            <a:r>
              <a:rPr lang="hu-H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judges</a:t>
            </a:r>
            <a:endParaRPr lang="hu-HU" sz="3200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endParaRPr lang="hu-H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hu-H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evaluate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 the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domestic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legislation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regarding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guarantees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against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undue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interferences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 </a:t>
            </a:r>
            <a:endParaRPr lang="hu-H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endParaRPr lang="hu-H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2530" y="6441881"/>
            <a:ext cx="1301321" cy="245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81CD5D99-33A8-CC4A-935D-AA7F821D38D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99475" y="284309"/>
            <a:ext cx="1805665" cy="657580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2C6792BA-6393-6C84-ECCA-6A27FDEAC4DC}"/>
              </a:ext>
            </a:extLst>
          </p:cNvPr>
          <p:cNvSpPr txBox="1"/>
          <p:nvPr/>
        </p:nvSpPr>
        <p:spPr>
          <a:xfrm>
            <a:off x="2413592" y="284310"/>
            <a:ext cx="8899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4400" dirty="0" err="1">
                <a:solidFill>
                  <a:srgbClr val="FF0000"/>
                </a:solidFill>
                <a:latin typeface="ABC Ginto Nord" panose="020B0004030202060204" pitchFamily="34" charset="-18"/>
              </a:rPr>
              <a:t>Recommendations</a:t>
            </a:r>
            <a:endParaRPr lang="hu-HU" sz="4400" dirty="0">
              <a:solidFill>
                <a:srgbClr val="FF0000"/>
              </a:solidFill>
              <a:latin typeface="ABC Ginto Nord" panose="020B00040302020602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628447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"/>
          <p:cNvSpPr txBox="1"/>
          <p:nvPr/>
        </p:nvSpPr>
        <p:spPr>
          <a:xfrm>
            <a:off x="252530" y="1556559"/>
            <a:ext cx="5843470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600" dirty="0">
                <a:solidFill>
                  <a:schemeClr val="dk1"/>
                </a:solidFill>
                <a:latin typeface="ABC Ginto Nord" panose="020B0004030202060204" pitchFamily="34" charset="-18"/>
                <a:sym typeface="Arial"/>
              </a:rPr>
              <a:t>Baka v. Hungary </a:t>
            </a:r>
            <a:r>
              <a:rPr lang="hu-HU" sz="3600" dirty="0" err="1">
                <a:solidFill>
                  <a:schemeClr val="dk1"/>
                </a:solidFill>
                <a:latin typeface="ABC Ginto Nord" panose="020B0004030202060204" pitchFamily="34" charset="-18"/>
                <a:sym typeface="Arial"/>
              </a:rPr>
              <a:t>case</a:t>
            </a:r>
            <a:endParaRPr lang="hu-HU" sz="3600" dirty="0">
              <a:solidFill>
                <a:schemeClr val="dk1"/>
              </a:solidFill>
              <a:latin typeface="ABC Ginto Nord" panose="020B0004030202060204" pitchFamily="34" charset="-18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200" dirty="0">
                <a:solidFill>
                  <a:srgbClr val="FF0000"/>
                </a:solidFill>
                <a:latin typeface="ABC Ginto Nord" panose="020B0004030202060204" pitchFamily="34" charset="-18"/>
              </a:rPr>
              <a:t>2016</a:t>
            </a:r>
            <a:endParaRPr lang="hu-HU" sz="3200" dirty="0">
              <a:solidFill>
                <a:srgbClr val="FF0000"/>
              </a:solidFill>
              <a:latin typeface="ABC Ginto Nord" panose="020B0004030202060204" pitchFamily="34" charset="-18"/>
              <a:sym typeface="Arial"/>
            </a:endParaRPr>
          </a:p>
        </p:txBody>
      </p:sp>
      <p:sp>
        <p:nvSpPr>
          <p:cNvPr id="132" name="Google Shape;132;p7"/>
          <p:cNvSpPr txBox="1"/>
          <p:nvPr/>
        </p:nvSpPr>
        <p:spPr>
          <a:xfrm>
            <a:off x="513604" y="2997855"/>
            <a:ext cx="5264172" cy="3367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algn="just">
              <a:lnSpc>
                <a:spcPct val="90000"/>
              </a:lnSpc>
              <a:spcAft>
                <a:spcPts val="1200"/>
              </a:spcAft>
              <a:buClr>
                <a:schemeClr val="accent1"/>
              </a:buClr>
            </a:pPr>
            <a:r>
              <a:rPr lang="hu-HU" sz="16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Violation</a:t>
            </a:r>
            <a:r>
              <a:rPr lang="hu-HU" sz="1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</a:t>
            </a:r>
            <a:r>
              <a:rPr lang="hu-HU" sz="16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Article</a:t>
            </a:r>
            <a:r>
              <a:rPr lang="hu-HU" sz="1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</a:t>
            </a:r>
            <a:r>
              <a:rPr lang="hu-H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1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~</a:t>
            </a:r>
            <a:r>
              <a:rPr lang="hu-H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ndue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premature termination of </a:t>
            </a:r>
            <a:r>
              <a:rPr lang="hu-HU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Judge</a:t>
            </a:r>
            <a:r>
              <a:rPr lang="hu-H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Baka’s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mandate as President of the Supreme Court through </a:t>
            </a:r>
            <a:r>
              <a:rPr lang="hu-HU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 </a:t>
            </a:r>
            <a:r>
              <a:rPr lang="hu-HU" sz="16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hominem</a:t>
            </a:r>
            <a:r>
              <a:rPr lang="hu-H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legislative acts of constitutional rank and therefore beyond judicial control</a:t>
            </a:r>
            <a:endParaRPr lang="hu-H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  <a:spcAft>
                <a:spcPts val="1200"/>
              </a:spcAft>
              <a:buClr>
                <a:schemeClr val="accent1"/>
              </a:buClr>
            </a:pPr>
            <a:r>
              <a:rPr lang="hu-HU" sz="16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Violation</a:t>
            </a:r>
            <a:r>
              <a:rPr lang="hu-HU" sz="1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</a:t>
            </a:r>
            <a:r>
              <a:rPr lang="hu-HU" sz="16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Article</a:t>
            </a:r>
            <a:r>
              <a:rPr lang="hu-HU" sz="1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10</a:t>
            </a:r>
            <a:r>
              <a:rPr lang="hu-H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~ </a:t>
            </a:r>
            <a:r>
              <a:rPr lang="hu-HU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was</a:t>
            </a:r>
            <a:r>
              <a:rPr lang="hu-H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rompted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by views and criticisms he expressed on reforms affecting the judiciary</a:t>
            </a:r>
            <a:endParaRPr lang="hu-H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  <a:spcAft>
                <a:spcPts val="1200"/>
              </a:spcAft>
              <a:buClr>
                <a:schemeClr val="accent1"/>
              </a:buClr>
            </a:pPr>
            <a:r>
              <a:rPr lang="hu-HU" sz="1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</a:t>
            </a:r>
            <a:r>
              <a:rPr lang="en-US" sz="16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erting</a:t>
            </a:r>
            <a:r>
              <a:rPr lang="en-US" sz="1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hu-HU" sz="1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</a:t>
            </a:r>
            <a:r>
              <a:rPr lang="en-US" sz="1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chilling </a:t>
            </a:r>
            <a:r>
              <a:rPr lang="hu-HU" sz="16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effect</a:t>
            </a:r>
            <a:r>
              <a:rPr lang="hu-HU" sz="1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other judges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discouraging them from participating in public debate on legislative reforms affecting the judiciary and on issues concerning the independence of the judiciary</a:t>
            </a:r>
            <a:endParaRPr lang="hu-H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hu-HU" sz="16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hu-HU" sz="1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~ EXECUTION PENDING SINCE 2016</a:t>
            </a:r>
            <a:endParaRPr sz="16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pic>
        <p:nvPicPr>
          <p:cNvPr id="135" name="Google Shape;13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209" y="6441881"/>
            <a:ext cx="1301321" cy="245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DBAC5FDA-6C9A-BE45-946E-C7F9833B45D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78209" y="284309"/>
            <a:ext cx="1805665" cy="657580"/>
          </a:xfrm>
          <a:prstGeom prst="rect">
            <a:avLst/>
          </a:prstGeom>
        </p:spPr>
      </p:pic>
      <p:pic>
        <p:nvPicPr>
          <p:cNvPr id="8" name="Kép 4" descr="A képen személy, férfi, beltéri, öltöny látható&#10;&#10;Automatikusan generált leírás">
            <a:extLst>
              <a:ext uri="{FF2B5EF4-FFF2-40B4-BE49-F238E27FC236}">
                <a16:creationId xmlns:a16="http://schemas.microsoft.com/office/drawing/2014/main" id="{29323C61-F8E2-450C-B1BF-BCE9DB94D38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372" r="22371" b="-1"/>
          <a:stretch/>
        </p:blipFill>
        <p:spPr>
          <a:xfrm>
            <a:off x="6756911" y="99735"/>
            <a:ext cx="5013331" cy="665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758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5"/>
          <p:cNvSpPr txBox="1"/>
          <p:nvPr/>
        </p:nvSpPr>
        <p:spPr>
          <a:xfrm>
            <a:off x="156288" y="3583496"/>
            <a:ext cx="11633376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7000" dirty="0" err="1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Article</a:t>
            </a:r>
            <a:r>
              <a:rPr lang="hu-HU" sz="7000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 ~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7000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</a:t>
            </a:r>
            <a:r>
              <a:rPr lang="hu-HU" sz="7000" dirty="0" err="1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remedy</a:t>
            </a:r>
            <a:r>
              <a:rPr lang="hu-HU" sz="7000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7000" dirty="0" err="1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against</a:t>
            </a:r>
            <a:r>
              <a:rPr lang="hu-HU" sz="7000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7000" dirty="0" err="1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removal</a:t>
            </a:r>
            <a:endParaRPr sz="7000" dirty="0">
              <a:solidFill>
                <a:schemeClr val="l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pic>
        <p:nvPicPr>
          <p:cNvPr id="117" name="Google Shape;117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8209" y="6441881"/>
            <a:ext cx="1301321" cy="245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D0B6F89F-D7AB-7F40-BCE7-40EEEDB9595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78209" y="284309"/>
            <a:ext cx="1805665" cy="65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234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/>
          <p:nvPr/>
        </p:nvSpPr>
        <p:spPr>
          <a:xfrm>
            <a:off x="139523" y="1064878"/>
            <a:ext cx="11783526" cy="7078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spcAft>
                <a:spcPts val="1200"/>
              </a:spcAft>
            </a:pPr>
            <a:r>
              <a:rPr lang="hu-HU" sz="2800" dirty="0">
                <a:solidFill>
                  <a:schemeClr val="dk1"/>
                </a:solidFill>
                <a:latin typeface="ABC Ginto Nord" panose="020B0004030202060204" pitchFamily="34" charset="-18"/>
              </a:rPr>
              <a:t>No </a:t>
            </a:r>
            <a:r>
              <a:rPr lang="hu-HU" sz="2800" dirty="0" err="1">
                <a:solidFill>
                  <a:schemeClr val="dk1"/>
                </a:solidFill>
                <a:latin typeface="ABC Ginto Nord" panose="020B0004030202060204" pitchFamily="34" charset="-18"/>
              </a:rPr>
              <a:t>remedy</a:t>
            </a:r>
            <a:r>
              <a:rPr lang="hu-HU" sz="2800" dirty="0">
                <a:solidFill>
                  <a:schemeClr val="dk1"/>
                </a:solidFill>
                <a:latin typeface="ABC Ginto Nord" panose="020B0004030202060204" pitchFamily="34" charset="-18"/>
              </a:rPr>
              <a:t> </a:t>
            </a:r>
            <a:r>
              <a:rPr lang="hu-HU" sz="2800" dirty="0" err="1">
                <a:solidFill>
                  <a:schemeClr val="dk1"/>
                </a:solidFill>
                <a:latin typeface="ABC Ginto Nord" panose="020B0004030202060204" pitchFamily="34" charset="-18"/>
              </a:rPr>
              <a:t>against</a:t>
            </a:r>
            <a:r>
              <a:rPr lang="hu-HU" sz="2800" dirty="0">
                <a:solidFill>
                  <a:schemeClr val="dk1"/>
                </a:solidFill>
                <a:latin typeface="ABC Ginto Nord" panose="020B0004030202060204" pitchFamily="34" charset="-18"/>
              </a:rPr>
              <a:t> </a:t>
            </a:r>
            <a:r>
              <a:rPr lang="hu-HU" sz="2800" dirty="0" err="1">
                <a:solidFill>
                  <a:schemeClr val="dk1"/>
                </a:solidFill>
                <a:latin typeface="ABC Ginto Nord" panose="020B0004030202060204" pitchFamily="34" charset="-18"/>
              </a:rPr>
              <a:t>removal</a:t>
            </a:r>
            <a:r>
              <a:rPr lang="hu-HU" sz="2800" dirty="0">
                <a:solidFill>
                  <a:schemeClr val="dk1"/>
                </a:solidFill>
                <a:latin typeface="ABC Ginto Nord" panose="020B0004030202060204" pitchFamily="34" charset="-18"/>
              </a:rPr>
              <a:t> (2012)</a:t>
            </a:r>
          </a:p>
          <a:p>
            <a:pPr marL="342900" lvl="2" indent="-342900">
              <a:buFontTx/>
              <a:buChar char="-"/>
            </a:pP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Judge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 Baka’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removal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was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not open to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judicial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 review</a:t>
            </a:r>
            <a:endParaRPr lang="hu-HU" sz="2000" dirty="0">
              <a:solidFill>
                <a:schemeClr val="tx1"/>
              </a:solidFill>
              <a:latin typeface="Tahoma" panose="020B0604030504040204" pitchFamily="34" charset="0"/>
              <a:ea typeface="+mn-lt"/>
              <a:cs typeface="+mn-lt"/>
            </a:endParaRPr>
          </a:p>
          <a:p>
            <a:pPr marL="342900" lvl="2" indent="-342900">
              <a:buFontTx/>
              <a:buChar char="-"/>
            </a:pPr>
            <a:r>
              <a:rPr lang="hu-HU" sz="2000" dirty="0" err="1">
                <a:solidFill>
                  <a:srgbClr val="FF0000"/>
                </a:solidFill>
                <a:latin typeface="Tahoma" panose="020B0604030504040204" pitchFamily="34" charset="0"/>
                <a:ea typeface="+mn-lt"/>
                <a:cs typeface="+mn-lt"/>
              </a:rPr>
              <a:t>general</a:t>
            </a:r>
            <a:r>
              <a:rPr lang="hu-HU" sz="2000" dirty="0">
                <a:solidFill>
                  <a:srgbClr val="FF0000"/>
                </a:solidFill>
                <a:latin typeface="Tahoma" panose="020B0604030504040204" pitchFamily="34" charset="0"/>
                <a:ea typeface="+mn-lt"/>
                <a:cs typeface="+mn-lt"/>
              </a:rPr>
              <a:t> </a:t>
            </a:r>
            <a:r>
              <a:rPr lang="hu-HU" sz="2000" dirty="0" err="1">
                <a:solidFill>
                  <a:srgbClr val="FF0000"/>
                </a:solidFill>
                <a:latin typeface="Tahoma" panose="020B0604030504040204" pitchFamily="34" charset="0"/>
                <a:ea typeface="+mn-lt"/>
                <a:cs typeface="+mn-lt"/>
              </a:rPr>
              <a:t>measures</a:t>
            </a:r>
            <a:r>
              <a:rPr lang="hu-HU" sz="2000" dirty="0">
                <a:solidFill>
                  <a:srgbClr val="FF0000"/>
                </a:solidFill>
                <a:latin typeface="Tahoma" panose="020B0604030504040204" pitchFamily="34" charset="0"/>
                <a:ea typeface="+mn-lt"/>
                <a:cs typeface="+mn-lt"/>
              </a:rPr>
              <a:t> </a:t>
            </a:r>
            <a:r>
              <a:rPr lang="hu-HU" sz="2000" dirty="0" err="1">
                <a:solidFill>
                  <a:srgbClr val="FF0000"/>
                </a:solidFill>
                <a:latin typeface="Tahoma" panose="020B0604030504040204" pitchFamily="34" charset="0"/>
                <a:ea typeface="+mn-lt"/>
                <a:cs typeface="+mn-lt"/>
              </a:rPr>
              <a:t>required</a:t>
            </a:r>
            <a:endParaRPr lang="hu-HU" sz="2000" dirty="0">
              <a:solidFill>
                <a:srgbClr val="FF0000"/>
              </a:solidFill>
              <a:latin typeface="Tahoma" panose="020B0604030504040204" pitchFamily="34" charset="0"/>
              <a:ea typeface="+mn-lt"/>
              <a:cs typeface="+mn-lt"/>
            </a:endParaRPr>
          </a:p>
          <a:p>
            <a:pPr lvl="8"/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	-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providing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guarantees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for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procedural fairness in cases involving the removal of judges</a:t>
            </a:r>
            <a:endParaRPr lang="hu-HU" sz="2000" dirty="0">
              <a:solidFill>
                <a:schemeClr val="tx1"/>
              </a:solidFill>
              <a:latin typeface="Tahoma" panose="020B0604030504040204" pitchFamily="34" charset="0"/>
              <a:ea typeface="+mn-lt"/>
              <a:cs typeface="+mn-lt"/>
            </a:endParaRPr>
          </a:p>
          <a:p>
            <a:pPr lvl="3"/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	- </a:t>
            </a:r>
            <a:r>
              <a:rPr lang="en-US" sz="20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ensur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ing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 that measures leading to the removal of judges will be open to effective </a:t>
            </a:r>
            <a:r>
              <a:rPr lang="en-US" sz="20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revie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w</a:t>
            </a:r>
          </a:p>
          <a:p>
            <a:pPr lvl="3"/>
            <a:endParaRPr lang="hu-HU" sz="2000" dirty="0">
              <a:solidFill>
                <a:schemeClr val="tx1"/>
              </a:solidFill>
              <a:latin typeface="Tahoma" panose="020B0604030504040204" pitchFamily="34" charset="0"/>
              <a:ea typeface="+mn-lt"/>
              <a:cs typeface="+mn-lt"/>
            </a:endParaRPr>
          </a:p>
          <a:p>
            <a:pPr lvl="3" algn="just">
              <a:spcAft>
                <a:spcPts val="1200"/>
              </a:spcAft>
            </a:pPr>
            <a:r>
              <a:rPr lang="hu-HU" sz="2800" dirty="0" err="1">
                <a:solidFill>
                  <a:schemeClr val="dk1"/>
                </a:solidFill>
                <a:latin typeface="ABC Ginto Nord" panose="020B0004030202060204" pitchFamily="34" charset="-18"/>
              </a:rPr>
              <a:t>Excuse</a:t>
            </a:r>
            <a:r>
              <a:rPr lang="hu-HU" sz="2800" dirty="0">
                <a:solidFill>
                  <a:schemeClr val="dk1"/>
                </a:solidFill>
                <a:latin typeface="ABC Ginto Nord" panose="020B0004030202060204" pitchFamily="34" charset="-18"/>
              </a:rPr>
              <a:t> </a:t>
            </a:r>
            <a:r>
              <a:rPr lang="hu-HU" sz="2800" dirty="0" err="1">
                <a:solidFill>
                  <a:schemeClr val="dk1"/>
                </a:solidFill>
                <a:latin typeface="ABC Ginto Nord" panose="020B0004030202060204" pitchFamily="34" charset="-18"/>
              </a:rPr>
              <a:t>for</a:t>
            </a:r>
            <a:r>
              <a:rPr lang="hu-HU" sz="2800" dirty="0">
                <a:solidFill>
                  <a:schemeClr val="dk1"/>
                </a:solidFill>
                <a:latin typeface="ABC Ginto Nord" panose="020B0004030202060204" pitchFamily="34" charset="-18"/>
              </a:rPr>
              <a:t> non-</a:t>
            </a:r>
            <a:r>
              <a:rPr lang="hu-HU" sz="2800" dirty="0" err="1">
                <a:solidFill>
                  <a:schemeClr val="dk1"/>
                </a:solidFill>
                <a:latin typeface="ABC Ginto Nord" panose="020B0004030202060204" pitchFamily="34" charset="-18"/>
              </a:rPr>
              <a:t>execution</a:t>
            </a:r>
            <a:endParaRPr lang="hu-HU" sz="2800" dirty="0">
              <a:solidFill>
                <a:schemeClr val="dk1"/>
              </a:solidFill>
              <a:latin typeface="ABC Ginto Nord" panose="020B0004030202060204" pitchFamily="34" charset="-18"/>
            </a:endParaRPr>
          </a:p>
          <a:p>
            <a:pPr lvl="3" algn="just"/>
            <a:r>
              <a:rPr lang="hu-HU" sz="2000" i="1" dirty="0">
                <a:solidFill>
                  <a:srgbClr val="FF0000"/>
                </a:solidFill>
                <a:latin typeface="Tahoma" panose="020B0604030504040204" pitchFamily="34" charset="0"/>
                <a:ea typeface="+mn-lt"/>
                <a:cs typeface="+mn-lt"/>
              </a:rPr>
              <a:t>„</a:t>
            </a:r>
            <a:r>
              <a:rPr lang="en-US" sz="2000" i="1" dirty="0">
                <a:solidFill>
                  <a:srgbClr val="FF0000"/>
                </a:solidFill>
                <a:latin typeface="Tahoma" panose="020B0604030504040204" pitchFamily="34" charset="0"/>
                <a:ea typeface="+mn-lt"/>
                <a:cs typeface="+mn-lt"/>
              </a:rPr>
              <a:t>those measures which were </a:t>
            </a:r>
            <a:r>
              <a:rPr lang="en-US" sz="2000" i="1" dirty="0" err="1">
                <a:solidFill>
                  <a:srgbClr val="FF0000"/>
                </a:solidFill>
                <a:latin typeface="Tahoma" panose="020B0604030504040204" pitchFamily="34" charset="0"/>
                <a:ea typeface="+mn-lt"/>
                <a:cs typeface="+mn-lt"/>
              </a:rPr>
              <a:t>criticised</a:t>
            </a:r>
            <a:r>
              <a:rPr lang="en-US" sz="2000" i="1" dirty="0">
                <a:solidFill>
                  <a:srgbClr val="FF0000"/>
                </a:solidFill>
                <a:latin typeface="Tahoma" panose="020B0604030504040204" pitchFamily="34" charset="0"/>
                <a:ea typeface="+mn-lt"/>
                <a:cs typeface="+mn-lt"/>
              </a:rPr>
              <a:t> and put under scrutiny in the case of Baka, all resulted from a one-time constitutional reform</a:t>
            </a:r>
            <a:r>
              <a:rPr lang="hu-HU" sz="2000" i="1" dirty="0">
                <a:solidFill>
                  <a:srgbClr val="FF0000"/>
                </a:solidFill>
                <a:latin typeface="Tahoma" panose="020B0604030504040204" pitchFamily="34" charset="0"/>
                <a:ea typeface="+mn-lt"/>
                <a:cs typeface="+mn-lt"/>
              </a:rPr>
              <a:t>”</a:t>
            </a:r>
          </a:p>
          <a:p>
            <a:pPr lvl="3" algn="just"/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-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this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excuse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 is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not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valid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 </a:t>
            </a:r>
          </a:p>
          <a:p>
            <a:pPr lvl="2"/>
            <a:endParaRPr lang="hu-HU" sz="2400" dirty="0">
              <a:solidFill>
                <a:schemeClr val="tx1"/>
              </a:solidFill>
              <a:latin typeface="ABC Ginto Nord" panose="020B0004030202060204" pitchFamily="34" charset="-18"/>
              <a:ea typeface="+mn-lt"/>
              <a:cs typeface="+mn-lt"/>
            </a:endParaRPr>
          </a:p>
          <a:p>
            <a:pPr marR="0" lvl="0" algn="l" rtl="0">
              <a:spcBef>
                <a:spcPts val="0"/>
              </a:spcBef>
              <a:spcAft>
                <a:spcPts val="1200"/>
              </a:spcAft>
            </a:pPr>
            <a:r>
              <a:rPr lang="hu-HU" sz="2800" dirty="0" err="1">
                <a:solidFill>
                  <a:schemeClr val="dk1"/>
                </a:solidFill>
                <a:latin typeface="ABC Ginto Nord" panose="020B0004030202060204" pitchFamily="34" charset="-18"/>
              </a:rPr>
              <a:t>Still</a:t>
            </a:r>
            <a:r>
              <a:rPr lang="hu-HU" sz="2800" dirty="0">
                <a:solidFill>
                  <a:schemeClr val="dk1"/>
                </a:solidFill>
                <a:latin typeface="ABC Ginto Nord" panose="020B0004030202060204" pitchFamily="34" charset="-18"/>
              </a:rPr>
              <a:t> no </a:t>
            </a:r>
            <a:r>
              <a:rPr lang="hu-HU" sz="2800" dirty="0" err="1">
                <a:solidFill>
                  <a:schemeClr val="dk1"/>
                </a:solidFill>
                <a:latin typeface="ABC Ginto Nord" panose="020B0004030202060204" pitchFamily="34" charset="-18"/>
              </a:rPr>
              <a:t>remedy</a:t>
            </a:r>
            <a:r>
              <a:rPr lang="hu-HU" sz="2800" dirty="0">
                <a:solidFill>
                  <a:schemeClr val="dk1"/>
                </a:solidFill>
                <a:latin typeface="ABC Ginto Nord" panose="020B0004030202060204" pitchFamily="34" charset="-18"/>
              </a:rPr>
              <a:t> </a:t>
            </a:r>
            <a:r>
              <a:rPr lang="hu-HU" sz="2800" dirty="0" err="1">
                <a:solidFill>
                  <a:schemeClr val="dk1"/>
                </a:solidFill>
                <a:latin typeface="ABC Ginto Nord" panose="020B0004030202060204" pitchFamily="34" charset="-18"/>
              </a:rPr>
              <a:t>against</a:t>
            </a:r>
            <a:r>
              <a:rPr lang="hu-HU" sz="2800" dirty="0">
                <a:solidFill>
                  <a:schemeClr val="dk1"/>
                </a:solidFill>
                <a:latin typeface="ABC Ginto Nord" panose="020B0004030202060204" pitchFamily="34" charset="-18"/>
              </a:rPr>
              <a:t> </a:t>
            </a:r>
            <a:r>
              <a:rPr lang="hu-HU" sz="2800" dirty="0" err="1">
                <a:solidFill>
                  <a:schemeClr val="dk1"/>
                </a:solidFill>
                <a:latin typeface="ABC Ginto Nord" panose="020B0004030202060204" pitchFamily="34" charset="-18"/>
              </a:rPr>
              <a:t>removal</a:t>
            </a:r>
            <a:r>
              <a:rPr lang="hu-HU" sz="2800" dirty="0">
                <a:solidFill>
                  <a:schemeClr val="dk1"/>
                </a:solidFill>
                <a:latin typeface="ABC Ginto Nord" panose="020B0004030202060204" pitchFamily="34" charset="-18"/>
              </a:rPr>
              <a:t> (2023)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-  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the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chief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justice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can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 be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removed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from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office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without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legal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remedy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by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 2/3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majority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 of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the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Parliament</a:t>
            </a:r>
            <a:endParaRPr lang="hu-HU" sz="2000" dirty="0">
              <a:solidFill>
                <a:schemeClr val="tx1"/>
              </a:solidFill>
              <a:latin typeface="Tahoma" panose="020B0604030504040204" pitchFamily="34" charset="0"/>
              <a:ea typeface="+mn-lt"/>
              <a:cs typeface="+mn-lt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the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 decision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on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impeachment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 is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political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 and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not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subject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to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judicial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remedy</a:t>
            </a:r>
            <a:endParaRPr lang="hu-HU" sz="2000" dirty="0">
              <a:solidFill>
                <a:schemeClr val="tx1"/>
              </a:solidFill>
              <a:latin typeface="Tahoma" panose="020B0604030504040204" pitchFamily="34" charset="0"/>
              <a:ea typeface="+mn-lt"/>
              <a:cs typeface="+mn-lt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hu-HU" sz="2400" dirty="0">
              <a:solidFill>
                <a:schemeClr val="tx1"/>
              </a:solidFill>
              <a:latin typeface="Tahoma" panose="020B0604030504040204" pitchFamily="34" charset="0"/>
              <a:ea typeface="+mn-lt"/>
              <a:cs typeface="+mn-lt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hu-HU" sz="2800" dirty="0">
              <a:solidFill>
                <a:schemeClr val="tx1"/>
              </a:solidFill>
              <a:latin typeface="Tahoma" panose="020B0604030504040204" pitchFamily="34" charset="0"/>
              <a:ea typeface="+mn-lt"/>
              <a:cs typeface="+mn-lt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hu-HU" sz="3200" dirty="0">
              <a:solidFill>
                <a:schemeClr val="dk1"/>
              </a:solidFill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hu-HU" sz="3200" dirty="0">
              <a:solidFill>
                <a:schemeClr val="dk1"/>
              </a:solidFill>
            </a:endParaRPr>
          </a:p>
        </p:txBody>
      </p:sp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2530" y="6441881"/>
            <a:ext cx="1301321" cy="245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81CD5D99-33A8-CC4A-935D-AA7F821D38D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99475" y="284309"/>
            <a:ext cx="1805665" cy="657580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2C6792BA-6393-6C84-ECCA-6A27FDEAC4DC}"/>
              </a:ext>
            </a:extLst>
          </p:cNvPr>
          <p:cNvSpPr txBox="1"/>
          <p:nvPr/>
        </p:nvSpPr>
        <p:spPr>
          <a:xfrm>
            <a:off x="2316480" y="418547"/>
            <a:ext cx="9606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3600" dirty="0" err="1">
                <a:solidFill>
                  <a:srgbClr val="FF0000"/>
                </a:solidFill>
                <a:latin typeface="ABC Ginto Nord" panose="020B0004030202060204" pitchFamily="34" charset="-18"/>
              </a:rPr>
              <a:t>Unique</a:t>
            </a:r>
            <a:r>
              <a:rPr lang="hu-HU" sz="3600" dirty="0">
                <a:solidFill>
                  <a:srgbClr val="FF0000"/>
                </a:solidFill>
                <a:latin typeface="ABC Ginto Nord" panose="020B0004030202060204" pitchFamily="34" charset="-18"/>
              </a:rPr>
              <a:t> </a:t>
            </a:r>
            <a:r>
              <a:rPr lang="hu-HU" sz="3600" dirty="0" err="1">
                <a:solidFill>
                  <a:srgbClr val="FF0000"/>
                </a:solidFill>
                <a:latin typeface="ABC Ginto Nord" panose="020B0004030202060204" pitchFamily="34" charset="-18"/>
              </a:rPr>
              <a:t>or</a:t>
            </a:r>
            <a:r>
              <a:rPr lang="hu-HU" sz="3600" dirty="0">
                <a:solidFill>
                  <a:srgbClr val="FF0000"/>
                </a:solidFill>
                <a:latin typeface="ABC Ginto Nord" panose="020B0004030202060204" pitchFamily="34" charset="-18"/>
              </a:rPr>
              <a:t> </a:t>
            </a:r>
            <a:r>
              <a:rPr lang="hu-HU" sz="3600" dirty="0" err="1">
                <a:solidFill>
                  <a:srgbClr val="FF0000"/>
                </a:solidFill>
                <a:latin typeface="ABC Ginto Nord" panose="020B0004030202060204" pitchFamily="34" charset="-18"/>
              </a:rPr>
              <a:t>persisting</a:t>
            </a:r>
            <a:r>
              <a:rPr lang="hu-HU" sz="3600" dirty="0">
                <a:solidFill>
                  <a:srgbClr val="FF0000"/>
                </a:solidFill>
                <a:latin typeface="ABC Ginto Nord" panose="020B0004030202060204" pitchFamily="34" charset="-18"/>
              </a:rPr>
              <a:t> </a:t>
            </a:r>
            <a:r>
              <a:rPr lang="hu-HU" sz="3600" dirty="0" err="1">
                <a:solidFill>
                  <a:srgbClr val="FF0000"/>
                </a:solidFill>
                <a:latin typeface="ABC Ginto Nord" panose="020B0004030202060204" pitchFamily="34" charset="-18"/>
              </a:rPr>
              <a:t>violation</a:t>
            </a:r>
            <a:r>
              <a:rPr lang="hu-HU" sz="3600" dirty="0">
                <a:solidFill>
                  <a:srgbClr val="FF0000"/>
                </a:solidFill>
                <a:latin typeface="ABC Ginto Nord" panose="020B0004030202060204" pitchFamily="34" charset="-18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77603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/>
          <p:nvPr/>
        </p:nvSpPr>
        <p:spPr>
          <a:xfrm>
            <a:off x="299475" y="1360786"/>
            <a:ext cx="11783526" cy="524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rtl="0">
              <a:spcBef>
                <a:spcPts val="0"/>
              </a:spcBef>
              <a:spcAft>
                <a:spcPts val="1200"/>
              </a:spcAft>
            </a:pPr>
            <a:r>
              <a:rPr lang="hu-HU" sz="2800" dirty="0" err="1">
                <a:solidFill>
                  <a:srgbClr val="FF0000"/>
                </a:solidFill>
                <a:latin typeface="ABC Ginto Nord" panose="020B0004030202060204" pitchFamily="34" charset="-18"/>
              </a:rPr>
              <a:t>Political</a:t>
            </a:r>
            <a:r>
              <a:rPr lang="hu-HU" sz="2800" dirty="0">
                <a:solidFill>
                  <a:srgbClr val="FF0000"/>
                </a:solidFill>
                <a:latin typeface="ABC Ginto Nord" panose="020B0004030202060204" pitchFamily="34" charset="-18"/>
              </a:rPr>
              <a:t> context </a:t>
            </a:r>
          </a:p>
          <a:p>
            <a:pPr marL="342900" marR="0" lvl="0" indent="-342900" rtl="0">
              <a:spcBef>
                <a:spcPts val="0"/>
              </a:spcBef>
              <a:buFontTx/>
              <a:buChar char="-"/>
            </a:pPr>
            <a:r>
              <a:rPr lang="hu-HU" sz="1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</a:t>
            </a:r>
            <a:r>
              <a:rPr lang="hu-HU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1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party</a:t>
            </a:r>
            <a:r>
              <a:rPr lang="hu-HU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holding </a:t>
            </a:r>
            <a:r>
              <a:rPr lang="hu-HU" sz="1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constitutional</a:t>
            </a:r>
            <a:r>
              <a:rPr lang="hu-HU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1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majority</a:t>
            </a:r>
            <a:r>
              <a:rPr lang="hu-HU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1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since</a:t>
            </a:r>
            <a:r>
              <a:rPr lang="hu-HU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2012</a:t>
            </a:r>
          </a:p>
          <a:p>
            <a:pPr marL="342900" marR="0" lvl="0" indent="-342900" rtl="0">
              <a:spcBef>
                <a:spcPts val="0"/>
              </a:spcBef>
              <a:spcAft>
                <a:spcPts val="1200"/>
              </a:spcAft>
              <a:buFontTx/>
              <a:buChar char="-"/>
            </a:pPr>
            <a:r>
              <a:rPr lang="hu-HU" sz="1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legislation</a:t>
            </a:r>
            <a:r>
              <a:rPr lang="hu-HU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1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applied</a:t>
            </a:r>
            <a:r>
              <a:rPr lang="hu-HU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1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</a:t>
            </a:r>
            <a:r>
              <a:rPr lang="hu-HU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hu-HU" sz="1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tool</a:t>
            </a:r>
            <a:r>
              <a:rPr lang="hu-HU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1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  <a:r>
              <a:rPr lang="hu-HU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1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redress</a:t>
            </a:r>
            <a:endParaRPr lang="hu-HU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0" lvl="0" rtl="0">
              <a:spcBef>
                <a:spcPts val="0"/>
              </a:spcBef>
              <a:spcAft>
                <a:spcPts val="1200"/>
              </a:spcAft>
            </a:pPr>
            <a:endParaRPr lang="hu-HU" sz="2800" dirty="0">
              <a:solidFill>
                <a:schemeClr val="dk1"/>
              </a:solidFill>
              <a:latin typeface="ABC Ginto Nord" panose="020B0004030202060204" pitchFamily="34" charset="-18"/>
            </a:endParaRPr>
          </a:p>
          <a:p>
            <a:pPr marR="0" lvl="0" rtl="0">
              <a:spcBef>
                <a:spcPts val="0"/>
              </a:spcBef>
              <a:spcAft>
                <a:spcPts val="1200"/>
              </a:spcAft>
            </a:pPr>
            <a:r>
              <a:rPr lang="hu-HU" sz="2800" dirty="0" err="1">
                <a:solidFill>
                  <a:schemeClr val="dk1"/>
                </a:solidFill>
                <a:latin typeface="ABC Ginto Nord" panose="020B0004030202060204" pitchFamily="34" charset="-18"/>
              </a:rPr>
              <a:t>Repeating</a:t>
            </a:r>
            <a:r>
              <a:rPr lang="hu-HU" sz="2800" dirty="0">
                <a:solidFill>
                  <a:schemeClr val="dk1"/>
                </a:solidFill>
                <a:latin typeface="ABC Ginto Nord" panose="020B0004030202060204" pitchFamily="34" charset="-18"/>
              </a:rPr>
              <a:t> </a:t>
            </a:r>
            <a:r>
              <a:rPr lang="hu-HU" sz="2800" dirty="0" err="1">
                <a:solidFill>
                  <a:schemeClr val="dk1"/>
                </a:solidFill>
                <a:latin typeface="ABC Ginto Nord" panose="020B0004030202060204" pitchFamily="34" charset="-18"/>
              </a:rPr>
              <a:t>patterns</a:t>
            </a:r>
            <a:r>
              <a:rPr lang="hu-HU" sz="2800" dirty="0">
                <a:solidFill>
                  <a:schemeClr val="dk1"/>
                </a:solidFill>
                <a:latin typeface="ABC Ginto Nord" panose="020B0004030202060204" pitchFamily="34" charset="-18"/>
              </a:rPr>
              <a:t> of </a:t>
            </a:r>
            <a:r>
              <a:rPr lang="hu-HU" sz="2800" dirty="0" err="1">
                <a:solidFill>
                  <a:srgbClr val="FF0000"/>
                </a:solidFill>
                <a:latin typeface="ABC Ginto Nord" panose="020B0004030202060204" pitchFamily="34" charset="-18"/>
              </a:rPr>
              <a:t>political</a:t>
            </a:r>
            <a:r>
              <a:rPr lang="hu-HU" sz="2800" dirty="0">
                <a:solidFill>
                  <a:srgbClr val="FF0000"/>
                </a:solidFill>
                <a:latin typeface="ABC Ginto Nord" panose="020B0004030202060204" pitchFamily="34" charset="-18"/>
              </a:rPr>
              <a:t> </a:t>
            </a:r>
            <a:r>
              <a:rPr lang="hu-HU" sz="2800" dirty="0" err="1">
                <a:solidFill>
                  <a:srgbClr val="FF0000"/>
                </a:solidFill>
                <a:latin typeface="ABC Ginto Nord" panose="020B0004030202060204" pitchFamily="34" charset="-18"/>
              </a:rPr>
              <a:t>pressure</a:t>
            </a:r>
            <a:r>
              <a:rPr lang="hu-HU" sz="2800" dirty="0">
                <a:solidFill>
                  <a:srgbClr val="FF0000"/>
                </a:solidFill>
                <a:latin typeface="ABC Ginto Nord" panose="020B0004030202060204" pitchFamily="34" charset="-18"/>
              </a:rPr>
              <a:t> </a:t>
            </a:r>
            <a:r>
              <a:rPr lang="hu-HU" sz="2800" dirty="0" err="1">
                <a:solidFill>
                  <a:schemeClr val="tx1"/>
                </a:solidFill>
                <a:latin typeface="ABC Ginto Nord" panose="020B0004030202060204" pitchFamily="34" charset="-18"/>
              </a:rPr>
              <a:t>on</a:t>
            </a:r>
            <a:r>
              <a:rPr lang="hu-HU" sz="2800" dirty="0">
                <a:solidFill>
                  <a:schemeClr val="tx1"/>
                </a:solidFill>
                <a:latin typeface="ABC Ginto Nord" panose="020B0004030202060204" pitchFamily="34" charset="-18"/>
              </a:rPr>
              <a:t> </a:t>
            </a:r>
            <a:r>
              <a:rPr lang="hu-HU" sz="2800" dirty="0" err="1">
                <a:solidFill>
                  <a:schemeClr val="tx1"/>
                </a:solidFill>
                <a:latin typeface="ABC Ginto Nord" panose="020B0004030202060204" pitchFamily="34" charset="-18"/>
              </a:rPr>
              <a:t>the</a:t>
            </a:r>
            <a:r>
              <a:rPr lang="hu-HU" sz="2800" dirty="0">
                <a:solidFill>
                  <a:schemeClr val="tx1"/>
                </a:solidFill>
                <a:latin typeface="ABC Ginto Nord" panose="020B0004030202060204" pitchFamily="34" charset="-18"/>
              </a:rPr>
              <a:t> </a:t>
            </a:r>
            <a:r>
              <a:rPr lang="hu-HU" sz="2800" dirty="0" err="1">
                <a:solidFill>
                  <a:schemeClr val="tx1"/>
                </a:solidFill>
                <a:latin typeface="ABC Ginto Nord" panose="020B0004030202060204" pitchFamily="34" charset="-18"/>
              </a:rPr>
              <a:t>judiciary</a:t>
            </a:r>
            <a:endParaRPr lang="hu-HU" sz="2800" dirty="0">
              <a:solidFill>
                <a:schemeClr val="tx1"/>
              </a:solidFill>
              <a:latin typeface="ABC Ginto Nord" panose="020B0004030202060204" pitchFamily="34" charset="-18"/>
            </a:endParaRPr>
          </a:p>
          <a:p>
            <a:pPr marL="457200" marR="0" lvl="0" indent="-457200" rtl="0"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hu-HU" sz="1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removal</a:t>
            </a:r>
            <a:r>
              <a:rPr lang="hu-HU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</a:t>
            </a:r>
            <a:r>
              <a:rPr lang="hu-HU" sz="18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judge</a:t>
            </a:r>
            <a:r>
              <a:rPr lang="hu-HU" sz="1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Baka </a:t>
            </a:r>
            <a:r>
              <a:rPr lang="hu-HU" sz="1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</a:t>
            </a:r>
            <a:r>
              <a:rPr lang="hu-HU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1800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 </a:t>
            </a:r>
            <a:r>
              <a:rPr lang="hu-HU" sz="1800" i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hominem</a:t>
            </a:r>
            <a:r>
              <a:rPr lang="hu-HU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1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legislation</a:t>
            </a:r>
            <a:endParaRPr lang="hu-HU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marR="0" lvl="0" indent="-457200" rtl="0"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hu-HU" sz="1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removal</a:t>
            </a:r>
            <a:r>
              <a:rPr lang="hu-HU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</a:t>
            </a:r>
            <a:r>
              <a:rPr lang="hu-HU" sz="1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senior</a:t>
            </a:r>
            <a:r>
              <a:rPr lang="hu-HU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1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judges</a:t>
            </a:r>
            <a:r>
              <a:rPr lang="hu-HU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1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</a:t>
            </a:r>
            <a:r>
              <a:rPr lang="hu-HU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18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forced</a:t>
            </a:r>
            <a:r>
              <a:rPr lang="hu-HU" sz="1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18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early</a:t>
            </a:r>
            <a:r>
              <a:rPr lang="hu-HU" sz="1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18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retirement</a:t>
            </a:r>
            <a:r>
              <a:rPr lang="hu-HU" sz="1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1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</a:t>
            </a:r>
            <a:r>
              <a:rPr lang="hu-HU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1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legislative</a:t>
            </a:r>
            <a:r>
              <a:rPr lang="hu-HU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1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acts</a:t>
            </a:r>
            <a:endParaRPr lang="hu-HU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marR="0" lvl="0" indent="-457200" rtl="0"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hu-HU" sz="1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election</a:t>
            </a:r>
            <a:r>
              <a:rPr lang="hu-HU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</a:t>
            </a:r>
            <a:r>
              <a:rPr lang="hu-HU" sz="18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</a:t>
            </a:r>
            <a:r>
              <a:rPr lang="hu-HU" sz="1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Kúria </a:t>
            </a:r>
            <a:r>
              <a:rPr lang="hu-HU" sz="18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President</a:t>
            </a:r>
            <a:r>
              <a:rPr lang="hu-HU" sz="1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1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</a:t>
            </a:r>
            <a:r>
              <a:rPr lang="hu-HU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1800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 </a:t>
            </a:r>
            <a:r>
              <a:rPr lang="hu-HU" sz="1800" i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hominem</a:t>
            </a:r>
            <a:r>
              <a:rPr lang="hu-HU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1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legislation</a:t>
            </a:r>
            <a:endParaRPr lang="hu-HU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marR="0" lvl="0" indent="-457200" rtl="0"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hu-HU" sz="1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removal</a:t>
            </a:r>
            <a:r>
              <a:rPr lang="hu-HU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 of a </a:t>
            </a:r>
            <a:r>
              <a:rPr lang="hu-HU" sz="1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lower-court</a:t>
            </a:r>
            <a:r>
              <a:rPr lang="hu-HU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 </a:t>
            </a:r>
            <a:r>
              <a:rPr lang="hu-HU" sz="1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judge</a:t>
            </a:r>
            <a:r>
              <a:rPr lang="hu-HU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1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</a:t>
            </a:r>
            <a:r>
              <a:rPr lang="hu-HU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</a:t>
            </a:r>
            <a:r>
              <a:rPr lang="hu-HU" sz="1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bench</a:t>
            </a:r>
            <a:r>
              <a:rPr lang="hu-HU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hu-HU" sz="1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case</a:t>
            </a:r>
            <a:r>
              <a:rPr lang="hu-HU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</a:t>
            </a:r>
            <a:r>
              <a:rPr lang="hu-HU" sz="1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judge</a:t>
            </a:r>
            <a:r>
              <a:rPr lang="hu-HU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Szabó) </a:t>
            </a:r>
            <a:r>
              <a:rPr lang="hu-HU" sz="1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after</a:t>
            </a:r>
            <a:r>
              <a:rPr lang="hu-HU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1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she</a:t>
            </a:r>
            <a:r>
              <a:rPr lang="hu-HU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1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turned</a:t>
            </a:r>
            <a:r>
              <a:rPr lang="hu-HU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1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  <a:r>
              <a:rPr lang="hu-HU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CJEU</a:t>
            </a:r>
          </a:p>
          <a:p>
            <a:pPr marL="457200" marR="0" lvl="0" indent="-457200" rtl="0"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hu-HU" sz="1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possibility</a:t>
            </a:r>
            <a:r>
              <a:rPr lang="hu-HU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</a:t>
            </a:r>
            <a:r>
              <a:rPr lang="hu-HU" sz="18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impeaching</a:t>
            </a:r>
            <a:r>
              <a:rPr lang="hu-HU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1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hu-HU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Kúria </a:t>
            </a:r>
            <a:r>
              <a:rPr lang="hu-HU" sz="1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President</a:t>
            </a:r>
            <a:r>
              <a:rPr lang="hu-HU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1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without</a:t>
            </a:r>
            <a:r>
              <a:rPr lang="hu-HU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1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judicial</a:t>
            </a:r>
            <a:r>
              <a:rPr lang="hu-HU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1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remedy</a:t>
            </a:r>
            <a:endParaRPr lang="hu-HU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marR="0" lvl="0" indent="-457200" rtl="0"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hu-HU" sz="18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overruling</a:t>
            </a:r>
            <a:r>
              <a:rPr lang="hu-HU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1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judicial</a:t>
            </a:r>
            <a:r>
              <a:rPr lang="hu-HU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1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decisions</a:t>
            </a:r>
            <a:endParaRPr lang="hu-HU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marR="0" lvl="0" indent="-457200" rtl="0">
              <a:spcBef>
                <a:spcPts val="0"/>
              </a:spcBef>
              <a:spcAft>
                <a:spcPts val="600"/>
              </a:spcAft>
              <a:buAutoNum type="arabicPeriod"/>
            </a:pPr>
            <a:endParaRPr lang="hu-HU" sz="3200" dirty="0">
              <a:solidFill>
                <a:schemeClr val="dk1"/>
              </a:solidFill>
            </a:endParaRPr>
          </a:p>
        </p:txBody>
      </p:sp>
      <p:pic>
        <p:nvPicPr>
          <p:cNvPr id="94" name="Google Shape;94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2530" y="6441881"/>
            <a:ext cx="1301321" cy="245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81CD5D99-33A8-CC4A-935D-AA7F821D38D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99475" y="284309"/>
            <a:ext cx="1805665" cy="657580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2C6792BA-6393-6C84-ECCA-6A27FDEAC4DC}"/>
              </a:ext>
            </a:extLst>
          </p:cNvPr>
          <p:cNvSpPr txBox="1"/>
          <p:nvPr/>
        </p:nvSpPr>
        <p:spPr>
          <a:xfrm>
            <a:off x="3068515" y="645270"/>
            <a:ext cx="7948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3600" dirty="0">
                <a:solidFill>
                  <a:srgbClr val="FF0000"/>
                </a:solidFill>
                <a:latin typeface="ABC Ginto Nord" panose="020B0004030202060204" pitchFamily="34" charset="-18"/>
              </a:rPr>
              <a:t>Part of a </a:t>
            </a:r>
            <a:r>
              <a:rPr lang="hu-HU" sz="3600" dirty="0" err="1">
                <a:solidFill>
                  <a:srgbClr val="FF0000"/>
                </a:solidFill>
                <a:latin typeface="ABC Ginto Nord" panose="020B0004030202060204" pitchFamily="34" charset="-18"/>
              </a:rPr>
              <a:t>wider</a:t>
            </a:r>
            <a:r>
              <a:rPr lang="hu-HU" sz="3600" dirty="0">
                <a:solidFill>
                  <a:srgbClr val="FF0000"/>
                </a:solidFill>
                <a:latin typeface="ABC Ginto Nord" panose="020B0004030202060204" pitchFamily="34" charset="-18"/>
              </a:rPr>
              <a:t> </a:t>
            </a:r>
            <a:r>
              <a:rPr lang="hu-HU" sz="3600" dirty="0" err="1">
                <a:solidFill>
                  <a:srgbClr val="FF0000"/>
                </a:solidFill>
                <a:latin typeface="ABC Ginto Nord" panose="020B0004030202060204" pitchFamily="34" charset="-18"/>
              </a:rPr>
              <a:t>pattern</a:t>
            </a:r>
            <a:r>
              <a:rPr lang="hu-HU" sz="3600" dirty="0">
                <a:solidFill>
                  <a:srgbClr val="FF0000"/>
                </a:solidFill>
                <a:latin typeface="ABC Ginto Nord" panose="020B0004030202060204" pitchFamily="34" charset="-18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91754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/>
          <p:nvPr/>
        </p:nvSpPr>
        <p:spPr>
          <a:xfrm>
            <a:off x="299475" y="1320504"/>
            <a:ext cx="11783526" cy="5093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rtl="0">
              <a:spcBef>
                <a:spcPts val="0"/>
              </a:spcBef>
              <a:spcAft>
                <a:spcPts val="600"/>
              </a:spcAft>
            </a:pPr>
            <a:endParaRPr lang="hu-HU" sz="2000" dirty="0">
              <a:solidFill>
                <a:srgbClr val="FF0000"/>
              </a:solidFill>
              <a:latin typeface="ABC Ginto Nord" panose="020B0004030202060204" pitchFamily="34" charset="-18"/>
              <a:ea typeface="+mn-lt"/>
              <a:cs typeface="+mn-lt"/>
            </a:endParaRPr>
          </a:p>
          <a:p>
            <a:pPr marR="0" lvl="0" rtl="0">
              <a:spcBef>
                <a:spcPts val="0"/>
              </a:spcBef>
              <a:spcAft>
                <a:spcPts val="600"/>
              </a:spcAft>
            </a:pPr>
            <a:r>
              <a:rPr lang="hu-HU" sz="2000" dirty="0">
                <a:solidFill>
                  <a:srgbClr val="FF0000"/>
                </a:solidFill>
                <a:latin typeface="ABC Ginto Nord" panose="020B0004030202060204" pitchFamily="34" charset="-18"/>
                <a:ea typeface="+mn-lt"/>
                <a:cs typeface="+mn-lt"/>
              </a:rPr>
              <a:t>Hungary </a:t>
            </a:r>
            <a:r>
              <a:rPr lang="hu-HU" sz="2000" dirty="0" err="1">
                <a:solidFill>
                  <a:srgbClr val="FF0000"/>
                </a:solidFill>
                <a:latin typeface="ABC Ginto Nord" panose="020B0004030202060204" pitchFamily="34" charset="-18"/>
                <a:ea typeface="+mn-lt"/>
                <a:cs typeface="+mn-lt"/>
              </a:rPr>
              <a:t>passed</a:t>
            </a:r>
            <a:r>
              <a:rPr lang="hu-HU" sz="2000" dirty="0">
                <a:solidFill>
                  <a:srgbClr val="FF0000"/>
                </a:solidFill>
                <a:latin typeface="ABC Ginto Nord" panose="020B0004030202060204" pitchFamily="34" charset="-18"/>
                <a:ea typeface="+mn-lt"/>
                <a:cs typeface="+mn-lt"/>
              </a:rPr>
              <a:t> a </a:t>
            </a:r>
            <a:r>
              <a:rPr lang="hu-HU" sz="2000" dirty="0" err="1">
                <a:solidFill>
                  <a:srgbClr val="FF0000"/>
                </a:solidFill>
                <a:latin typeface="ABC Ginto Nord" panose="020B0004030202060204" pitchFamily="34" charset="-18"/>
                <a:ea typeface="+mn-lt"/>
                <a:cs typeface="+mn-lt"/>
              </a:rPr>
              <a:t>judicial</a:t>
            </a:r>
            <a:r>
              <a:rPr lang="hu-HU" sz="2000" dirty="0">
                <a:solidFill>
                  <a:srgbClr val="FF0000"/>
                </a:solidFill>
                <a:latin typeface="ABC Ginto Nord" panose="020B0004030202060204" pitchFamily="34" charset="-18"/>
                <a:ea typeface="+mn-lt"/>
                <a:cs typeface="+mn-lt"/>
              </a:rPr>
              <a:t> reform in May 2023 </a:t>
            </a:r>
          </a:p>
          <a:p>
            <a:pPr marR="0" lvl="0" rtl="0">
              <a:spcBef>
                <a:spcPts val="0"/>
              </a:spcBef>
              <a:spcAft>
                <a:spcPts val="600"/>
              </a:spcAft>
            </a:pP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-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to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fulfil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undertakings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towards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the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 European Union</a:t>
            </a:r>
          </a:p>
          <a:p>
            <a:pPr marR="0" lvl="0" rtl="0">
              <a:spcBef>
                <a:spcPts val="0"/>
              </a:spcBef>
              <a:spcAft>
                <a:spcPts val="600"/>
              </a:spcAft>
            </a:pP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- a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possibility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not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taken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to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implement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the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 Baka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judgment</a:t>
            </a:r>
            <a:endParaRPr lang="hu-HU" sz="2000" dirty="0">
              <a:solidFill>
                <a:schemeClr val="tx1"/>
              </a:solidFill>
              <a:latin typeface="Tahoma" panose="020B0604030504040204" pitchFamily="34" charset="0"/>
              <a:ea typeface="+mn-lt"/>
              <a:cs typeface="+mn-lt"/>
            </a:endParaRPr>
          </a:p>
          <a:p>
            <a:pPr marR="0" lvl="0" rtl="0">
              <a:spcBef>
                <a:spcPts val="0"/>
              </a:spcBef>
              <a:spcAft>
                <a:spcPts val="600"/>
              </a:spcAft>
            </a:pP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- no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new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rules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on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the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impeachment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procedure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,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still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 no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remedy</a:t>
            </a:r>
            <a:endParaRPr lang="hu-HU" sz="2000" dirty="0">
              <a:solidFill>
                <a:schemeClr val="tx1"/>
              </a:solidFill>
              <a:latin typeface="Tahoma" panose="020B0604030504040204" pitchFamily="34" charset="0"/>
              <a:ea typeface="+mn-lt"/>
              <a:cs typeface="+mn-lt"/>
            </a:endParaRPr>
          </a:p>
          <a:p>
            <a:pPr marR="0" lvl="0" rtl="0">
              <a:spcBef>
                <a:spcPts val="0"/>
              </a:spcBef>
              <a:spcAft>
                <a:spcPts val="600"/>
              </a:spcAft>
            </a:pP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-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new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rules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on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the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eligibility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 and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election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 of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the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 Kúria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President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 and Vice-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president</a:t>
            </a:r>
            <a:endParaRPr lang="hu-HU" sz="2000" dirty="0">
              <a:solidFill>
                <a:schemeClr val="tx1"/>
              </a:solidFill>
              <a:latin typeface="Tahoma" panose="020B0604030504040204" pitchFamily="34" charset="0"/>
              <a:ea typeface="+mn-lt"/>
              <a:cs typeface="+mn-lt"/>
            </a:endParaRPr>
          </a:p>
          <a:p>
            <a:pPr lvl="0">
              <a:spcAft>
                <a:spcPts val="600"/>
              </a:spcAft>
            </a:pP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- more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guarantees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against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undue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interference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by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court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administration</a:t>
            </a:r>
            <a:endParaRPr lang="hu-HU" sz="2000" dirty="0">
              <a:solidFill>
                <a:schemeClr val="tx1"/>
              </a:solidFill>
              <a:latin typeface="Tahoma" panose="020B0604030504040204" pitchFamily="34" charset="0"/>
              <a:ea typeface="+mn-lt"/>
              <a:cs typeface="+mn-lt"/>
            </a:endParaRPr>
          </a:p>
          <a:p>
            <a:pPr marR="0" lvl="0" rtl="0">
              <a:spcBef>
                <a:spcPts val="0"/>
              </a:spcBef>
              <a:spcAft>
                <a:spcPts val="600"/>
              </a:spcAft>
            </a:pPr>
            <a:endParaRPr lang="hu-HU" sz="2000" dirty="0">
              <a:solidFill>
                <a:schemeClr val="tx1"/>
              </a:solidFill>
              <a:latin typeface="Tahoma" panose="020B0604030504040204" pitchFamily="34" charset="0"/>
              <a:ea typeface="+mn-lt"/>
              <a:cs typeface="+mn-lt"/>
            </a:endParaRPr>
          </a:p>
          <a:p>
            <a:pPr marR="0" lvl="0" rtl="0">
              <a:spcBef>
                <a:spcPts val="0"/>
              </a:spcBef>
              <a:spcAft>
                <a:spcPts val="600"/>
              </a:spcAft>
            </a:pPr>
            <a:r>
              <a:rPr lang="hu-HU" sz="2000" dirty="0" err="1">
                <a:solidFill>
                  <a:srgbClr val="FF0000"/>
                </a:solidFill>
                <a:latin typeface="ABC Ginto Nord" panose="020B0004030202060204" pitchFamily="34" charset="-18"/>
                <a:ea typeface="+mn-lt"/>
                <a:cs typeface="+mn-lt"/>
              </a:rPr>
              <a:t>Hacking</a:t>
            </a:r>
            <a:r>
              <a:rPr lang="hu-HU" sz="2000" dirty="0">
                <a:solidFill>
                  <a:srgbClr val="FF0000"/>
                </a:solidFill>
                <a:latin typeface="ABC Ginto Nord" panose="020B0004030202060204" pitchFamily="34" charset="-18"/>
                <a:ea typeface="+mn-lt"/>
                <a:cs typeface="+mn-lt"/>
              </a:rPr>
              <a:t> the </a:t>
            </a:r>
            <a:r>
              <a:rPr lang="hu-HU" sz="2000" dirty="0" err="1">
                <a:solidFill>
                  <a:srgbClr val="FF0000"/>
                </a:solidFill>
                <a:latin typeface="ABC Ginto Nord" panose="020B0004030202060204" pitchFamily="34" charset="-18"/>
                <a:ea typeface="+mn-lt"/>
                <a:cs typeface="+mn-lt"/>
              </a:rPr>
              <a:t>requirement</a:t>
            </a:r>
            <a:r>
              <a:rPr lang="hu-HU" sz="2000" dirty="0">
                <a:solidFill>
                  <a:srgbClr val="FF0000"/>
                </a:solidFill>
                <a:latin typeface="ABC Ginto Nord" panose="020B0004030202060204" pitchFamily="34" charset="-18"/>
                <a:ea typeface="+mn-lt"/>
                <a:cs typeface="+mn-lt"/>
              </a:rPr>
              <a:t> of </a:t>
            </a:r>
            <a:r>
              <a:rPr lang="hu-HU" sz="2000" dirty="0" err="1">
                <a:solidFill>
                  <a:srgbClr val="FF0000"/>
                </a:solidFill>
                <a:latin typeface="ABC Ginto Nord" panose="020B0004030202060204" pitchFamily="34" charset="-18"/>
                <a:ea typeface="+mn-lt"/>
                <a:cs typeface="+mn-lt"/>
              </a:rPr>
              <a:t>excluding</a:t>
            </a:r>
            <a:r>
              <a:rPr lang="hu-HU" sz="2000" dirty="0">
                <a:solidFill>
                  <a:srgbClr val="FF0000"/>
                </a:solidFill>
                <a:latin typeface="ABC Ginto Nord" panose="020B0004030202060204" pitchFamily="34" charset="-18"/>
                <a:ea typeface="+mn-lt"/>
                <a:cs typeface="+mn-lt"/>
              </a:rPr>
              <a:t> re-</a:t>
            </a:r>
            <a:r>
              <a:rPr lang="hu-HU" sz="2000" dirty="0" err="1">
                <a:solidFill>
                  <a:srgbClr val="FF0000"/>
                </a:solidFill>
                <a:latin typeface="ABC Ginto Nord" panose="020B0004030202060204" pitchFamily="34" charset="-18"/>
                <a:ea typeface="+mn-lt"/>
                <a:cs typeface="+mn-lt"/>
              </a:rPr>
              <a:t>election</a:t>
            </a:r>
            <a:r>
              <a:rPr lang="hu-HU" sz="2000" dirty="0">
                <a:solidFill>
                  <a:srgbClr val="FF0000"/>
                </a:solidFill>
                <a:latin typeface="ABC Ginto Nord" panose="020B0004030202060204" pitchFamily="34" charset="-18"/>
                <a:ea typeface="+mn-lt"/>
                <a:cs typeface="+mn-lt"/>
              </a:rPr>
              <a:t> of the Kúria </a:t>
            </a:r>
            <a:r>
              <a:rPr lang="hu-HU" sz="2000" dirty="0" err="1">
                <a:solidFill>
                  <a:srgbClr val="FF0000"/>
                </a:solidFill>
                <a:latin typeface="ABC Ginto Nord" panose="020B0004030202060204" pitchFamily="34" charset="-18"/>
                <a:ea typeface="+mn-lt"/>
                <a:cs typeface="+mn-lt"/>
              </a:rPr>
              <a:t>President</a:t>
            </a:r>
            <a:endParaRPr lang="hu-HU" sz="2000" dirty="0">
              <a:solidFill>
                <a:schemeClr val="tx1"/>
              </a:solidFill>
              <a:latin typeface="Tahoma" panose="020B0604030504040204" pitchFamily="34" charset="0"/>
              <a:ea typeface="+mn-lt"/>
              <a:cs typeface="+mn-lt"/>
            </a:endParaRPr>
          </a:p>
          <a:p>
            <a:pPr marR="0" lvl="0" rtl="0">
              <a:spcBef>
                <a:spcPts val="0"/>
              </a:spcBef>
              <a:spcAft>
                <a:spcPts val="600"/>
              </a:spcAft>
            </a:pP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-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cannot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 be re-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elected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,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but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can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remain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 in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office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for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 an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indefinite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period</a:t>
            </a:r>
            <a:endParaRPr lang="hu-HU" sz="2000" dirty="0">
              <a:solidFill>
                <a:schemeClr val="tx1"/>
              </a:solidFill>
              <a:latin typeface="Tahoma" panose="020B0604030504040204" pitchFamily="34" charset="0"/>
              <a:ea typeface="+mn-lt"/>
              <a:cs typeface="+mn-lt"/>
            </a:endParaRPr>
          </a:p>
          <a:p>
            <a:pPr marR="0" lvl="0" rtl="0">
              <a:spcBef>
                <a:spcPts val="0"/>
              </a:spcBef>
              <a:spcAft>
                <a:spcPts val="600"/>
              </a:spcAft>
            </a:pP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-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undermines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 the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whole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 reform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regarding</a:t>
            </a:r>
            <a:r>
              <a:rPr lang="hu-HU" sz="2000" dirty="0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 the status of the Kúria </a:t>
            </a:r>
            <a:r>
              <a:rPr lang="hu-HU" sz="2000" dirty="0" err="1">
                <a:solidFill>
                  <a:schemeClr val="tx1"/>
                </a:solidFill>
                <a:latin typeface="Tahoma" panose="020B0604030504040204" pitchFamily="34" charset="0"/>
                <a:ea typeface="+mn-lt"/>
                <a:cs typeface="+mn-lt"/>
              </a:rPr>
              <a:t>President</a:t>
            </a:r>
            <a:endParaRPr lang="hu-HU" sz="2000" dirty="0">
              <a:solidFill>
                <a:schemeClr val="tx1"/>
              </a:solidFill>
              <a:latin typeface="Tahoma" panose="020B0604030504040204" pitchFamily="34" charset="0"/>
              <a:ea typeface="+mn-lt"/>
              <a:cs typeface="+mn-lt"/>
            </a:endParaRPr>
          </a:p>
          <a:p>
            <a:pPr marR="0" lvl="0" rtl="0">
              <a:spcBef>
                <a:spcPts val="0"/>
              </a:spcBef>
              <a:spcAft>
                <a:spcPts val="600"/>
              </a:spcAft>
            </a:pPr>
            <a:endParaRPr lang="hu-HU" sz="2000" dirty="0">
              <a:solidFill>
                <a:schemeClr val="tx1"/>
              </a:solidFill>
              <a:latin typeface="Tahoma" panose="020B0604030504040204" pitchFamily="34" charset="0"/>
              <a:ea typeface="+mn-lt"/>
              <a:cs typeface="+mn-lt"/>
            </a:endParaRPr>
          </a:p>
          <a:p>
            <a:pPr marR="0" lvl="0" algn="r" rtl="0">
              <a:spcBef>
                <a:spcPts val="0"/>
              </a:spcBef>
              <a:spcAft>
                <a:spcPts val="600"/>
              </a:spcAft>
            </a:pPr>
            <a:r>
              <a:rPr lang="hu-HU" sz="2000" dirty="0">
                <a:solidFill>
                  <a:srgbClr val="FF0000"/>
                </a:solidFill>
                <a:latin typeface="Tahoma" panose="020B0604030504040204" pitchFamily="34" charset="0"/>
                <a:ea typeface="+mn-lt"/>
                <a:cs typeface="+mn-lt"/>
              </a:rPr>
              <a:t>KEEP POLITICAL PRESSURE VIA THE KÚRIA PRESIDENT</a:t>
            </a:r>
          </a:p>
        </p:txBody>
      </p:sp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2530" y="6441881"/>
            <a:ext cx="1301321" cy="245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81CD5D99-33A8-CC4A-935D-AA7F821D38D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99475" y="284309"/>
            <a:ext cx="1805665" cy="657580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2C6792BA-6393-6C84-ECCA-6A27FDEAC4DC}"/>
              </a:ext>
            </a:extLst>
          </p:cNvPr>
          <p:cNvSpPr txBox="1"/>
          <p:nvPr/>
        </p:nvSpPr>
        <p:spPr>
          <a:xfrm>
            <a:off x="3068515" y="645270"/>
            <a:ext cx="7948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3600" dirty="0" err="1">
                <a:solidFill>
                  <a:srgbClr val="FF0000"/>
                </a:solidFill>
                <a:latin typeface="ABC Ginto Nord" panose="020B0004030202060204" pitchFamily="34" charset="-18"/>
              </a:rPr>
              <a:t>Judicial</a:t>
            </a:r>
            <a:r>
              <a:rPr lang="hu-HU" sz="3600" dirty="0">
                <a:solidFill>
                  <a:srgbClr val="FF0000"/>
                </a:solidFill>
                <a:latin typeface="ABC Ginto Nord" panose="020B0004030202060204" pitchFamily="34" charset="-18"/>
              </a:rPr>
              <a:t> Reform of 2023</a:t>
            </a:r>
          </a:p>
        </p:txBody>
      </p:sp>
    </p:spTree>
    <p:extLst>
      <p:ext uri="{BB962C8B-B14F-4D97-AF65-F5344CB8AC3E}">
        <p14:creationId xmlns:p14="http://schemas.microsoft.com/office/powerpoint/2010/main" val="3873038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"/>
          <p:cNvSpPr txBox="1"/>
          <p:nvPr/>
        </p:nvSpPr>
        <p:spPr>
          <a:xfrm>
            <a:off x="252530" y="1631858"/>
            <a:ext cx="11686940" cy="4216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6600" dirty="0" err="1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Article</a:t>
            </a:r>
            <a:r>
              <a:rPr lang="hu-HU" sz="6600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10 ~</a:t>
            </a:r>
            <a:r>
              <a:rPr lang="en-US" sz="6600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endParaRPr lang="hu-HU" sz="6600" dirty="0">
              <a:solidFill>
                <a:schemeClr val="l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6600" dirty="0" err="1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Chilling</a:t>
            </a:r>
            <a:r>
              <a:rPr lang="hu-HU" sz="6600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6600" dirty="0" err="1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effect</a:t>
            </a:r>
            <a:r>
              <a:rPr lang="hu-HU" sz="6600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6600" dirty="0" err="1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</a:t>
            </a:r>
            <a:r>
              <a:rPr lang="hu-HU" sz="6600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6600" dirty="0" err="1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freedom</a:t>
            </a:r>
            <a:r>
              <a:rPr lang="hu-HU" sz="6600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</a:t>
            </a:r>
            <a:r>
              <a:rPr lang="hu-HU" sz="6600" dirty="0" err="1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expression</a:t>
            </a:r>
            <a:r>
              <a:rPr lang="hu-HU" sz="6600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</a:t>
            </a:r>
            <a:r>
              <a:rPr lang="hu-HU" sz="6600" dirty="0" err="1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judges</a:t>
            </a:r>
            <a:endParaRPr lang="hu-HU" sz="6600" dirty="0">
              <a:solidFill>
                <a:schemeClr val="l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F9F24227-7096-5244-8637-A5BD4AE1334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78209" y="284309"/>
            <a:ext cx="1805665" cy="65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325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209" y="6441881"/>
            <a:ext cx="1301321" cy="245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DBAC5FDA-6C9A-BE45-946E-C7F9833B45D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78209" y="284309"/>
            <a:ext cx="1805665" cy="657580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0" t="-1664" r="26595" b="423"/>
          <a:stretch/>
        </p:blipFill>
        <p:spPr>
          <a:xfrm>
            <a:off x="6827916" y="1518812"/>
            <a:ext cx="4924091" cy="4913789"/>
          </a:xfrm>
          <a:prstGeom prst="rect">
            <a:avLst/>
          </a:prstGeo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2C6792BA-6393-6C84-ECCA-6A27FDEAC4DC}"/>
              </a:ext>
            </a:extLst>
          </p:cNvPr>
          <p:cNvSpPr txBox="1"/>
          <p:nvPr/>
        </p:nvSpPr>
        <p:spPr>
          <a:xfrm>
            <a:off x="3640016" y="418547"/>
            <a:ext cx="7519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3600" dirty="0">
                <a:solidFill>
                  <a:srgbClr val="FF0000"/>
                </a:solidFill>
                <a:latin typeface="ABC Ginto Nord" panose="020B0004030202060204" pitchFamily="34" charset="-18"/>
              </a:rPr>
              <a:t>The context of </a:t>
            </a:r>
            <a:r>
              <a:rPr lang="hu-HU" sz="3600" dirty="0" err="1">
                <a:solidFill>
                  <a:srgbClr val="FF0000"/>
                </a:solidFill>
                <a:latin typeface="ABC Ginto Nord" panose="020B0004030202060204" pitchFamily="34" charset="-18"/>
              </a:rPr>
              <a:t>execution</a:t>
            </a:r>
            <a:endParaRPr lang="hu-HU" sz="3600" dirty="0">
              <a:solidFill>
                <a:srgbClr val="FF0000"/>
              </a:solidFill>
              <a:latin typeface="ABC Ginto Nord" panose="020B0004030202060204" pitchFamily="34" charset="-18"/>
            </a:endParaRPr>
          </a:p>
        </p:txBody>
      </p:sp>
      <p:sp>
        <p:nvSpPr>
          <p:cNvPr id="10" name="Google Shape;131;p7"/>
          <p:cNvSpPr txBox="1"/>
          <p:nvPr/>
        </p:nvSpPr>
        <p:spPr>
          <a:xfrm>
            <a:off x="252529" y="1556559"/>
            <a:ext cx="639445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200" dirty="0">
                <a:solidFill>
                  <a:schemeClr val="dk1"/>
                </a:solidFill>
                <a:latin typeface="ABC Ginto Nord" panose="020B0004030202060204" pitchFamily="34" charset="-18"/>
              </a:rPr>
              <a:t>New Kúria </a:t>
            </a:r>
            <a:r>
              <a:rPr lang="hu-HU" sz="3200" dirty="0" err="1">
                <a:solidFill>
                  <a:schemeClr val="dk1"/>
                </a:solidFill>
                <a:latin typeface="ABC Ginto Nord" panose="020B0004030202060204" pitchFamily="34" charset="-18"/>
              </a:rPr>
              <a:t>President</a:t>
            </a:r>
            <a:endParaRPr lang="hu-HU" sz="3200" dirty="0">
              <a:solidFill>
                <a:schemeClr val="dk1"/>
              </a:solidFill>
              <a:latin typeface="ABC Ginto Nord" panose="020B0004030202060204" pitchFamily="34" charset="-18"/>
            </a:endParaRPr>
          </a:p>
        </p:txBody>
      </p:sp>
      <p:sp>
        <p:nvSpPr>
          <p:cNvPr id="11" name="Google Shape;132;p7"/>
          <p:cNvSpPr txBox="1"/>
          <p:nvPr/>
        </p:nvSpPr>
        <p:spPr>
          <a:xfrm>
            <a:off x="928868" y="2414378"/>
            <a:ext cx="5577439" cy="3730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hu-HU" sz="1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 ~ </a:t>
            </a:r>
            <a:r>
              <a:rPr lang="hu-HU" sz="16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election</a:t>
            </a:r>
            <a:r>
              <a:rPr lang="hu-HU" sz="1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a </a:t>
            </a:r>
            <a:r>
              <a:rPr lang="hu-HU" sz="16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</a:t>
            </a:r>
            <a:r>
              <a:rPr lang="hu-HU" sz="1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Kúria </a:t>
            </a:r>
            <a:r>
              <a:rPr lang="hu-HU" sz="16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President</a:t>
            </a:r>
            <a:r>
              <a:rPr lang="hu-H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hu-H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 </a:t>
            </a:r>
            <a:r>
              <a:rPr lang="hu-HU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 </a:t>
            </a:r>
            <a:r>
              <a:rPr lang="hu-HU" sz="16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hominem</a:t>
            </a:r>
            <a:r>
              <a:rPr lang="hu-H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legislative acts of constitutional rank</a:t>
            </a:r>
            <a:r>
              <a:rPr lang="hu-H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hu-H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hu-HU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without</a:t>
            </a:r>
            <a:r>
              <a:rPr lang="hu-H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former</a:t>
            </a:r>
            <a:r>
              <a:rPr lang="hu-H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experience</a:t>
            </a:r>
            <a:r>
              <a:rPr lang="hu-H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</a:t>
            </a:r>
            <a:r>
              <a:rPr lang="hu-H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judge</a:t>
            </a:r>
            <a:endParaRPr lang="hu-H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hu-H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hu-HU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against</a:t>
            </a:r>
            <a:r>
              <a:rPr lang="hu-H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objection</a:t>
            </a:r>
            <a:r>
              <a:rPr lang="hu-H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</a:t>
            </a:r>
            <a:r>
              <a:rPr lang="hu-HU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hu-H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National </a:t>
            </a:r>
            <a:r>
              <a:rPr lang="hu-HU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Judicial</a:t>
            </a:r>
            <a:r>
              <a:rPr lang="hu-H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Council</a:t>
            </a:r>
            <a:endParaRPr lang="hu-H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hu-H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hu-HU" sz="1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  </a:t>
            </a:r>
            <a:r>
              <a:rPr lang="hu-HU" sz="16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Special</a:t>
            </a:r>
            <a:r>
              <a:rPr lang="hu-HU" sz="1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16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Rapporteur</a:t>
            </a:r>
            <a:r>
              <a:rPr lang="hu-HU" sz="1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hu-HU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„an </a:t>
            </a:r>
            <a:r>
              <a:rPr lang="hu-HU" sz="16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attack</a:t>
            </a:r>
            <a:r>
              <a:rPr lang="hu-HU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16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against</a:t>
            </a:r>
            <a:r>
              <a:rPr lang="hu-HU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16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hu-HU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16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independence</a:t>
            </a:r>
            <a:r>
              <a:rPr lang="hu-HU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</a:t>
            </a:r>
            <a:r>
              <a:rPr lang="hu-HU" sz="16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hu-HU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16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judiciary</a:t>
            </a:r>
            <a:r>
              <a:rPr lang="hu-HU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  <a:r>
              <a:rPr lang="hu-H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hu-HU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„in </a:t>
            </a:r>
            <a:r>
              <a:rPr lang="hu-HU" sz="16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violation</a:t>
            </a:r>
            <a:r>
              <a:rPr lang="hu-HU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</a:t>
            </a:r>
            <a:r>
              <a:rPr lang="hu-HU" sz="16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hu-HU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16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principle</a:t>
            </a:r>
            <a:r>
              <a:rPr lang="hu-HU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</a:t>
            </a:r>
            <a:r>
              <a:rPr lang="hu-HU" sz="16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separation</a:t>
            </a:r>
            <a:r>
              <a:rPr lang="hu-HU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</a:t>
            </a:r>
            <a:r>
              <a:rPr lang="hu-HU" sz="16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powers</a:t>
            </a:r>
            <a:r>
              <a:rPr lang="hu-HU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hu-HU" sz="1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EC </a:t>
            </a:r>
            <a:r>
              <a:rPr lang="hu-HU" sz="16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Rule</a:t>
            </a:r>
            <a:r>
              <a:rPr lang="hu-HU" sz="1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of Law </a:t>
            </a:r>
            <a:r>
              <a:rPr lang="hu-HU" sz="16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Report</a:t>
            </a:r>
            <a:endParaRPr lang="hu-HU" sz="16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  <a:p>
            <a:pPr algn="just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hu-HU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„</a:t>
            </a:r>
            <a:r>
              <a:rPr lang="hu-HU" sz="16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</a:t>
            </a:r>
            <a:r>
              <a:rPr lang="hu-HU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line </a:t>
            </a:r>
            <a:r>
              <a:rPr lang="hu-HU" sz="16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</a:t>
            </a:r>
            <a:r>
              <a:rPr lang="hu-HU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European </a:t>
            </a:r>
            <a:r>
              <a:rPr lang="hu-HU" sz="16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standards</a:t>
            </a:r>
            <a:r>
              <a:rPr lang="hu-HU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hu-HU" sz="1600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  <a:p>
            <a:pPr algn="r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hu-HU" sz="2000" b="1" dirty="0">
                <a:solidFill>
                  <a:srgbClr val="FF0000"/>
                </a:solidFill>
                <a:latin typeface="ABC Ginto Nord" panose="020B0004030202060204" pitchFamily="34" charset="-18"/>
              </a:rPr>
              <a:t>~ POLITICISATION OF THE POSITION</a:t>
            </a:r>
          </a:p>
        </p:txBody>
      </p:sp>
    </p:spTree>
    <p:extLst>
      <p:ext uri="{BB962C8B-B14F-4D97-AF65-F5344CB8AC3E}">
        <p14:creationId xmlns:p14="http://schemas.microsoft.com/office/powerpoint/2010/main" val="4203081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/>
          <p:nvPr/>
        </p:nvSpPr>
        <p:spPr>
          <a:xfrm>
            <a:off x="252530" y="1645067"/>
            <a:ext cx="11783526" cy="7386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spcAft>
                <a:spcPts val="1200"/>
              </a:spcAft>
            </a:pPr>
            <a:r>
              <a:rPr lang="hu-HU" sz="3200" dirty="0">
                <a:solidFill>
                  <a:schemeClr val="tx1"/>
                </a:solidFill>
                <a:latin typeface="ABC Ginto Nord" panose="020B0004030202060204" pitchFamily="34" charset="-18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lang="hu-HU" sz="3200" dirty="0" err="1">
                <a:solidFill>
                  <a:schemeClr val="tx1"/>
                </a:solidFill>
                <a:latin typeface="ABC Ginto Nord" panose="020B0004030202060204" pitchFamily="34" charset="-18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hu-HU" sz="3200" dirty="0">
                <a:solidFill>
                  <a:schemeClr val="tx1"/>
                </a:solidFill>
                <a:latin typeface="ABC Ginto Nord" panose="020B0004030202060204" pitchFamily="34" charset="-18"/>
                <a:ea typeface="Tahoma" panose="020B0604030504040204" pitchFamily="34" charset="0"/>
                <a:cs typeface="Tahoma" panose="020B0604030504040204" pitchFamily="34" charset="0"/>
              </a:rPr>
              <a:t> Baka </a:t>
            </a:r>
            <a:r>
              <a:rPr lang="hu-HU" sz="3200" dirty="0" err="1">
                <a:solidFill>
                  <a:schemeClr val="tx1"/>
                </a:solidFill>
                <a:latin typeface="ABC Ginto Nord" panose="020B0004030202060204" pitchFamily="34" charset="-18"/>
                <a:ea typeface="Tahoma" panose="020B0604030504040204" pitchFamily="34" charset="0"/>
                <a:cs typeface="Tahoma" panose="020B0604030504040204" pitchFamily="34" charset="0"/>
              </a:rPr>
              <a:t>case</a:t>
            </a:r>
            <a:endParaRPr lang="hu-HU" sz="3200" dirty="0">
              <a:solidFill>
                <a:schemeClr val="tx1"/>
              </a:solidFill>
              <a:latin typeface="ABC Ginto Nord" panose="020B0004030202060204" pitchFamily="34" charset="-18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0" indent="-457200">
              <a:buFontTx/>
              <a:buChar char="-"/>
            </a:pPr>
            <a:r>
              <a:rPr lang="hu-HU" sz="2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prevents</a:t>
            </a:r>
            <a:r>
              <a:rPr lang="hu-HU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2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judges</a:t>
            </a:r>
            <a:r>
              <a:rPr lang="hu-HU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2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</a:t>
            </a:r>
            <a:r>
              <a:rPr lang="hu-HU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2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speaking</a:t>
            </a:r>
            <a:r>
              <a:rPr lang="hu-HU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</a:t>
            </a:r>
            <a:r>
              <a:rPr lang="en-GB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publicly against </a:t>
            </a:r>
            <a:r>
              <a:rPr lang="hu-HU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measures</a:t>
            </a:r>
            <a:r>
              <a:rPr lang="hu-HU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undermining</a:t>
            </a:r>
            <a:r>
              <a:rPr lang="hu-HU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hu-HU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independence</a:t>
            </a:r>
            <a:r>
              <a:rPr lang="hu-HU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</a:t>
            </a:r>
            <a:r>
              <a:rPr lang="hu-HU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hu-HU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judiciary</a:t>
            </a:r>
            <a:endParaRPr lang="hu-HU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0" lvl="0" rtl="0">
              <a:spcBef>
                <a:spcPts val="0"/>
              </a:spcBef>
              <a:spcAft>
                <a:spcPts val="1200"/>
              </a:spcAft>
            </a:pPr>
            <a:endParaRPr lang="hu-HU" sz="2800" dirty="0">
              <a:solidFill>
                <a:schemeClr val="dk1"/>
              </a:solidFill>
              <a:latin typeface="ABC Ginto Nord" panose="020B0004030202060204" pitchFamily="34" charset="-18"/>
            </a:endParaRPr>
          </a:p>
          <a:p>
            <a:pPr marR="0" lvl="0" rtl="0">
              <a:spcBef>
                <a:spcPts val="0"/>
              </a:spcBef>
              <a:spcAft>
                <a:spcPts val="1200"/>
              </a:spcAft>
            </a:pPr>
            <a:r>
              <a:rPr lang="hu-HU" sz="2800" dirty="0">
                <a:solidFill>
                  <a:schemeClr val="dk1"/>
                </a:solidFill>
                <a:latin typeface="ABC Ginto Nord" panose="020B0004030202060204" pitchFamily="34" charset="-18"/>
              </a:rPr>
              <a:t>The </a:t>
            </a:r>
            <a:r>
              <a:rPr lang="hu-HU" sz="2800" dirty="0" err="1">
                <a:solidFill>
                  <a:schemeClr val="dk1"/>
                </a:solidFill>
                <a:latin typeface="ABC Ginto Nord" panose="020B0004030202060204" pitchFamily="34" charset="-18"/>
              </a:rPr>
              <a:t>concept</a:t>
            </a:r>
            <a:r>
              <a:rPr lang="hu-HU" sz="2800" dirty="0">
                <a:solidFill>
                  <a:schemeClr val="dk1"/>
                </a:solidFill>
                <a:latin typeface="ABC Ginto Nord" panose="020B0004030202060204" pitchFamily="34" charset="-18"/>
              </a:rPr>
              <a:t> in </a:t>
            </a:r>
            <a:r>
              <a:rPr lang="hu-HU" sz="2800" dirty="0" err="1">
                <a:solidFill>
                  <a:schemeClr val="dk1"/>
                </a:solidFill>
                <a:latin typeface="ABC Ginto Nord" panose="020B0004030202060204" pitchFamily="34" charset="-18"/>
              </a:rPr>
              <a:t>general</a:t>
            </a:r>
            <a:r>
              <a:rPr lang="en-GB" sz="2800" dirty="0">
                <a:solidFill>
                  <a:schemeClr val="dk1"/>
                </a:solidFill>
                <a:latin typeface="ABC Ginto Nord" panose="020B0004030202060204" pitchFamily="34" charset="-18"/>
              </a:rPr>
              <a:t> </a:t>
            </a:r>
            <a:endParaRPr lang="hu-HU" sz="2800" dirty="0">
              <a:solidFill>
                <a:schemeClr val="dk1"/>
              </a:solidFill>
              <a:latin typeface="ABC Ginto Nord" panose="020B0004030202060204" pitchFamily="34" charset="-18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hu-HU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national</a:t>
            </a:r>
            <a:r>
              <a:rPr lang="hu-HU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2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measures</a:t>
            </a:r>
            <a:r>
              <a:rPr lang="hu-HU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hu-HU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smear</a:t>
            </a:r>
            <a:r>
              <a:rPr lang="hu-HU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campaigns</a:t>
            </a:r>
            <a:r>
              <a:rPr lang="hu-HU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hu-HU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political</a:t>
            </a:r>
            <a:r>
              <a:rPr lang="hu-HU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attacks</a:t>
            </a:r>
            <a:r>
              <a:rPr lang="hu-HU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hu-HU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legal</a:t>
            </a:r>
            <a:r>
              <a:rPr lang="hu-HU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measures</a:t>
            </a:r>
            <a:r>
              <a:rPr lang="hu-HU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hu-HU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abusive</a:t>
            </a:r>
            <a:r>
              <a:rPr lang="hu-HU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lawsuits</a:t>
            </a:r>
            <a:r>
              <a:rPr lang="hu-HU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hu-HU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adopted</a:t>
            </a:r>
            <a:r>
              <a:rPr lang="hu-HU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and/</a:t>
            </a:r>
            <a:r>
              <a:rPr lang="hu-HU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</a:t>
            </a:r>
            <a:r>
              <a:rPr lang="hu-HU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applied</a:t>
            </a:r>
            <a:r>
              <a:rPr lang="hu-HU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</a:t>
            </a:r>
            <a:r>
              <a:rPr lang="hu-HU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</a:t>
            </a:r>
            <a:r>
              <a:rPr lang="hu-HU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aim</a:t>
            </a:r>
            <a:r>
              <a:rPr lang="hu-HU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  <a:r>
              <a:rPr lang="hu-HU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2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dissuade</a:t>
            </a:r>
            <a:r>
              <a:rPr lang="hu-HU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2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</a:t>
            </a:r>
            <a:r>
              <a:rPr lang="hu-HU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2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deter</a:t>
            </a:r>
            <a:r>
              <a:rPr lang="hu-HU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natural</a:t>
            </a:r>
            <a:r>
              <a:rPr lang="hu-HU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persons</a:t>
            </a:r>
            <a:r>
              <a:rPr lang="hu-HU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</a:t>
            </a:r>
            <a:r>
              <a:rPr lang="hu-HU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fulfilling</a:t>
            </a:r>
            <a:r>
              <a:rPr lang="hu-HU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their</a:t>
            </a:r>
            <a:r>
              <a:rPr lang="hu-HU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professional</a:t>
            </a:r>
            <a:r>
              <a:rPr lang="hu-HU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duties</a:t>
            </a:r>
            <a:r>
              <a:rPr lang="hu-HU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hu-HU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aiming</a:t>
            </a:r>
            <a:r>
              <a:rPr lang="hu-HU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</a:t>
            </a:r>
            <a:r>
              <a:rPr lang="hu-HU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creating</a:t>
            </a:r>
            <a:r>
              <a:rPr lang="hu-HU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hu-HU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self-censorship</a:t>
            </a:r>
            <a:r>
              <a:rPr lang="hu-HU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hu-HU" sz="2400" dirty="0">
              <a:solidFill>
                <a:srgbClr val="FF0000"/>
              </a:solidFill>
              <a:latin typeface="ABC Ginto Nord" panose="020B0004030202060204" pitchFamily="34" charset="-18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hu-HU" sz="2000" dirty="0">
              <a:solidFill>
                <a:schemeClr val="tx1"/>
              </a:solidFill>
              <a:latin typeface="ABC Ginto Nord" panose="020B0004030202060204" pitchFamily="34" charset="-18"/>
              <a:ea typeface="+mn-lt"/>
              <a:cs typeface="+mn-lt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hu-HU" sz="2400" dirty="0">
              <a:solidFill>
                <a:schemeClr val="tx1"/>
              </a:solidFill>
              <a:latin typeface="ABC Ginto Nord" panose="020B0004030202060204" pitchFamily="34" charset="-18"/>
              <a:ea typeface="+mn-lt"/>
              <a:cs typeface="+mn-lt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hu-HU" sz="2800" dirty="0">
              <a:solidFill>
                <a:schemeClr val="tx1"/>
              </a:solidFill>
              <a:latin typeface="ABC Ginto Nord" panose="020B0004030202060204" pitchFamily="34" charset="-18"/>
              <a:ea typeface="+mn-lt"/>
              <a:cs typeface="+mn-lt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hu-HU" sz="2800" dirty="0">
              <a:solidFill>
                <a:schemeClr val="tx1"/>
              </a:solidFill>
              <a:latin typeface="Tahoma" panose="020B0604030504040204" pitchFamily="34" charset="0"/>
              <a:ea typeface="+mn-lt"/>
              <a:cs typeface="+mn-lt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hu-HU" sz="3200" dirty="0">
              <a:solidFill>
                <a:schemeClr val="dk1"/>
              </a:solidFill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hu-HU" sz="3200" dirty="0">
              <a:solidFill>
                <a:schemeClr val="dk1"/>
              </a:solidFill>
            </a:endParaRPr>
          </a:p>
        </p:txBody>
      </p:sp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2530" y="6441881"/>
            <a:ext cx="1301321" cy="245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81CD5D99-33A8-CC4A-935D-AA7F821D38D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99475" y="284309"/>
            <a:ext cx="1805665" cy="657580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2C6792BA-6393-6C84-ECCA-6A27FDEAC4DC}"/>
              </a:ext>
            </a:extLst>
          </p:cNvPr>
          <p:cNvSpPr txBox="1"/>
          <p:nvPr/>
        </p:nvSpPr>
        <p:spPr>
          <a:xfrm>
            <a:off x="1950720" y="569013"/>
            <a:ext cx="7177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3600" dirty="0" err="1">
                <a:solidFill>
                  <a:srgbClr val="FF0000"/>
                </a:solidFill>
                <a:latin typeface="ABC Ginto Nord" panose="020B0004030202060204" pitchFamily="34" charset="-18"/>
              </a:rPr>
              <a:t>Chilling</a:t>
            </a:r>
            <a:r>
              <a:rPr lang="hu-HU" sz="3600" dirty="0">
                <a:solidFill>
                  <a:srgbClr val="FF0000"/>
                </a:solidFill>
                <a:latin typeface="ABC Ginto Nord" panose="020B0004030202060204" pitchFamily="34" charset="-18"/>
              </a:rPr>
              <a:t> </a:t>
            </a:r>
            <a:r>
              <a:rPr lang="hu-HU" sz="3600" dirty="0" err="1">
                <a:solidFill>
                  <a:srgbClr val="FF0000"/>
                </a:solidFill>
                <a:latin typeface="ABC Ginto Nord" panose="020B0004030202060204" pitchFamily="34" charset="-18"/>
              </a:rPr>
              <a:t>effect</a:t>
            </a:r>
            <a:endParaRPr lang="hu-HU" sz="3600" dirty="0">
              <a:solidFill>
                <a:srgbClr val="FF0000"/>
              </a:solidFill>
              <a:latin typeface="ABC Ginto Nord" panose="020B0004030202060204" pitchFamily="34" charset="-18"/>
            </a:endParaRPr>
          </a:p>
        </p:txBody>
      </p:sp>
      <p:pic>
        <p:nvPicPr>
          <p:cNvPr id="2" name="Kép 1" descr="A képen Szimmetria, szimbólum, minta, művészet látható&#10;&#10;Automatikusan generált leírás">
            <a:extLst>
              <a:ext uri="{FF2B5EF4-FFF2-40B4-BE49-F238E27FC236}">
                <a16:creationId xmlns:a16="http://schemas.microsoft.com/office/drawing/2014/main" id="{98F7E850-DFEF-408F-25E9-F786EE67F6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3607" y="257588"/>
            <a:ext cx="1892595" cy="189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8442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2105</TotalTime>
  <Words>1115</Words>
  <Application>Microsoft Office PowerPoint</Application>
  <PresentationFormat>Szélesvásznú</PresentationFormat>
  <Paragraphs>160</Paragraphs>
  <Slides>17</Slides>
  <Notes>17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22" baseType="lpstr">
      <vt:lpstr>ABC Ginto Nord</vt:lpstr>
      <vt:lpstr>Arial</vt:lpstr>
      <vt:lpstr>Calibri</vt:lpstr>
      <vt:lpstr>Tahoma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Noémi Kozma</dc:creator>
  <cp:lastModifiedBy>Erika Farkas</cp:lastModifiedBy>
  <cp:revision>53</cp:revision>
  <dcterms:created xsi:type="dcterms:W3CDTF">2021-04-13T10:01:34Z</dcterms:created>
  <dcterms:modified xsi:type="dcterms:W3CDTF">2023-11-27T09:34:07Z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0x010100C7B0B02C8232234B94EDAA79F11252D9</vt:lpwstr>
  </property>
</Properties>
</file>