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  <Override PartName="/ppt/charts/colors5.xml" ContentType="application/vnd.ms-office.chartcolorstyle+xml"/>
  <Override PartName="/ppt/charts/style5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75" r:id="rId2"/>
    <p:sldId id="259" r:id="rId3"/>
    <p:sldId id="260" r:id="rId4"/>
    <p:sldId id="256" r:id="rId5"/>
    <p:sldId id="257" r:id="rId6"/>
    <p:sldId id="262" r:id="rId7"/>
    <p:sldId id="258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7" r:id="rId20"/>
    <p:sldId id="274" r:id="rId21"/>
    <p:sldId id="278" r:id="rId22"/>
    <p:sldId id="279" r:id="rId23"/>
    <p:sldId id="28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980" autoAdjust="0"/>
    <p:restoredTop sz="94660"/>
  </p:normalViewPr>
  <p:slideViewPr>
    <p:cSldViewPr snapToGrid="0">
      <p:cViewPr>
        <p:scale>
          <a:sx n="75" d="100"/>
          <a:sy n="75" d="100"/>
        </p:scale>
        <p:origin x="-90" y="-1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C:\Users\HabibeFeray\Documents\Bat&#305;_AIHM%20kararlar&#305;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file:///C:\Users\HabibeFeray\Documents\Bati_Usuleksiklikleri_feray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Microsoft_Excel_Worksheet2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oleObject" Target="file:///C:\Users\HabibeFeray\Documents\Bati_Usuleksiklikleri_feray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tr-TR"/>
              <a:t>Overview of Violations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Grafikler!$A$2</c:f>
              <c:strCache>
                <c:ptCount val="1"/>
                <c:pt idx="0">
                  <c:v>Article  2 material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Grafikler!$B$1</c:f>
              <c:strCache>
                <c:ptCount val="1"/>
                <c:pt idx="0">
                  <c:v>No. Of cases</c:v>
                </c:pt>
              </c:strCache>
            </c:strRef>
          </c:cat>
          <c:val>
            <c:numRef>
              <c:f>Grafikler!$B$2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ser>
          <c:idx val="1"/>
          <c:order val="1"/>
          <c:tx>
            <c:strRef>
              <c:f>Grafikler!$A$3</c:f>
              <c:strCache>
                <c:ptCount val="1"/>
                <c:pt idx="0">
                  <c:v>Article  2 Procedural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Grafikler!$B$1</c:f>
              <c:strCache>
                <c:ptCount val="1"/>
                <c:pt idx="0">
                  <c:v>No. Of cases</c:v>
                </c:pt>
              </c:strCache>
            </c:strRef>
          </c:cat>
          <c:val>
            <c:numRef>
              <c:f>Grafikler!$B$3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</c:ser>
        <c:ser>
          <c:idx val="2"/>
          <c:order val="2"/>
          <c:tx>
            <c:strRef>
              <c:f>Grafikler!$A$4</c:f>
              <c:strCache>
                <c:ptCount val="1"/>
                <c:pt idx="0">
                  <c:v>Article  3 material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Grafikler!$B$1</c:f>
              <c:strCache>
                <c:ptCount val="1"/>
                <c:pt idx="0">
                  <c:v>No. Of cases</c:v>
                </c:pt>
              </c:strCache>
            </c:strRef>
          </c:cat>
          <c:val>
            <c:numRef>
              <c:f>Grafikler!$B$4</c:f>
              <c:numCache>
                <c:formatCode>General</c:formatCode>
                <c:ptCount val="1"/>
                <c:pt idx="0">
                  <c:v>61</c:v>
                </c:pt>
              </c:numCache>
            </c:numRef>
          </c:val>
        </c:ser>
        <c:ser>
          <c:idx val="3"/>
          <c:order val="3"/>
          <c:tx>
            <c:strRef>
              <c:f>Grafikler!$A$5</c:f>
              <c:strCache>
                <c:ptCount val="1"/>
                <c:pt idx="0">
                  <c:v>Article  3 Procedural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Grafikler!$B$1</c:f>
              <c:strCache>
                <c:ptCount val="1"/>
                <c:pt idx="0">
                  <c:v>No. Of cases</c:v>
                </c:pt>
              </c:strCache>
            </c:strRef>
          </c:cat>
          <c:val>
            <c:numRef>
              <c:f>Grafikler!$B$5</c:f>
              <c:numCache>
                <c:formatCode>General</c:formatCode>
                <c:ptCount val="1"/>
                <c:pt idx="0">
                  <c:v>64</c:v>
                </c:pt>
              </c:numCache>
            </c:numRef>
          </c:val>
        </c:ser>
        <c:ser>
          <c:idx val="4"/>
          <c:order val="4"/>
          <c:tx>
            <c:strRef>
              <c:f>Grafikler!$A$6</c:f>
              <c:strCache>
                <c:ptCount val="1"/>
                <c:pt idx="0">
                  <c:v>Article  5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Grafikler!$B$1</c:f>
              <c:strCache>
                <c:ptCount val="1"/>
                <c:pt idx="0">
                  <c:v>No. Of cases</c:v>
                </c:pt>
              </c:strCache>
            </c:strRef>
          </c:cat>
          <c:val>
            <c:numRef>
              <c:f>Grafikler!$B$6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</c:ser>
        <c:ser>
          <c:idx val="5"/>
          <c:order val="5"/>
          <c:tx>
            <c:strRef>
              <c:f>Grafikler!$A$7</c:f>
              <c:strCache>
                <c:ptCount val="1"/>
                <c:pt idx="0">
                  <c:v>Article 6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Grafikler!$B$1</c:f>
              <c:strCache>
                <c:ptCount val="1"/>
                <c:pt idx="0">
                  <c:v>No. Of cases</c:v>
                </c:pt>
              </c:strCache>
            </c:strRef>
          </c:cat>
          <c:val>
            <c:numRef>
              <c:f>Grafikler!$B$7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</c:ser>
        <c:ser>
          <c:idx val="6"/>
          <c:order val="6"/>
          <c:tx>
            <c:strRef>
              <c:f>Grafikler!$A$8</c:f>
              <c:strCache>
                <c:ptCount val="1"/>
                <c:pt idx="0">
                  <c:v>Article 13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Grafikler!$B$1</c:f>
              <c:strCache>
                <c:ptCount val="1"/>
                <c:pt idx="0">
                  <c:v>No. Of cases</c:v>
                </c:pt>
              </c:strCache>
            </c:strRef>
          </c:cat>
          <c:val>
            <c:numRef>
              <c:f>Grafikler!$B$8</c:f>
              <c:numCache>
                <c:formatCode>General</c:formatCode>
                <c:ptCount val="1"/>
                <c:pt idx="0">
                  <c:v>12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47"/>
        <c:axId val="85625856"/>
        <c:axId val="85627648"/>
      </c:barChart>
      <c:catAx>
        <c:axId val="85625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627648"/>
        <c:crosses val="autoZero"/>
        <c:auto val="1"/>
        <c:lblAlgn val="ctr"/>
        <c:lblOffset val="100"/>
        <c:noMultiLvlLbl val="0"/>
      </c:catAx>
      <c:valAx>
        <c:axId val="856276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625856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/>
              <a:t>Type of Cases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Grafikler!$A$26</c:f>
              <c:strCache>
                <c:ptCount val="1"/>
                <c:pt idx="0">
                  <c:v>Torture in prison 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Grafikler!$B$25</c:f>
              <c:strCache>
                <c:ptCount val="1"/>
                <c:pt idx="0">
                  <c:v>No. Of cases</c:v>
                </c:pt>
              </c:strCache>
            </c:strRef>
          </c:cat>
          <c:val>
            <c:numRef>
              <c:f>Grafikler!$B$26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1"/>
          <c:order val="1"/>
          <c:tx>
            <c:strRef>
              <c:f>Grafikler!$A$27</c:f>
              <c:strCache>
                <c:ptCount val="1"/>
                <c:pt idx="0">
                  <c:v>Torture under police detention 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Grafikler!$B$25</c:f>
              <c:strCache>
                <c:ptCount val="1"/>
                <c:pt idx="0">
                  <c:v>No. Of cases</c:v>
                </c:pt>
              </c:strCache>
            </c:strRef>
          </c:cat>
          <c:val>
            <c:numRef>
              <c:f>Grafikler!$B$27</c:f>
              <c:numCache>
                <c:formatCode>General</c:formatCode>
                <c:ptCount val="1"/>
                <c:pt idx="0">
                  <c:v>72</c:v>
                </c:pt>
              </c:numCache>
            </c:numRef>
          </c:val>
        </c:ser>
        <c:ser>
          <c:idx val="2"/>
          <c:order val="2"/>
          <c:tx>
            <c:strRef>
              <c:f>Grafikler!$A$28</c:f>
              <c:strCache>
                <c:ptCount val="1"/>
                <c:pt idx="0">
                  <c:v>Death in police detention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Grafikler!$B$25</c:f>
              <c:strCache>
                <c:ptCount val="1"/>
                <c:pt idx="0">
                  <c:v>No. Of cases</c:v>
                </c:pt>
              </c:strCache>
            </c:strRef>
          </c:cat>
          <c:val>
            <c:numRef>
              <c:f>Grafikler!$B$28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</c:ser>
        <c:ser>
          <c:idx val="3"/>
          <c:order val="3"/>
          <c:tx>
            <c:strRef>
              <c:f>Grafikler!$A$29</c:f>
              <c:strCache>
                <c:ptCount val="1"/>
                <c:pt idx="0">
                  <c:v>Death as a resulth of security forces' operations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Grafikler!$B$25</c:f>
              <c:strCache>
                <c:ptCount val="1"/>
                <c:pt idx="0">
                  <c:v>No. Of cases</c:v>
                </c:pt>
              </c:strCache>
            </c:strRef>
          </c:cat>
          <c:val>
            <c:numRef>
              <c:f>Grafikler!$B$29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</c:ser>
        <c:ser>
          <c:idx val="4"/>
          <c:order val="4"/>
          <c:tx>
            <c:strRef>
              <c:f>Grafikler!$A$30</c:f>
              <c:strCache>
                <c:ptCount val="1"/>
                <c:pt idx="0">
                  <c:v>Death by third persons </c:v>
                </c:pt>
              </c:strCache>
            </c:strRef>
          </c:tx>
          <c:spPr>
            <a:solidFill>
              <a:schemeClr val="accent5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Grafikler!$B$25</c:f>
              <c:strCache>
                <c:ptCount val="1"/>
                <c:pt idx="0">
                  <c:v>No. Of cases</c:v>
                </c:pt>
              </c:strCache>
            </c:strRef>
          </c:cat>
          <c:val>
            <c:numRef>
              <c:f>Grafikler!$B$30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85961728"/>
        <c:axId val="85971712"/>
      </c:barChart>
      <c:catAx>
        <c:axId val="859617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971712"/>
        <c:crosses val="autoZero"/>
        <c:auto val="1"/>
        <c:lblAlgn val="ctr"/>
        <c:lblOffset val="100"/>
        <c:noMultiLvlLbl val="0"/>
      </c:catAx>
      <c:valAx>
        <c:axId val="85971712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961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 dirty="0" smtClean="0"/>
              <a:t>Failures by Administrators</a:t>
            </a:r>
            <a:endParaRPr lang="en-US" dirty="0"/>
          </a:p>
        </c:rich>
      </c:tx>
      <c:layout>
        <c:manualLayout>
          <c:xMode val="edge"/>
          <c:yMode val="edge"/>
          <c:x val="1.0237311613970167E-2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35866390794000758"/>
          <c:y val="4.1548026176658565E-2"/>
          <c:w val="0.61697515326399621"/>
          <c:h val="0.659079049910209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Sheet2!$A$2</c:f>
              <c:strCache>
                <c:ptCount val="1"/>
                <c:pt idx="0">
                  <c:v>Independency of the investigations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Sheet2!$B$1</c:f>
              <c:strCache>
                <c:ptCount val="1"/>
                <c:pt idx="0">
                  <c:v>No.of Cases</c:v>
                </c:pt>
              </c:strCache>
            </c:strRef>
          </c:cat>
          <c:val>
            <c:numRef>
              <c:f>Sheet2!$B$2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Sheet2!$A$3</c:f>
              <c:strCache>
                <c:ptCount val="1"/>
                <c:pt idx="0">
                  <c:v>Not totake disiplinary measures 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Sheet2!$B$1</c:f>
              <c:strCache>
                <c:ptCount val="1"/>
                <c:pt idx="0">
                  <c:v>No.of Cases</c:v>
                </c:pt>
              </c:strCache>
            </c:strRef>
          </c:cat>
          <c:val>
            <c:numRef>
              <c:f>Sheet2!$B$3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</c:ser>
        <c:ser>
          <c:idx val="2"/>
          <c:order val="2"/>
          <c:tx>
            <c:strRef>
              <c:f>Sheet2!$A$4</c:f>
              <c:strCache>
                <c:ptCount val="1"/>
                <c:pt idx="0">
                  <c:v>Non-execution of disiplinary measures</c:v>
                </c:pt>
              </c:strCache>
            </c:strRef>
          </c:tx>
          <c:spPr>
            <a:solidFill>
              <a:schemeClr val="accent6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Sheet2!$B$1</c:f>
              <c:strCache>
                <c:ptCount val="1"/>
                <c:pt idx="0">
                  <c:v>No.of Cases</c:v>
                </c:pt>
              </c:strCache>
            </c:strRef>
          </c:cat>
          <c:val>
            <c:numRef>
              <c:f>Sheet2!$B$4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89697664"/>
        <c:axId val="89719936"/>
      </c:barChart>
      <c:catAx>
        <c:axId val="89697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719936"/>
        <c:crosses val="autoZero"/>
        <c:auto val="1"/>
        <c:lblAlgn val="ctr"/>
        <c:lblOffset val="100"/>
        <c:noMultiLvlLbl val="0"/>
      </c:catAx>
      <c:valAx>
        <c:axId val="89719936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8969766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dk1">
                <a:lumMod val="35000"/>
                <a:lumOff val="6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 dirty="0"/>
              <a:t>Failures</a:t>
            </a:r>
            <a:r>
              <a:rPr lang="tr-TR" baseline="0" dirty="0"/>
              <a:t> </a:t>
            </a:r>
            <a:r>
              <a:rPr lang="tr-TR" baseline="0" dirty="0" smtClean="0"/>
              <a:t>by Prosecutors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Sheet2!$A$20</c:f>
              <c:strCache>
                <c:ptCount val="1"/>
                <c:pt idx="0">
                  <c:v>Onsite investigation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Sheet2!$B$19</c:f>
              <c:strCache>
                <c:ptCount val="1"/>
                <c:pt idx="0">
                  <c:v>No. Of cases</c:v>
                </c:pt>
              </c:strCache>
            </c:strRef>
          </c:cat>
          <c:val>
            <c:numRef>
              <c:f>Sheet2!$B$20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</c:ser>
        <c:ser>
          <c:idx val="1"/>
          <c:order val="1"/>
          <c:tx>
            <c:strRef>
              <c:f>Sheet2!$A$21</c:f>
              <c:strCache>
                <c:ptCount val="1"/>
                <c:pt idx="0">
                  <c:v>Listening to witnesses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Sheet2!$B$19</c:f>
              <c:strCache>
                <c:ptCount val="1"/>
                <c:pt idx="0">
                  <c:v>No. Of cases</c:v>
                </c:pt>
              </c:strCache>
            </c:strRef>
          </c:cat>
          <c:val>
            <c:numRef>
              <c:f>Sheet2!$B$21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</c:ser>
        <c:ser>
          <c:idx val="2"/>
          <c:order val="2"/>
          <c:tx>
            <c:strRef>
              <c:f>Sheet2!$A$22</c:f>
              <c:strCache>
                <c:ptCount val="1"/>
                <c:pt idx="0">
                  <c:v>Balistic examination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Sheet2!$B$19</c:f>
              <c:strCache>
                <c:ptCount val="1"/>
                <c:pt idx="0">
                  <c:v>No. Of cases</c:v>
                </c:pt>
              </c:strCache>
            </c:strRef>
          </c:cat>
          <c:val>
            <c:numRef>
              <c:f>Sheet2!$B$22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3"/>
          <c:order val="3"/>
          <c:tx>
            <c:strRef>
              <c:f>Sheet2!$A$23</c:f>
              <c:strCache>
                <c:ptCount val="1"/>
                <c:pt idx="0">
                  <c:v>Autopsy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Sheet2!$B$19</c:f>
              <c:strCache>
                <c:ptCount val="1"/>
                <c:pt idx="0">
                  <c:v>No. Of cases</c:v>
                </c:pt>
              </c:strCache>
            </c:strRef>
          </c:cat>
          <c:val>
            <c:numRef>
              <c:f>Sheet2!$B$23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4"/>
          <c:order val="4"/>
          <c:tx>
            <c:strRef>
              <c:f>Sheet2!$A$24</c:f>
              <c:strCache>
                <c:ptCount val="1"/>
                <c:pt idx="0">
                  <c:v>Luanching crimanal procedures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Sheet2!$B$19</c:f>
              <c:strCache>
                <c:ptCount val="1"/>
                <c:pt idx="0">
                  <c:v>No. Of cases</c:v>
                </c:pt>
              </c:strCache>
            </c:strRef>
          </c:cat>
          <c:val>
            <c:numRef>
              <c:f>Sheet2!$B$24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</c:ser>
        <c:ser>
          <c:idx val="5"/>
          <c:order val="5"/>
          <c:tx>
            <c:strRef>
              <c:f>Sheet2!$A$25</c:f>
              <c:strCache>
                <c:ptCount val="1"/>
                <c:pt idx="0">
                  <c:v>Attribution to direct and Indirect responsibility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Sheet2!$B$19</c:f>
              <c:strCache>
                <c:ptCount val="1"/>
                <c:pt idx="0">
                  <c:v>No. Of cases</c:v>
                </c:pt>
              </c:strCache>
            </c:strRef>
          </c:cat>
          <c:val>
            <c:numRef>
              <c:f>Sheet2!$B$25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6"/>
          <c:order val="6"/>
          <c:tx>
            <c:strRef>
              <c:f>Sheet2!$A$26</c:f>
              <c:strCache>
                <c:ptCount val="1"/>
                <c:pt idx="0">
                  <c:v>Identification of direct perpatrators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Sheet2!$B$19</c:f>
              <c:strCache>
                <c:ptCount val="1"/>
                <c:pt idx="0">
                  <c:v>No. Of cases</c:v>
                </c:pt>
              </c:strCache>
            </c:strRef>
          </c:cat>
          <c:val>
            <c:numRef>
              <c:f>Sheet2!$B$26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7"/>
          <c:order val="7"/>
          <c:tx>
            <c:strRef>
              <c:f>Sheet2!$A$27</c:f>
              <c:strCache>
                <c:ptCount val="1"/>
                <c:pt idx="0">
                  <c:v>Non-prosecution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Sheet2!$B$19</c:f>
              <c:strCache>
                <c:ptCount val="1"/>
                <c:pt idx="0">
                  <c:v>No. Of cases</c:v>
                </c:pt>
              </c:strCache>
            </c:strRef>
          </c:cat>
          <c:val>
            <c:numRef>
              <c:f>Sheet2!$B$27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89795584"/>
        <c:axId val="89809664"/>
      </c:barChart>
      <c:catAx>
        <c:axId val="89795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809664"/>
        <c:crosses val="autoZero"/>
        <c:auto val="1"/>
        <c:lblAlgn val="ctr"/>
        <c:lblOffset val="100"/>
        <c:noMultiLvlLbl val="0"/>
      </c:catAx>
      <c:valAx>
        <c:axId val="89809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795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/>
              <a:t>Failures by</a:t>
            </a:r>
            <a:r>
              <a:rPr lang="tr-TR" baseline="0"/>
              <a:t> Courts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Sheet2!$B$35</c:f>
              <c:strCache>
                <c:ptCount val="1"/>
                <c:pt idx="0">
                  <c:v>No. Of cases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254000" sx="102000" sy="102000" algn="ctr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Sheet2!$A$36:$A$43</c:f>
              <c:strCache>
                <c:ptCount val="8"/>
                <c:pt idx="0">
                  <c:v>Length of trial</c:v>
                </c:pt>
                <c:pt idx="1">
                  <c:v>Identification of responsibles</c:v>
                </c:pt>
                <c:pt idx="2">
                  <c:v>Forensic medicine reports</c:v>
                </c:pt>
                <c:pt idx="3">
                  <c:v>Further investigation</c:v>
                </c:pt>
                <c:pt idx="4">
                  <c:v>Non-appearance of defendants in trials</c:v>
                </c:pt>
                <c:pt idx="5">
                  <c:v>Not inviting withnesses against defendants</c:v>
                </c:pt>
                <c:pt idx="6">
                  <c:v>Disproportionality of sentences</c:v>
                </c:pt>
                <c:pt idx="7">
                  <c:v>Lack of cooperation among State bodies</c:v>
                </c:pt>
              </c:strCache>
            </c:strRef>
          </c:cat>
          <c:val>
            <c:numRef>
              <c:f>Sheet2!$B$36:$B$43</c:f>
              <c:numCache>
                <c:formatCode>General</c:formatCode>
                <c:ptCount val="8"/>
                <c:pt idx="0">
                  <c:v>6</c:v>
                </c:pt>
                <c:pt idx="1">
                  <c:v>6</c:v>
                </c:pt>
                <c:pt idx="2">
                  <c:v>2</c:v>
                </c:pt>
                <c:pt idx="3">
                  <c:v>4</c:v>
                </c:pt>
                <c:pt idx="4">
                  <c:v>5</c:v>
                </c:pt>
                <c:pt idx="5">
                  <c:v>1</c:v>
                </c:pt>
                <c:pt idx="6">
                  <c:v>6</c:v>
                </c:pt>
                <c:pt idx="7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0113152"/>
        <c:axId val="90114688"/>
      </c:barChart>
      <c:catAx>
        <c:axId val="90113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0114688"/>
        <c:crosses val="autoZero"/>
        <c:auto val="1"/>
        <c:lblAlgn val="ctr"/>
        <c:lblOffset val="100"/>
        <c:noMultiLvlLbl val="0"/>
      </c:catAx>
      <c:valAx>
        <c:axId val="90114688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0113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E01493-0505-4261-B570-82D249608173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55F9DFD6-5004-4780-9840-CBE953A848EF}">
      <dgm:prSet phldrT="[Text]"/>
      <dgm:spPr/>
      <dgm:t>
        <a:bodyPr/>
        <a:lstStyle/>
        <a:p>
          <a:r>
            <a:rPr lang="tr-TR" dirty="0" smtClean="0"/>
            <a:t>CUSTODY</a:t>
          </a:r>
          <a:endParaRPr lang="en-US" dirty="0"/>
        </a:p>
      </dgm:t>
    </dgm:pt>
    <dgm:pt modelId="{A38EE48F-C390-4A8B-9199-94F1B2EE4201}" type="parTrans" cxnId="{DBA5FEF8-BFA5-4252-916B-5F514DB8E310}">
      <dgm:prSet/>
      <dgm:spPr/>
      <dgm:t>
        <a:bodyPr/>
        <a:lstStyle/>
        <a:p>
          <a:endParaRPr lang="en-US"/>
        </a:p>
      </dgm:t>
    </dgm:pt>
    <dgm:pt modelId="{39A7078A-05C8-4DDB-A6F0-41491C2E3A33}" type="sibTrans" cxnId="{DBA5FEF8-BFA5-4252-916B-5F514DB8E310}">
      <dgm:prSet/>
      <dgm:spPr/>
      <dgm:t>
        <a:bodyPr/>
        <a:lstStyle/>
        <a:p>
          <a:endParaRPr lang="en-US"/>
        </a:p>
      </dgm:t>
    </dgm:pt>
    <dgm:pt modelId="{187E5830-360B-4B4B-8B88-FB533554154C}">
      <dgm:prSet phldrT="[Text]"/>
      <dgm:spPr/>
      <dgm:t>
        <a:bodyPr/>
        <a:lstStyle/>
        <a:p>
          <a:r>
            <a:rPr lang="tr-TR" dirty="0" smtClean="0"/>
            <a:t>EXECUTION OUTSIDE CUSTODY</a:t>
          </a:r>
          <a:endParaRPr lang="en-US" dirty="0"/>
        </a:p>
      </dgm:t>
    </dgm:pt>
    <dgm:pt modelId="{9CA3FA63-96CE-40D3-B198-98FB0BCF5730}" type="parTrans" cxnId="{F1D77873-7902-4BB3-8778-53EEB388E614}">
      <dgm:prSet/>
      <dgm:spPr/>
      <dgm:t>
        <a:bodyPr/>
        <a:lstStyle/>
        <a:p>
          <a:endParaRPr lang="en-US"/>
        </a:p>
      </dgm:t>
    </dgm:pt>
    <dgm:pt modelId="{0D547AEA-39AD-47A0-A15C-69942BB841DD}" type="sibTrans" cxnId="{F1D77873-7902-4BB3-8778-53EEB388E614}">
      <dgm:prSet/>
      <dgm:spPr/>
      <dgm:t>
        <a:bodyPr/>
        <a:lstStyle/>
        <a:p>
          <a:endParaRPr lang="en-US"/>
        </a:p>
      </dgm:t>
    </dgm:pt>
    <dgm:pt modelId="{E4D1353D-0D97-45C1-852A-789735FD3464}">
      <dgm:prSet phldrT="[Text]"/>
      <dgm:spPr/>
      <dgm:t>
        <a:bodyPr/>
        <a:lstStyle/>
        <a:p>
          <a:r>
            <a:rPr lang="tr-TR" dirty="0" smtClean="0"/>
            <a:t>DEMONSTRATIONS</a:t>
          </a:r>
          <a:endParaRPr lang="en-US" dirty="0"/>
        </a:p>
      </dgm:t>
    </dgm:pt>
    <dgm:pt modelId="{D72346AD-E6EF-4C76-B425-047E76C0FFC4}" type="parTrans" cxnId="{BCC37279-68EB-44A9-AEA2-4AF473420C3F}">
      <dgm:prSet/>
      <dgm:spPr/>
      <dgm:t>
        <a:bodyPr/>
        <a:lstStyle/>
        <a:p>
          <a:endParaRPr lang="en-US"/>
        </a:p>
      </dgm:t>
    </dgm:pt>
    <dgm:pt modelId="{9489E1D6-AAA3-4414-B098-BA35E66D08D9}" type="sibTrans" cxnId="{BCC37279-68EB-44A9-AEA2-4AF473420C3F}">
      <dgm:prSet/>
      <dgm:spPr/>
      <dgm:t>
        <a:bodyPr/>
        <a:lstStyle/>
        <a:p>
          <a:endParaRPr lang="en-US"/>
        </a:p>
      </dgm:t>
    </dgm:pt>
    <dgm:pt modelId="{D835F26A-ECC8-4BB4-AB50-F10567190EF2}" type="pres">
      <dgm:prSet presAssocID="{D7E01493-0505-4261-B570-82D249608173}" presName="compositeShape" presStyleCnt="0">
        <dgm:presLayoutVars>
          <dgm:dir/>
          <dgm:resizeHandles/>
        </dgm:presLayoutVars>
      </dgm:prSet>
      <dgm:spPr/>
    </dgm:pt>
    <dgm:pt modelId="{EC885A41-F3A0-411E-89A3-90CA27D4533A}" type="pres">
      <dgm:prSet presAssocID="{D7E01493-0505-4261-B570-82D249608173}" presName="pyramid" presStyleLbl="node1" presStyleIdx="0" presStyleCnt="1"/>
      <dgm:spPr/>
    </dgm:pt>
    <dgm:pt modelId="{3948F032-64B2-4422-AEBA-2DD23DE8CAD6}" type="pres">
      <dgm:prSet presAssocID="{D7E01493-0505-4261-B570-82D249608173}" presName="theList" presStyleCnt="0"/>
      <dgm:spPr/>
    </dgm:pt>
    <dgm:pt modelId="{6A909020-036A-4987-AC4E-50980C4466AA}" type="pres">
      <dgm:prSet presAssocID="{55F9DFD6-5004-4780-9840-CBE953A848EF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6C5736-81A5-4C41-9595-55B8864C4230}" type="pres">
      <dgm:prSet presAssocID="{55F9DFD6-5004-4780-9840-CBE953A848EF}" presName="aSpace" presStyleCnt="0"/>
      <dgm:spPr/>
    </dgm:pt>
    <dgm:pt modelId="{8167B0DD-D0A1-48F3-9955-85B423B6A1AF}" type="pres">
      <dgm:prSet presAssocID="{187E5830-360B-4B4B-8B88-FB533554154C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999D8D-254E-4758-A5CD-27D97DBE8FFF}" type="pres">
      <dgm:prSet presAssocID="{187E5830-360B-4B4B-8B88-FB533554154C}" presName="aSpace" presStyleCnt="0"/>
      <dgm:spPr/>
    </dgm:pt>
    <dgm:pt modelId="{10FD1B3B-6FE7-41C6-B917-E7F2BE7C9BB0}" type="pres">
      <dgm:prSet presAssocID="{E4D1353D-0D97-45C1-852A-789735FD3464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672320-7520-49DA-990B-1F0CA7AB1E6F}" type="pres">
      <dgm:prSet presAssocID="{E4D1353D-0D97-45C1-852A-789735FD3464}" presName="aSpace" presStyleCnt="0"/>
      <dgm:spPr/>
    </dgm:pt>
  </dgm:ptLst>
  <dgm:cxnLst>
    <dgm:cxn modelId="{DBA5FEF8-BFA5-4252-916B-5F514DB8E310}" srcId="{D7E01493-0505-4261-B570-82D249608173}" destId="{55F9DFD6-5004-4780-9840-CBE953A848EF}" srcOrd="0" destOrd="0" parTransId="{A38EE48F-C390-4A8B-9199-94F1B2EE4201}" sibTransId="{39A7078A-05C8-4DDB-A6F0-41491C2E3A33}"/>
    <dgm:cxn modelId="{1E5536BE-301E-4C08-B710-BEBA24249F3B}" type="presOf" srcId="{55F9DFD6-5004-4780-9840-CBE953A848EF}" destId="{6A909020-036A-4987-AC4E-50980C4466AA}" srcOrd="0" destOrd="0" presId="urn:microsoft.com/office/officeart/2005/8/layout/pyramid2"/>
    <dgm:cxn modelId="{BCC37279-68EB-44A9-AEA2-4AF473420C3F}" srcId="{D7E01493-0505-4261-B570-82D249608173}" destId="{E4D1353D-0D97-45C1-852A-789735FD3464}" srcOrd="2" destOrd="0" parTransId="{D72346AD-E6EF-4C76-B425-047E76C0FFC4}" sibTransId="{9489E1D6-AAA3-4414-B098-BA35E66D08D9}"/>
    <dgm:cxn modelId="{5D2F19E6-5141-4762-ACC1-ABCFBBBC7C1E}" type="presOf" srcId="{187E5830-360B-4B4B-8B88-FB533554154C}" destId="{8167B0DD-D0A1-48F3-9955-85B423B6A1AF}" srcOrd="0" destOrd="0" presId="urn:microsoft.com/office/officeart/2005/8/layout/pyramid2"/>
    <dgm:cxn modelId="{1EA42C73-D202-41D6-A6EE-EBBC45A9AA01}" type="presOf" srcId="{E4D1353D-0D97-45C1-852A-789735FD3464}" destId="{10FD1B3B-6FE7-41C6-B917-E7F2BE7C9BB0}" srcOrd="0" destOrd="0" presId="urn:microsoft.com/office/officeart/2005/8/layout/pyramid2"/>
    <dgm:cxn modelId="{7BFE95F7-1D3C-45A8-BF64-5260B1B49F52}" type="presOf" srcId="{D7E01493-0505-4261-B570-82D249608173}" destId="{D835F26A-ECC8-4BB4-AB50-F10567190EF2}" srcOrd="0" destOrd="0" presId="urn:microsoft.com/office/officeart/2005/8/layout/pyramid2"/>
    <dgm:cxn modelId="{F1D77873-7902-4BB3-8778-53EEB388E614}" srcId="{D7E01493-0505-4261-B570-82D249608173}" destId="{187E5830-360B-4B4B-8B88-FB533554154C}" srcOrd="1" destOrd="0" parTransId="{9CA3FA63-96CE-40D3-B198-98FB0BCF5730}" sibTransId="{0D547AEA-39AD-47A0-A15C-69942BB841DD}"/>
    <dgm:cxn modelId="{E0F5764D-E7C9-4D34-BD15-56C22CEF8E9E}" type="presParOf" srcId="{D835F26A-ECC8-4BB4-AB50-F10567190EF2}" destId="{EC885A41-F3A0-411E-89A3-90CA27D4533A}" srcOrd="0" destOrd="0" presId="urn:microsoft.com/office/officeart/2005/8/layout/pyramid2"/>
    <dgm:cxn modelId="{51D768EA-4E8E-44DF-B7B0-5E26232EE082}" type="presParOf" srcId="{D835F26A-ECC8-4BB4-AB50-F10567190EF2}" destId="{3948F032-64B2-4422-AEBA-2DD23DE8CAD6}" srcOrd="1" destOrd="0" presId="urn:microsoft.com/office/officeart/2005/8/layout/pyramid2"/>
    <dgm:cxn modelId="{CE16A6E5-7A0B-4E5E-B079-03CB2347BBCD}" type="presParOf" srcId="{3948F032-64B2-4422-AEBA-2DD23DE8CAD6}" destId="{6A909020-036A-4987-AC4E-50980C4466AA}" srcOrd="0" destOrd="0" presId="urn:microsoft.com/office/officeart/2005/8/layout/pyramid2"/>
    <dgm:cxn modelId="{DA531428-109E-4CCF-A342-79A114DBBAD3}" type="presParOf" srcId="{3948F032-64B2-4422-AEBA-2DD23DE8CAD6}" destId="{046C5736-81A5-4C41-9595-55B8864C4230}" srcOrd="1" destOrd="0" presId="urn:microsoft.com/office/officeart/2005/8/layout/pyramid2"/>
    <dgm:cxn modelId="{AF0C0F9F-AB76-4AFA-95CA-460BAA2BE453}" type="presParOf" srcId="{3948F032-64B2-4422-AEBA-2DD23DE8CAD6}" destId="{8167B0DD-D0A1-48F3-9955-85B423B6A1AF}" srcOrd="2" destOrd="0" presId="urn:microsoft.com/office/officeart/2005/8/layout/pyramid2"/>
    <dgm:cxn modelId="{3D02AFAD-2693-4093-AC13-D2ED6C67F804}" type="presParOf" srcId="{3948F032-64B2-4422-AEBA-2DD23DE8CAD6}" destId="{61999D8D-254E-4758-A5CD-27D97DBE8FFF}" srcOrd="3" destOrd="0" presId="urn:microsoft.com/office/officeart/2005/8/layout/pyramid2"/>
    <dgm:cxn modelId="{664E2E42-3169-4B02-87ED-524DBED6FD94}" type="presParOf" srcId="{3948F032-64B2-4422-AEBA-2DD23DE8CAD6}" destId="{10FD1B3B-6FE7-41C6-B917-E7F2BE7C9BB0}" srcOrd="4" destOrd="0" presId="urn:microsoft.com/office/officeart/2005/8/layout/pyramid2"/>
    <dgm:cxn modelId="{818917A2-F63D-4DFF-8D05-EBEACFC4E0F4}" type="presParOf" srcId="{3948F032-64B2-4422-AEBA-2DD23DE8CAD6}" destId="{3A672320-7520-49DA-990B-1F0CA7AB1E6F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0B95256-5625-4803-9C23-83CB6B75117B}" type="doc">
      <dgm:prSet loTypeId="urn:microsoft.com/office/officeart/2008/layout/Vertical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B9F783E-E09D-43C8-9510-0310BEC00EDC}">
      <dgm:prSet phldrT="[Text]" custT="1"/>
      <dgm:spPr/>
      <dgm:t>
        <a:bodyPr/>
        <a:lstStyle/>
        <a:p>
          <a:r>
            <a:rPr lang="tr-TR" sz="2400" dirty="0" smtClean="0"/>
            <a:t>TRANSFER OF POLITICAL CASES</a:t>
          </a:r>
          <a:endParaRPr lang="en-US" sz="2400" dirty="0"/>
        </a:p>
      </dgm:t>
    </dgm:pt>
    <dgm:pt modelId="{F38FC221-42EA-4E0B-A738-7ACF1D7FB822}" type="parTrans" cxnId="{1255373E-8451-47B9-8FBB-6496A6549F7F}">
      <dgm:prSet/>
      <dgm:spPr/>
      <dgm:t>
        <a:bodyPr/>
        <a:lstStyle/>
        <a:p>
          <a:endParaRPr lang="en-US" sz="1800"/>
        </a:p>
      </dgm:t>
    </dgm:pt>
    <dgm:pt modelId="{97671EF5-9CB6-4B83-8E50-0FBCAAAB0F68}" type="sibTrans" cxnId="{1255373E-8451-47B9-8FBB-6496A6549F7F}">
      <dgm:prSet/>
      <dgm:spPr/>
      <dgm:t>
        <a:bodyPr/>
        <a:lstStyle/>
        <a:p>
          <a:endParaRPr lang="en-US" sz="1800"/>
        </a:p>
      </dgm:t>
    </dgm:pt>
    <dgm:pt modelId="{E76AA233-99FE-40F7-B16D-E8B3C0F0FA97}">
      <dgm:prSet phldrT="[Text]" custT="1"/>
      <dgm:spPr/>
      <dgm:t>
        <a:bodyPr/>
        <a:lstStyle/>
        <a:p>
          <a:r>
            <a:rPr lang="tr-TR" sz="1800" dirty="0" smtClean="0"/>
            <a:t>FAIR TRIAL ISSUES </a:t>
          </a:r>
        </a:p>
        <a:p>
          <a:r>
            <a:rPr lang="tr-TR" sz="1800" dirty="0" smtClean="0"/>
            <a:t>INVOLVEMENT OF STAKEHOLDERS</a:t>
          </a:r>
          <a:endParaRPr lang="en-US" sz="1800" dirty="0"/>
        </a:p>
      </dgm:t>
    </dgm:pt>
    <dgm:pt modelId="{65ADC3E0-719A-4916-96DB-87C9E54C032A}" type="parTrans" cxnId="{8CC986BC-63E6-4F69-8163-BD8349088291}">
      <dgm:prSet/>
      <dgm:spPr/>
      <dgm:t>
        <a:bodyPr/>
        <a:lstStyle/>
        <a:p>
          <a:endParaRPr lang="en-US" sz="1800"/>
        </a:p>
      </dgm:t>
    </dgm:pt>
    <dgm:pt modelId="{5C3E54A5-3473-4CC6-B583-74D22154779C}" type="sibTrans" cxnId="{8CC986BC-63E6-4F69-8163-BD8349088291}">
      <dgm:prSet/>
      <dgm:spPr/>
      <dgm:t>
        <a:bodyPr/>
        <a:lstStyle/>
        <a:p>
          <a:endParaRPr lang="en-US" sz="1800"/>
        </a:p>
      </dgm:t>
    </dgm:pt>
    <dgm:pt modelId="{0A454516-FEF8-45DA-89C0-8D2D35DE4C12}">
      <dgm:prSet phldrT="[Text]" custT="1"/>
      <dgm:spPr/>
      <dgm:t>
        <a:bodyPr/>
        <a:lstStyle/>
        <a:p>
          <a:r>
            <a:rPr lang="tr-TR" sz="2400" dirty="0" smtClean="0"/>
            <a:t>JURISDICTIONAL PROBLEMS</a:t>
          </a:r>
          <a:endParaRPr lang="en-US" sz="2400" dirty="0"/>
        </a:p>
      </dgm:t>
    </dgm:pt>
    <dgm:pt modelId="{3D4194AF-95F3-4085-97E9-8071376C47F7}" type="parTrans" cxnId="{E1ABC31C-FCC1-4797-B961-5B34B830D4B5}">
      <dgm:prSet/>
      <dgm:spPr/>
      <dgm:t>
        <a:bodyPr/>
        <a:lstStyle/>
        <a:p>
          <a:endParaRPr lang="en-US" sz="1800"/>
        </a:p>
      </dgm:t>
    </dgm:pt>
    <dgm:pt modelId="{E7CA0FBE-BAC3-47AA-A614-98849BD852F6}" type="sibTrans" cxnId="{E1ABC31C-FCC1-4797-B961-5B34B830D4B5}">
      <dgm:prSet/>
      <dgm:spPr/>
      <dgm:t>
        <a:bodyPr/>
        <a:lstStyle/>
        <a:p>
          <a:endParaRPr lang="en-US" sz="1800"/>
        </a:p>
      </dgm:t>
    </dgm:pt>
    <dgm:pt modelId="{DB2D1BAC-B24C-4B13-8FC9-44B3A0B5C3CD}">
      <dgm:prSet phldrT="[Text]" custT="1"/>
      <dgm:spPr/>
      <dgm:t>
        <a:bodyPr/>
        <a:lstStyle/>
        <a:p>
          <a:r>
            <a:rPr lang="tr-TR" sz="1800" dirty="0" smtClean="0"/>
            <a:t>Military Courts</a:t>
          </a:r>
        </a:p>
        <a:p>
          <a:r>
            <a:rPr lang="tr-TR" sz="1800" dirty="0" smtClean="0"/>
            <a:t>Specially Authorised Courts</a:t>
          </a:r>
        </a:p>
        <a:p>
          <a:r>
            <a:rPr lang="tr-TR" sz="1800" dirty="0" smtClean="0"/>
            <a:t>Ordinary Courts</a:t>
          </a:r>
          <a:endParaRPr lang="en-US" sz="1800" dirty="0"/>
        </a:p>
      </dgm:t>
    </dgm:pt>
    <dgm:pt modelId="{53513D2D-89C3-497F-8B87-6D8A49CE7359}" type="parTrans" cxnId="{D9B7E31A-1EE2-4025-B8BB-B923DB56F1A1}">
      <dgm:prSet/>
      <dgm:spPr/>
      <dgm:t>
        <a:bodyPr/>
        <a:lstStyle/>
        <a:p>
          <a:endParaRPr lang="en-US" sz="1800"/>
        </a:p>
      </dgm:t>
    </dgm:pt>
    <dgm:pt modelId="{066F9B8D-0377-44C9-B130-D97025B89E8C}" type="sibTrans" cxnId="{D9B7E31A-1EE2-4025-B8BB-B923DB56F1A1}">
      <dgm:prSet/>
      <dgm:spPr/>
      <dgm:t>
        <a:bodyPr/>
        <a:lstStyle/>
        <a:p>
          <a:endParaRPr lang="en-US" sz="1800"/>
        </a:p>
      </dgm:t>
    </dgm:pt>
    <dgm:pt modelId="{0D627741-9E1F-4867-A57F-986585FE05AB}">
      <dgm:prSet phldrT="[Text]" custT="1"/>
      <dgm:spPr/>
      <dgm:t>
        <a:bodyPr/>
        <a:lstStyle/>
        <a:p>
          <a:r>
            <a:rPr lang="tr-TR" sz="2400" dirty="0" smtClean="0"/>
            <a:t>FAILURE TO INVESTIGATE HIGH LEVEL OFFICIALS</a:t>
          </a:r>
          <a:endParaRPr lang="en-US" sz="2400" dirty="0"/>
        </a:p>
      </dgm:t>
    </dgm:pt>
    <dgm:pt modelId="{70B96F02-1D46-4B2A-BF0D-66463B37EB30}" type="parTrans" cxnId="{9FB94A19-6449-4EF3-B317-EB235E4140FD}">
      <dgm:prSet/>
      <dgm:spPr/>
      <dgm:t>
        <a:bodyPr/>
        <a:lstStyle/>
        <a:p>
          <a:endParaRPr lang="en-US" sz="1800"/>
        </a:p>
      </dgm:t>
    </dgm:pt>
    <dgm:pt modelId="{0A808F80-AABE-413F-95CC-FA8E1AD31AE9}" type="sibTrans" cxnId="{9FB94A19-6449-4EF3-B317-EB235E4140FD}">
      <dgm:prSet/>
      <dgm:spPr/>
      <dgm:t>
        <a:bodyPr/>
        <a:lstStyle/>
        <a:p>
          <a:endParaRPr lang="en-US" sz="1800"/>
        </a:p>
      </dgm:t>
    </dgm:pt>
    <dgm:pt modelId="{AD177456-3450-42B8-A2D9-BCCD170A1027}">
      <dgm:prSet phldrT="[Text]" custT="1"/>
      <dgm:spPr/>
      <dgm:t>
        <a:bodyPr/>
        <a:lstStyle/>
        <a:p>
          <a:r>
            <a:rPr lang="tr-TR" sz="1800" dirty="0" smtClean="0"/>
            <a:t>Operational Responsibility + Political Responsibility</a:t>
          </a:r>
          <a:endParaRPr lang="en-US" sz="1800" dirty="0"/>
        </a:p>
      </dgm:t>
    </dgm:pt>
    <dgm:pt modelId="{633746E0-A55F-4FA4-8B98-596F962A219C}" type="parTrans" cxnId="{94478511-7B17-4FBB-9196-FD2499D9B31A}">
      <dgm:prSet/>
      <dgm:spPr/>
      <dgm:t>
        <a:bodyPr/>
        <a:lstStyle/>
        <a:p>
          <a:endParaRPr lang="en-US" sz="1800"/>
        </a:p>
      </dgm:t>
    </dgm:pt>
    <dgm:pt modelId="{B619D0F3-7C20-4789-B52B-6CE3158A58B3}" type="sibTrans" cxnId="{94478511-7B17-4FBB-9196-FD2499D9B31A}">
      <dgm:prSet/>
      <dgm:spPr/>
      <dgm:t>
        <a:bodyPr/>
        <a:lstStyle/>
        <a:p>
          <a:endParaRPr lang="en-US" sz="1800"/>
        </a:p>
      </dgm:t>
    </dgm:pt>
    <dgm:pt modelId="{EAF4A238-0584-4F09-84E6-1253606FC9D8}" type="pres">
      <dgm:prSet presAssocID="{40B95256-5625-4803-9C23-83CB6B75117B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BCDC9D7D-8A52-41DE-BAE3-4E51B07F5A59}" type="pres">
      <dgm:prSet presAssocID="{CB9F783E-E09D-43C8-9510-0310BEC00EDC}" presName="parenttextcomposite" presStyleCnt="0"/>
      <dgm:spPr/>
    </dgm:pt>
    <dgm:pt modelId="{756FDA5B-F748-42A8-B471-D6CDA6078711}" type="pres">
      <dgm:prSet presAssocID="{CB9F783E-E09D-43C8-9510-0310BEC00EDC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1D2979-ECCA-4543-95BC-BAD30C560E55}" type="pres">
      <dgm:prSet presAssocID="{CB9F783E-E09D-43C8-9510-0310BEC00EDC}" presName="composite" presStyleCnt="0"/>
      <dgm:spPr/>
    </dgm:pt>
    <dgm:pt modelId="{D35EAFA2-983B-4BF1-B6E4-BF53E414FD59}" type="pres">
      <dgm:prSet presAssocID="{CB9F783E-E09D-43C8-9510-0310BEC00EDC}" presName="chevron1" presStyleLbl="alignNode1" presStyleIdx="0" presStyleCnt="21"/>
      <dgm:spPr/>
    </dgm:pt>
    <dgm:pt modelId="{E77468F7-B6F2-4C83-B9E9-BB4000FABB58}" type="pres">
      <dgm:prSet presAssocID="{CB9F783E-E09D-43C8-9510-0310BEC00EDC}" presName="chevron2" presStyleLbl="alignNode1" presStyleIdx="1" presStyleCnt="21"/>
      <dgm:spPr/>
    </dgm:pt>
    <dgm:pt modelId="{DD2D8FEF-7D60-4E87-BCFF-1A4B1D9C3E43}" type="pres">
      <dgm:prSet presAssocID="{CB9F783E-E09D-43C8-9510-0310BEC00EDC}" presName="chevron3" presStyleLbl="alignNode1" presStyleIdx="2" presStyleCnt="21"/>
      <dgm:spPr/>
    </dgm:pt>
    <dgm:pt modelId="{007AB894-4013-4877-9334-FF401A2BD16A}" type="pres">
      <dgm:prSet presAssocID="{CB9F783E-E09D-43C8-9510-0310BEC00EDC}" presName="chevron4" presStyleLbl="alignNode1" presStyleIdx="3" presStyleCnt="21"/>
      <dgm:spPr/>
    </dgm:pt>
    <dgm:pt modelId="{81947EFF-B3F4-4EB9-8741-FD6103D6A162}" type="pres">
      <dgm:prSet presAssocID="{CB9F783E-E09D-43C8-9510-0310BEC00EDC}" presName="chevron5" presStyleLbl="alignNode1" presStyleIdx="4" presStyleCnt="21"/>
      <dgm:spPr/>
    </dgm:pt>
    <dgm:pt modelId="{72EEACD8-FB6E-4B22-9D22-2E9107794E52}" type="pres">
      <dgm:prSet presAssocID="{CB9F783E-E09D-43C8-9510-0310BEC00EDC}" presName="chevron6" presStyleLbl="alignNode1" presStyleIdx="5" presStyleCnt="21"/>
      <dgm:spPr/>
    </dgm:pt>
    <dgm:pt modelId="{598F9D9A-B1FA-48A4-AF22-E3C742BF672E}" type="pres">
      <dgm:prSet presAssocID="{CB9F783E-E09D-43C8-9510-0310BEC00EDC}" presName="chevron7" presStyleLbl="alignNode1" presStyleIdx="6" presStyleCnt="21"/>
      <dgm:spPr/>
    </dgm:pt>
    <dgm:pt modelId="{1AB09667-6D91-46DB-B543-0457D99AD9D7}" type="pres">
      <dgm:prSet presAssocID="{CB9F783E-E09D-43C8-9510-0310BEC00EDC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1E2256-3BFA-42AB-B3F0-206078FDEA6B}" type="pres">
      <dgm:prSet presAssocID="{97671EF5-9CB6-4B83-8E50-0FBCAAAB0F68}" presName="sibTrans" presStyleCnt="0"/>
      <dgm:spPr/>
    </dgm:pt>
    <dgm:pt modelId="{3C63CCD5-39C5-4DD5-A98A-0690CE5DDE94}" type="pres">
      <dgm:prSet presAssocID="{0A454516-FEF8-45DA-89C0-8D2D35DE4C12}" presName="parenttextcomposite" presStyleCnt="0"/>
      <dgm:spPr/>
    </dgm:pt>
    <dgm:pt modelId="{0704EC2F-DD92-4A2D-A606-10EE1028819B}" type="pres">
      <dgm:prSet presAssocID="{0A454516-FEF8-45DA-89C0-8D2D35DE4C12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88A808-12DD-4C86-A566-80B0E674C89A}" type="pres">
      <dgm:prSet presAssocID="{0A454516-FEF8-45DA-89C0-8D2D35DE4C12}" presName="composite" presStyleCnt="0"/>
      <dgm:spPr/>
    </dgm:pt>
    <dgm:pt modelId="{B20E16B2-170A-40E2-AA62-B87A7B60F709}" type="pres">
      <dgm:prSet presAssocID="{0A454516-FEF8-45DA-89C0-8D2D35DE4C12}" presName="chevron1" presStyleLbl="alignNode1" presStyleIdx="7" presStyleCnt="21"/>
      <dgm:spPr/>
    </dgm:pt>
    <dgm:pt modelId="{2D09BE75-F7AF-4283-9B4B-838AB5F83280}" type="pres">
      <dgm:prSet presAssocID="{0A454516-FEF8-45DA-89C0-8D2D35DE4C12}" presName="chevron2" presStyleLbl="alignNode1" presStyleIdx="8" presStyleCnt="21"/>
      <dgm:spPr/>
    </dgm:pt>
    <dgm:pt modelId="{2BE5EFD2-70B8-4777-A483-9886700A3536}" type="pres">
      <dgm:prSet presAssocID="{0A454516-FEF8-45DA-89C0-8D2D35DE4C12}" presName="chevron3" presStyleLbl="alignNode1" presStyleIdx="9" presStyleCnt="21"/>
      <dgm:spPr/>
    </dgm:pt>
    <dgm:pt modelId="{93BC5675-57B2-46BF-B3FF-9F4AF4418E0E}" type="pres">
      <dgm:prSet presAssocID="{0A454516-FEF8-45DA-89C0-8D2D35DE4C12}" presName="chevron4" presStyleLbl="alignNode1" presStyleIdx="10" presStyleCnt="21"/>
      <dgm:spPr/>
    </dgm:pt>
    <dgm:pt modelId="{F9801521-4163-490D-8E09-93EF6D5D8DB0}" type="pres">
      <dgm:prSet presAssocID="{0A454516-FEF8-45DA-89C0-8D2D35DE4C12}" presName="chevron5" presStyleLbl="alignNode1" presStyleIdx="11" presStyleCnt="21"/>
      <dgm:spPr/>
    </dgm:pt>
    <dgm:pt modelId="{5917F693-5BD5-40A4-B8A1-CAD8A32EF8E3}" type="pres">
      <dgm:prSet presAssocID="{0A454516-FEF8-45DA-89C0-8D2D35DE4C12}" presName="chevron6" presStyleLbl="alignNode1" presStyleIdx="12" presStyleCnt="21"/>
      <dgm:spPr/>
    </dgm:pt>
    <dgm:pt modelId="{8F68A53E-C05A-47F4-AEDE-70E2359E58FC}" type="pres">
      <dgm:prSet presAssocID="{0A454516-FEF8-45DA-89C0-8D2D35DE4C12}" presName="chevron7" presStyleLbl="alignNode1" presStyleIdx="13" presStyleCnt="21"/>
      <dgm:spPr/>
    </dgm:pt>
    <dgm:pt modelId="{B4948C5B-1874-477D-A0F8-D6345A39D69E}" type="pres">
      <dgm:prSet presAssocID="{0A454516-FEF8-45DA-89C0-8D2D35DE4C12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51C101-2543-48A6-ACB8-3AFF3FE44E7E}" type="pres">
      <dgm:prSet presAssocID="{E7CA0FBE-BAC3-47AA-A614-98849BD852F6}" presName="sibTrans" presStyleCnt="0"/>
      <dgm:spPr/>
    </dgm:pt>
    <dgm:pt modelId="{69C9B731-F449-4826-B627-7D578233E280}" type="pres">
      <dgm:prSet presAssocID="{0D627741-9E1F-4867-A57F-986585FE05AB}" presName="parenttextcomposite" presStyleCnt="0"/>
      <dgm:spPr/>
    </dgm:pt>
    <dgm:pt modelId="{E33888F9-35CB-40F0-ACA0-38962867B7EA}" type="pres">
      <dgm:prSet presAssocID="{0D627741-9E1F-4867-A57F-986585FE05AB}" presName="parenttext" presStyleLbl="revTx" presStyleIdx="2" presStyleCnt="3" custScaleX="123328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DACFF8-6CA0-44DF-AE4C-4F49738E81F3}" type="pres">
      <dgm:prSet presAssocID="{0D627741-9E1F-4867-A57F-986585FE05AB}" presName="composite" presStyleCnt="0"/>
      <dgm:spPr/>
    </dgm:pt>
    <dgm:pt modelId="{A552FCB8-EA38-4707-B0D3-CE6C06B4DEDC}" type="pres">
      <dgm:prSet presAssocID="{0D627741-9E1F-4867-A57F-986585FE05AB}" presName="chevron1" presStyleLbl="alignNode1" presStyleIdx="14" presStyleCnt="21"/>
      <dgm:spPr/>
    </dgm:pt>
    <dgm:pt modelId="{D646A451-E257-4D55-88CB-5B0C7B0E2D4D}" type="pres">
      <dgm:prSet presAssocID="{0D627741-9E1F-4867-A57F-986585FE05AB}" presName="chevron2" presStyleLbl="alignNode1" presStyleIdx="15" presStyleCnt="21"/>
      <dgm:spPr/>
    </dgm:pt>
    <dgm:pt modelId="{9C449906-5B58-43B5-A7E5-E35DCAF1F2EF}" type="pres">
      <dgm:prSet presAssocID="{0D627741-9E1F-4867-A57F-986585FE05AB}" presName="chevron3" presStyleLbl="alignNode1" presStyleIdx="16" presStyleCnt="21"/>
      <dgm:spPr/>
    </dgm:pt>
    <dgm:pt modelId="{F03C18AF-166A-4553-9951-970630634A54}" type="pres">
      <dgm:prSet presAssocID="{0D627741-9E1F-4867-A57F-986585FE05AB}" presName="chevron4" presStyleLbl="alignNode1" presStyleIdx="17" presStyleCnt="21"/>
      <dgm:spPr/>
    </dgm:pt>
    <dgm:pt modelId="{93DC9D5D-5F54-4E11-8DB9-E43A061C8282}" type="pres">
      <dgm:prSet presAssocID="{0D627741-9E1F-4867-A57F-986585FE05AB}" presName="chevron5" presStyleLbl="alignNode1" presStyleIdx="18" presStyleCnt="21"/>
      <dgm:spPr/>
    </dgm:pt>
    <dgm:pt modelId="{5E517EC6-CA84-4766-ADC4-678B1B4D12B8}" type="pres">
      <dgm:prSet presAssocID="{0D627741-9E1F-4867-A57F-986585FE05AB}" presName="chevron6" presStyleLbl="alignNode1" presStyleIdx="19" presStyleCnt="21"/>
      <dgm:spPr/>
    </dgm:pt>
    <dgm:pt modelId="{D399D0F1-50DA-4A72-91CC-5CFE7184048E}" type="pres">
      <dgm:prSet presAssocID="{0D627741-9E1F-4867-A57F-986585FE05AB}" presName="chevron7" presStyleLbl="alignNode1" presStyleIdx="20" presStyleCnt="21"/>
      <dgm:spPr/>
    </dgm:pt>
    <dgm:pt modelId="{FD6980E3-96E0-4844-B6E7-646FD8C62770}" type="pres">
      <dgm:prSet presAssocID="{0D627741-9E1F-4867-A57F-986585FE05AB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7787B30-9236-47A8-BCDE-ABD30292ED81}" type="presOf" srcId="{AD177456-3450-42B8-A2D9-BCCD170A1027}" destId="{FD6980E3-96E0-4844-B6E7-646FD8C62770}" srcOrd="0" destOrd="0" presId="urn:microsoft.com/office/officeart/2008/layout/VerticalAccentList"/>
    <dgm:cxn modelId="{C7563A7A-14DB-4B72-BD47-BB586BC664F7}" type="presOf" srcId="{40B95256-5625-4803-9C23-83CB6B75117B}" destId="{EAF4A238-0584-4F09-84E6-1253606FC9D8}" srcOrd="0" destOrd="0" presId="urn:microsoft.com/office/officeart/2008/layout/VerticalAccentList"/>
    <dgm:cxn modelId="{9736E229-AB38-4EF2-AF58-88F1B6F0C0D1}" type="presOf" srcId="{0A454516-FEF8-45DA-89C0-8D2D35DE4C12}" destId="{0704EC2F-DD92-4A2D-A606-10EE1028819B}" srcOrd="0" destOrd="0" presId="urn:microsoft.com/office/officeart/2008/layout/VerticalAccentList"/>
    <dgm:cxn modelId="{C205D457-920B-4AAB-84C8-F1F7B08EDB7D}" type="presOf" srcId="{DB2D1BAC-B24C-4B13-8FC9-44B3A0B5C3CD}" destId="{B4948C5B-1874-477D-A0F8-D6345A39D69E}" srcOrd="0" destOrd="0" presId="urn:microsoft.com/office/officeart/2008/layout/VerticalAccentList"/>
    <dgm:cxn modelId="{2A2F5723-57AF-46E9-A52A-5FB3ABE3DB4A}" type="presOf" srcId="{CB9F783E-E09D-43C8-9510-0310BEC00EDC}" destId="{756FDA5B-F748-42A8-B471-D6CDA6078711}" srcOrd="0" destOrd="0" presId="urn:microsoft.com/office/officeart/2008/layout/VerticalAccentList"/>
    <dgm:cxn modelId="{1255373E-8451-47B9-8FBB-6496A6549F7F}" srcId="{40B95256-5625-4803-9C23-83CB6B75117B}" destId="{CB9F783E-E09D-43C8-9510-0310BEC00EDC}" srcOrd="0" destOrd="0" parTransId="{F38FC221-42EA-4E0B-A738-7ACF1D7FB822}" sibTransId="{97671EF5-9CB6-4B83-8E50-0FBCAAAB0F68}"/>
    <dgm:cxn modelId="{E1ABC31C-FCC1-4797-B961-5B34B830D4B5}" srcId="{40B95256-5625-4803-9C23-83CB6B75117B}" destId="{0A454516-FEF8-45DA-89C0-8D2D35DE4C12}" srcOrd="1" destOrd="0" parTransId="{3D4194AF-95F3-4085-97E9-8071376C47F7}" sibTransId="{E7CA0FBE-BAC3-47AA-A614-98849BD852F6}"/>
    <dgm:cxn modelId="{8CC986BC-63E6-4F69-8163-BD8349088291}" srcId="{CB9F783E-E09D-43C8-9510-0310BEC00EDC}" destId="{E76AA233-99FE-40F7-B16D-E8B3C0F0FA97}" srcOrd="0" destOrd="0" parTransId="{65ADC3E0-719A-4916-96DB-87C9E54C032A}" sibTransId="{5C3E54A5-3473-4CC6-B583-74D22154779C}"/>
    <dgm:cxn modelId="{0A64AC96-70BC-4772-A624-7329D8BDAC0A}" type="presOf" srcId="{E76AA233-99FE-40F7-B16D-E8B3C0F0FA97}" destId="{1AB09667-6D91-46DB-B543-0457D99AD9D7}" srcOrd="0" destOrd="0" presId="urn:microsoft.com/office/officeart/2008/layout/VerticalAccentList"/>
    <dgm:cxn modelId="{94478511-7B17-4FBB-9196-FD2499D9B31A}" srcId="{0D627741-9E1F-4867-A57F-986585FE05AB}" destId="{AD177456-3450-42B8-A2D9-BCCD170A1027}" srcOrd="0" destOrd="0" parTransId="{633746E0-A55F-4FA4-8B98-596F962A219C}" sibTransId="{B619D0F3-7C20-4789-B52B-6CE3158A58B3}"/>
    <dgm:cxn modelId="{21F400F5-D240-49D0-AFAE-15F8E2A7D9B0}" type="presOf" srcId="{0D627741-9E1F-4867-A57F-986585FE05AB}" destId="{E33888F9-35CB-40F0-ACA0-38962867B7EA}" srcOrd="0" destOrd="0" presId="urn:microsoft.com/office/officeart/2008/layout/VerticalAccentList"/>
    <dgm:cxn modelId="{D9B7E31A-1EE2-4025-B8BB-B923DB56F1A1}" srcId="{0A454516-FEF8-45DA-89C0-8D2D35DE4C12}" destId="{DB2D1BAC-B24C-4B13-8FC9-44B3A0B5C3CD}" srcOrd="0" destOrd="0" parTransId="{53513D2D-89C3-497F-8B87-6D8A49CE7359}" sibTransId="{066F9B8D-0377-44C9-B130-D97025B89E8C}"/>
    <dgm:cxn modelId="{9FB94A19-6449-4EF3-B317-EB235E4140FD}" srcId="{40B95256-5625-4803-9C23-83CB6B75117B}" destId="{0D627741-9E1F-4867-A57F-986585FE05AB}" srcOrd="2" destOrd="0" parTransId="{70B96F02-1D46-4B2A-BF0D-66463B37EB30}" sibTransId="{0A808F80-AABE-413F-95CC-FA8E1AD31AE9}"/>
    <dgm:cxn modelId="{45CBB429-29B5-4153-A271-85792B02998B}" type="presParOf" srcId="{EAF4A238-0584-4F09-84E6-1253606FC9D8}" destId="{BCDC9D7D-8A52-41DE-BAE3-4E51B07F5A59}" srcOrd="0" destOrd="0" presId="urn:microsoft.com/office/officeart/2008/layout/VerticalAccentList"/>
    <dgm:cxn modelId="{70860EED-4FA4-44EE-A2EC-A4F95F184D8F}" type="presParOf" srcId="{BCDC9D7D-8A52-41DE-BAE3-4E51B07F5A59}" destId="{756FDA5B-F748-42A8-B471-D6CDA6078711}" srcOrd="0" destOrd="0" presId="urn:microsoft.com/office/officeart/2008/layout/VerticalAccentList"/>
    <dgm:cxn modelId="{987ED833-C06C-481B-864C-63EBABE498C4}" type="presParOf" srcId="{EAF4A238-0584-4F09-84E6-1253606FC9D8}" destId="{D01D2979-ECCA-4543-95BC-BAD30C560E55}" srcOrd="1" destOrd="0" presId="urn:microsoft.com/office/officeart/2008/layout/VerticalAccentList"/>
    <dgm:cxn modelId="{2C3624EF-0017-43DE-AF04-D19FA72AFAD3}" type="presParOf" srcId="{D01D2979-ECCA-4543-95BC-BAD30C560E55}" destId="{D35EAFA2-983B-4BF1-B6E4-BF53E414FD59}" srcOrd="0" destOrd="0" presId="urn:microsoft.com/office/officeart/2008/layout/VerticalAccentList"/>
    <dgm:cxn modelId="{3AA3811B-789C-46AA-8592-F2E723AE9FED}" type="presParOf" srcId="{D01D2979-ECCA-4543-95BC-BAD30C560E55}" destId="{E77468F7-B6F2-4C83-B9E9-BB4000FABB58}" srcOrd="1" destOrd="0" presId="urn:microsoft.com/office/officeart/2008/layout/VerticalAccentList"/>
    <dgm:cxn modelId="{198BB471-6786-4357-976F-F07CDCC6CB53}" type="presParOf" srcId="{D01D2979-ECCA-4543-95BC-BAD30C560E55}" destId="{DD2D8FEF-7D60-4E87-BCFF-1A4B1D9C3E43}" srcOrd="2" destOrd="0" presId="urn:microsoft.com/office/officeart/2008/layout/VerticalAccentList"/>
    <dgm:cxn modelId="{F5F48F2A-2377-4541-8A59-581340111228}" type="presParOf" srcId="{D01D2979-ECCA-4543-95BC-BAD30C560E55}" destId="{007AB894-4013-4877-9334-FF401A2BD16A}" srcOrd="3" destOrd="0" presId="urn:microsoft.com/office/officeart/2008/layout/VerticalAccentList"/>
    <dgm:cxn modelId="{9036F5AA-738D-4434-8DE1-79C74FF62331}" type="presParOf" srcId="{D01D2979-ECCA-4543-95BC-BAD30C560E55}" destId="{81947EFF-B3F4-4EB9-8741-FD6103D6A162}" srcOrd="4" destOrd="0" presId="urn:microsoft.com/office/officeart/2008/layout/VerticalAccentList"/>
    <dgm:cxn modelId="{962D7352-E9CF-478B-8DF9-9B011BC642B6}" type="presParOf" srcId="{D01D2979-ECCA-4543-95BC-BAD30C560E55}" destId="{72EEACD8-FB6E-4B22-9D22-2E9107794E52}" srcOrd="5" destOrd="0" presId="urn:microsoft.com/office/officeart/2008/layout/VerticalAccentList"/>
    <dgm:cxn modelId="{52B11DB5-2018-4AC7-AA0A-AED31FE5720F}" type="presParOf" srcId="{D01D2979-ECCA-4543-95BC-BAD30C560E55}" destId="{598F9D9A-B1FA-48A4-AF22-E3C742BF672E}" srcOrd="6" destOrd="0" presId="urn:microsoft.com/office/officeart/2008/layout/VerticalAccentList"/>
    <dgm:cxn modelId="{88CB7D5B-1503-4996-83E2-4B55807E517B}" type="presParOf" srcId="{D01D2979-ECCA-4543-95BC-BAD30C560E55}" destId="{1AB09667-6D91-46DB-B543-0457D99AD9D7}" srcOrd="7" destOrd="0" presId="urn:microsoft.com/office/officeart/2008/layout/VerticalAccentList"/>
    <dgm:cxn modelId="{B7182C3B-97E2-46BA-ABD2-64263A44BE63}" type="presParOf" srcId="{EAF4A238-0584-4F09-84E6-1253606FC9D8}" destId="{371E2256-3BFA-42AB-B3F0-206078FDEA6B}" srcOrd="2" destOrd="0" presId="urn:microsoft.com/office/officeart/2008/layout/VerticalAccentList"/>
    <dgm:cxn modelId="{17BECEA7-68C9-4B08-A15C-87159A6D756D}" type="presParOf" srcId="{EAF4A238-0584-4F09-84E6-1253606FC9D8}" destId="{3C63CCD5-39C5-4DD5-A98A-0690CE5DDE94}" srcOrd="3" destOrd="0" presId="urn:microsoft.com/office/officeart/2008/layout/VerticalAccentList"/>
    <dgm:cxn modelId="{DCB40D5C-185B-416D-8A4A-D4360FBA7D7A}" type="presParOf" srcId="{3C63CCD5-39C5-4DD5-A98A-0690CE5DDE94}" destId="{0704EC2F-DD92-4A2D-A606-10EE1028819B}" srcOrd="0" destOrd="0" presId="urn:microsoft.com/office/officeart/2008/layout/VerticalAccentList"/>
    <dgm:cxn modelId="{3749B9CE-EED1-4B85-B161-2479ABDEA55A}" type="presParOf" srcId="{EAF4A238-0584-4F09-84E6-1253606FC9D8}" destId="{7588A808-12DD-4C86-A566-80B0E674C89A}" srcOrd="4" destOrd="0" presId="urn:microsoft.com/office/officeart/2008/layout/VerticalAccentList"/>
    <dgm:cxn modelId="{C7F17574-05C9-419A-BD6C-02982507CBC2}" type="presParOf" srcId="{7588A808-12DD-4C86-A566-80B0E674C89A}" destId="{B20E16B2-170A-40E2-AA62-B87A7B60F709}" srcOrd="0" destOrd="0" presId="urn:microsoft.com/office/officeart/2008/layout/VerticalAccentList"/>
    <dgm:cxn modelId="{E243483D-06C9-48A7-AA36-782F35E84CA4}" type="presParOf" srcId="{7588A808-12DD-4C86-A566-80B0E674C89A}" destId="{2D09BE75-F7AF-4283-9B4B-838AB5F83280}" srcOrd="1" destOrd="0" presId="urn:microsoft.com/office/officeart/2008/layout/VerticalAccentList"/>
    <dgm:cxn modelId="{5948A077-E174-4DF9-BE8D-71D4AC4558D0}" type="presParOf" srcId="{7588A808-12DD-4C86-A566-80B0E674C89A}" destId="{2BE5EFD2-70B8-4777-A483-9886700A3536}" srcOrd="2" destOrd="0" presId="urn:microsoft.com/office/officeart/2008/layout/VerticalAccentList"/>
    <dgm:cxn modelId="{14AD9222-A45C-4BB9-B41F-4A5FCF8B15D2}" type="presParOf" srcId="{7588A808-12DD-4C86-A566-80B0E674C89A}" destId="{93BC5675-57B2-46BF-B3FF-9F4AF4418E0E}" srcOrd="3" destOrd="0" presId="urn:microsoft.com/office/officeart/2008/layout/VerticalAccentList"/>
    <dgm:cxn modelId="{52EA7461-EC74-4B46-AF50-FB643A873786}" type="presParOf" srcId="{7588A808-12DD-4C86-A566-80B0E674C89A}" destId="{F9801521-4163-490D-8E09-93EF6D5D8DB0}" srcOrd="4" destOrd="0" presId="urn:microsoft.com/office/officeart/2008/layout/VerticalAccentList"/>
    <dgm:cxn modelId="{3E6A602A-A7DC-4C34-B446-B28CBE291BEA}" type="presParOf" srcId="{7588A808-12DD-4C86-A566-80B0E674C89A}" destId="{5917F693-5BD5-40A4-B8A1-CAD8A32EF8E3}" srcOrd="5" destOrd="0" presId="urn:microsoft.com/office/officeart/2008/layout/VerticalAccentList"/>
    <dgm:cxn modelId="{24B70383-BDDB-4697-B01D-24C285DF6F6B}" type="presParOf" srcId="{7588A808-12DD-4C86-A566-80B0E674C89A}" destId="{8F68A53E-C05A-47F4-AEDE-70E2359E58FC}" srcOrd="6" destOrd="0" presId="urn:microsoft.com/office/officeart/2008/layout/VerticalAccentList"/>
    <dgm:cxn modelId="{4DE4212A-2EAF-44A6-89DB-632D4262D68B}" type="presParOf" srcId="{7588A808-12DD-4C86-A566-80B0E674C89A}" destId="{B4948C5B-1874-477D-A0F8-D6345A39D69E}" srcOrd="7" destOrd="0" presId="urn:microsoft.com/office/officeart/2008/layout/VerticalAccentList"/>
    <dgm:cxn modelId="{954537C3-82DB-4B0E-BCCC-03D1017E06C4}" type="presParOf" srcId="{EAF4A238-0584-4F09-84E6-1253606FC9D8}" destId="{1C51C101-2543-48A6-ACB8-3AFF3FE44E7E}" srcOrd="5" destOrd="0" presId="urn:microsoft.com/office/officeart/2008/layout/VerticalAccentList"/>
    <dgm:cxn modelId="{68338C55-EE7A-4D5E-B7D0-5AC8435889CF}" type="presParOf" srcId="{EAF4A238-0584-4F09-84E6-1253606FC9D8}" destId="{69C9B731-F449-4826-B627-7D578233E280}" srcOrd="6" destOrd="0" presId="urn:microsoft.com/office/officeart/2008/layout/VerticalAccentList"/>
    <dgm:cxn modelId="{0C3EB3EF-3889-4FCE-BDE4-3C998DA17974}" type="presParOf" srcId="{69C9B731-F449-4826-B627-7D578233E280}" destId="{E33888F9-35CB-40F0-ACA0-38962867B7EA}" srcOrd="0" destOrd="0" presId="urn:microsoft.com/office/officeart/2008/layout/VerticalAccentList"/>
    <dgm:cxn modelId="{5E4B71F7-70B8-481B-876D-78717C589F2D}" type="presParOf" srcId="{EAF4A238-0584-4F09-84E6-1253606FC9D8}" destId="{9EDACFF8-6CA0-44DF-AE4C-4F49738E81F3}" srcOrd="7" destOrd="0" presId="urn:microsoft.com/office/officeart/2008/layout/VerticalAccentList"/>
    <dgm:cxn modelId="{446DF0BA-F9DF-452E-BD0A-89FA213D3DEB}" type="presParOf" srcId="{9EDACFF8-6CA0-44DF-AE4C-4F49738E81F3}" destId="{A552FCB8-EA38-4707-B0D3-CE6C06B4DEDC}" srcOrd="0" destOrd="0" presId="urn:microsoft.com/office/officeart/2008/layout/VerticalAccentList"/>
    <dgm:cxn modelId="{3B8D7471-180D-493A-A8D8-B35D6DCB9727}" type="presParOf" srcId="{9EDACFF8-6CA0-44DF-AE4C-4F49738E81F3}" destId="{D646A451-E257-4D55-88CB-5B0C7B0E2D4D}" srcOrd="1" destOrd="0" presId="urn:microsoft.com/office/officeart/2008/layout/VerticalAccentList"/>
    <dgm:cxn modelId="{D54C3D1F-A09D-4194-9DEF-8EA54BD02A18}" type="presParOf" srcId="{9EDACFF8-6CA0-44DF-AE4C-4F49738E81F3}" destId="{9C449906-5B58-43B5-A7E5-E35DCAF1F2EF}" srcOrd="2" destOrd="0" presId="urn:microsoft.com/office/officeart/2008/layout/VerticalAccentList"/>
    <dgm:cxn modelId="{854815E3-D262-438E-A8CC-09BEC54D382B}" type="presParOf" srcId="{9EDACFF8-6CA0-44DF-AE4C-4F49738E81F3}" destId="{F03C18AF-166A-4553-9951-970630634A54}" srcOrd="3" destOrd="0" presId="urn:microsoft.com/office/officeart/2008/layout/VerticalAccentList"/>
    <dgm:cxn modelId="{109CB51A-6CA7-43A7-9EB8-C7249610A8F6}" type="presParOf" srcId="{9EDACFF8-6CA0-44DF-AE4C-4F49738E81F3}" destId="{93DC9D5D-5F54-4E11-8DB9-E43A061C8282}" srcOrd="4" destOrd="0" presId="urn:microsoft.com/office/officeart/2008/layout/VerticalAccentList"/>
    <dgm:cxn modelId="{A2B1C4BA-2473-44A7-ABDA-A6527A9EED9B}" type="presParOf" srcId="{9EDACFF8-6CA0-44DF-AE4C-4F49738E81F3}" destId="{5E517EC6-CA84-4766-ADC4-678B1B4D12B8}" srcOrd="5" destOrd="0" presId="urn:microsoft.com/office/officeart/2008/layout/VerticalAccentList"/>
    <dgm:cxn modelId="{35ED0540-D2F7-4F08-9AD2-DD2C5278E7BE}" type="presParOf" srcId="{9EDACFF8-6CA0-44DF-AE4C-4F49738E81F3}" destId="{D399D0F1-50DA-4A72-91CC-5CFE7184048E}" srcOrd="6" destOrd="0" presId="urn:microsoft.com/office/officeart/2008/layout/VerticalAccentList"/>
    <dgm:cxn modelId="{06B3DA25-0B4A-4838-9B4F-3B3323C7F0CE}" type="presParOf" srcId="{9EDACFF8-6CA0-44DF-AE4C-4F49738E81F3}" destId="{FD6980E3-96E0-4844-B6E7-646FD8C62770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861AD11-5029-45AE-92CC-3E694D8CEE18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C4781D2-0754-439B-9B1A-2316FF9DA0AB}">
      <dgm:prSet phldrT="[Text]"/>
      <dgm:spPr/>
      <dgm:t>
        <a:bodyPr/>
        <a:lstStyle/>
        <a:p>
          <a:r>
            <a:rPr lang="tr-TR" dirty="0" smtClean="0"/>
            <a:t>CUSTODY </a:t>
          </a:r>
          <a:endParaRPr lang="en-US" dirty="0"/>
        </a:p>
      </dgm:t>
    </dgm:pt>
    <dgm:pt modelId="{5C698DAA-E761-4C78-869A-63339F5027C0}" type="parTrans" cxnId="{14F752DE-143D-44CA-9332-0B32DEABF0FE}">
      <dgm:prSet/>
      <dgm:spPr/>
      <dgm:t>
        <a:bodyPr/>
        <a:lstStyle/>
        <a:p>
          <a:endParaRPr lang="en-US"/>
        </a:p>
      </dgm:t>
    </dgm:pt>
    <dgm:pt modelId="{B44E1D18-E630-4DC9-A3DC-C0C8605C0CF1}" type="sibTrans" cxnId="{14F752DE-143D-44CA-9332-0B32DEABF0FE}">
      <dgm:prSet/>
      <dgm:spPr/>
      <dgm:t>
        <a:bodyPr/>
        <a:lstStyle/>
        <a:p>
          <a:endParaRPr lang="en-US"/>
        </a:p>
      </dgm:t>
    </dgm:pt>
    <dgm:pt modelId="{098EDDF3-655A-4FEB-827E-4DAB356F355E}">
      <dgm:prSet/>
      <dgm:spPr/>
      <dgm:t>
        <a:bodyPr/>
        <a:lstStyle/>
        <a:p>
          <a:r>
            <a:rPr lang="tr-TR" dirty="0" smtClean="0"/>
            <a:t>Execution outside of custody &amp; Demonstrations</a:t>
          </a:r>
          <a:endParaRPr lang="en-US" dirty="0"/>
        </a:p>
      </dgm:t>
    </dgm:pt>
    <dgm:pt modelId="{DD4965C1-F964-4B86-9696-2DF1ABE26904}" type="parTrans" cxnId="{50532D22-4957-42FD-B245-8E67566B18A9}">
      <dgm:prSet/>
      <dgm:spPr/>
      <dgm:t>
        <a:bodyPr/>
        <a:lstStyle/>
        <a:p>
          <a:endParaRPr lang="en-US"/>
        </a:p>
      </dgm:t>
    </dgm:pt>
    <dgm:pt modelId="{DE5F23AD-FD4A-4D66-89F1-CB94958D281D}" type="sibTrans" cxnId="{50532D22-4957-42FD-B245-8E67566B18A9}">
      <dgm:prSet/>
      <dgm:spPr/>
      <dgm:t>
        <a:bodyPr/>
        <a:lstStyle/>
        <a:p>
          <a:endParaRPr lang="en-US"/>
        </a:p>
      </dgm:t>
    </dgm:pt>
    <dgm:pt modelId="{4BB4D0D6-6495-417F-97E5-B29EEF167568}">
      <dgm:prSet/>
      <dgm:spPr/>
      <dgm:t>
        <a:bodyPr/>
        <a:lstStyle/>
        <a:p>
          <a:r>
            <a:rPr lang="tr-TR" b="1" dirty="0" smtClean="0"/>
            <a:t>Medical reports</a:t>
          </a:r>
          <a:r>
            <a:rPr lang="tr-TR" dirty="0" smtClean="0"/>
            <a:t>:</a:t>
          </a:r>
        </a:p>
      </dgm:t>
    </dgm:pt>
    <dgm:pt modelId="{CB2F247C-3D4C-435E-95D9-336BA5DB2FB1}" type="parTrans" cxnId="{14870AA0-2D7F-40B7-BB42-7971B47DCD17}">
      <dgm:prSet/>
      <dgm:spPr/>
      <dgm:t>
        <a:bodyPr/>
        <a:lstStyle/>
        <a:p>
          <a:endParaRPr lang="en-US"/>
        </a:p>
      </dgm:t>
    </dgm:pt>
    <dgm:pt modelId="{31325794-6021-4DC7-B5DA-424048BC98B7}" type="sibTrans" cxnId="{14870AA0-2D7F-40B7-BB42-7971B47DCD17}">
      <dgm:prSet/>
      <dgm:spPr/>
      <dgm:t>
        <a:bodyPr/>
        <a:lstStyle/>
        <a:p>
          <a:endParaRPr lang="en-US"/>
        </a:p>
      </dgm:t>
    </dgm:pt>
    <dgm:pt modelId="{800D0FA1-7E43-49BE-A8DF-022C96C9754C}">
      <dgm:prSet/>
      <dgm:spPr/>
      <dgm:t>
        <a:bodyPr/>
        <a:lstStyle/>
        <a:p>
          <a:r>
            <a:rPr lang="tr-TR" smtClean="0"/>
            <a:t>Independency and Impartiality of Forensic Medicine Institute</a:t>
          </a:r>
          <a:endParaRPr lang="tr-TR" dirty="0" smtClean="0"/>
        </a:p>
      </dgm:t>
    </dgm:pt>
    <dgm:pt modelId="{EE445663-3CFB-45D2-BF45-1E6B5A1D0FE8}" type="parTrans" cxnId="{606FAFA3-6BEF-4A0B-8DBE-D34B1C933A63}">
      <dgm:prSet/>
      <dgm:spPr/>
      <dgm:t>
        <a:bodyPr/>
        <a:lstStyle/>
        <a:p>
          <a:endParaRPr lang="en-US"/>
        </a:p>
      </dgm:t>
    </dgm:pt>
    <dgm:pt modelId="{3FBB8C7D-05B8-4A7F-ADDD-C58AB1FEEAB2}" type="sibTrans" cxnId="{606FAFA3-6BEF-4A0B-8DBE-D34B1C933A63}">
      <dgm:prSet/>
      <dgm:spPr/>
      <dgm:t>
        <a:bodyPr/>
        <a:lstStyle/>
        <a:p>
          <a:endParaRPr lang="en-US"/>
        </a:p>
      </dgm:t>
    </dgm:pt>
    <dgm:pt modelId="{991EDC51-8DC6-4E58-9D4A-91534CF1475D}">
      <dgm:prSet/>
      <dgm:spPr/>
      <dgm:t>
        <a:bodyPr/>
        <a:lstStyle/>
        <a:p>
          <a:r>
            <a:rPr lang="tr-TR" smtClean="0"/>
            <a:t>Failure to elaborate on the case to support medical report</a:t>
          </a:r>
          <a:endParaRPr lang="tr-TR" dirty="0" smtClean="0"/>
        </a:p>
      </dgm:t>
    </dgm:pt>
    <dgm:pt modelId="{DA466832-80AF-4760-A6E8-0E267323B000}" type="parTrans" cxnId="{5892329D-952A-49F6-B0EF-AD9731041ABE}">
      <dgm:prSet/>
      <dgm:spPr/>
      <dgm:t>
        <a:bodyPr/>
        <a:lstStyle/>
        <a:p>
          <a:endParaRPr lang="en-US"/>
        </a:p>
      </dgm:t>
    </dgm:pt>
    <dgm:pt modelId="{C8E76751-F1CE-488E-865B-9F3E1082F0D7}" type="sibTrans" cxnId="{5892329D-952A-49F6-B0EF-AD9731041ABE}">
      <dgm:prSet/>
      <dgm:spPr/>
      <dgm:t>
        <a:bodyPr/>
        <a:lstStyle/>
        <a:p>
          <a:endParaRPr lang="en-US"/>
        </a:p>
      </dgm:t>
    </dgm:pt>
    <dgm:pt modelId="{7D545034-1920-4551-960A-33813D2A6E27}">
      <dgm:prSet/>
      <dgm:spPr/>
      <dgm:t>
        <a:bodyPr/>
        <a:lstStyle/>
        <a:p>
          <a:r>
            <a:rPr lang="tr-TR" smtClean="0"/>
            <a:t>Failure to remove conflicts in different medical reports</a:t>
          </a:r>
          <a:endParaRPr lang="tr-TR" dirty="0" smtClean="0"/>
        </a:p>
      </dgm:t>
    </dgm:pt>
    <dgm:pt modelId="{460F225A-A9B5-47F3-B006-CBFF8B16C997}" type="parTrans" cxnId="{D2F79594-6B2E-4A64-AE49-CD54C00F8213}">
      <dgm:prSet/>
      <dgm:spPr/>
      <dgm:t>
        <a:bodyPr/>
        <a:lstStyle/>
        <a:p>
          <a:endParaRPr lang="en-US"/>
        </a:p>
      </dgm:t>
    </dgm:pt>
    <dgm:pt modelId="{05697EC9-9A68-41F8-8EAE-3AEB1D0AE623}" type="sibTrans" cxnId="{D2F79594-6B2E-4A64-AE49-CD54C00F8213}">
      <dgm:prSet/>
      <dgm:spPr/>
      <dgm:t>
        <a:bodyPr/>
        <a:lstStyle/>
        <a:p>
          <a:endParaRPr lang="en-US"/>
        </a:p>
      </dgm:t>
    </dgm:pt>
    <dgm:pt modelId="{A6F1A9B5-48D5-4565-BA52-168F464A9A89}">
      <dgm:prSet/>
      <dgm:spPr/>
      <dgm:t>
        <a:bodyPr/>
        <a:lstStyle/>
        <a:p>
          <a:r>
            <a:rPr lang="tr-TR" dirty="0" smtClean="0"/>
            <a:t>Shortages in balistic reports</a:t>
          </a:r>
        </a:p>
      </dgm:t>
    </dgm:pt>
    <dgm:pt modelId="{B7F96954-5F7D-4206-8C80-3DB7DF9E3D8F}" type="parTrans" cxnId="{358E7099-2417-493F-9A78-8982F16CB270}">
      <dgm:prSet/>
      <dgm:spPr/>
      <dgm:t>
        <a:bodyPr/>
        <a:lstStyle/>
        <a:p>
          <a:endParaRPr lang="en-US"/>
        </a:p>
      </dgm:t>
    </dgm:pt>
    <dgm:pt modelId="{52608D28-7AE9-4853-856E-227E4E563C08}" type="sibTrans" cxnId="{358E7099-2417-493F-9A78-8982F16CB270}">
      <dgm:prSet/>
      <dgm:spPr/>
      <dgm:t>
        <a:bodyPr/>
        <a:lstStyle/>
        <a:p>
          <a:endParaRPr lang="en-US"/>
        </a:p>
      </dgm:t>
    </dgm:pt>
    <dgm:pt modelId="{B525E73F-710C-424E-9E5B-048AB69A4379}">
      <dgm:prSet/>
      <dgm:spPr/>
      <dgm:t>
        <a:bodyPr/>
        <a:lstStyle/>
        <a:p>
          <a:r>
            <a:rPr lang="tr-TR" dirty="0" smtClean="0"/>
            <a:t>Operational responsibility not discussed</a:t>
          </a:r>
        </a:p>
      </dgm:t>
    </dgm:pt>
    <dgm:pt modelId="{27ECEA5A-DF51-4407-B162-B65CB74F03FD}" type="parTrans" cxnId="{6EC50122-512D-48C9-BFEF-E8ECA9F63E5C}">
      <dgm:prSet/>
      <dgm:spPr/>
      <dgm:t>
        <a:bodyPr/>
        <a:lstStyle/>
        <a:p>
          <a:endParaRPr lang="en-US"/>
        </a:p>
      </dgm:t>
    </dgm:pt>
    <dgm:pt modelId="{86EFB129-F234-4622-9895-750A006BA856}" type="sibTrans" cxnId="{6EC50122-512D-48C9-BFEF-E8ECA9F63E5C}">
      <dgm:prSet/>
      <dgm:spPr/>
      <dgm:t>
        <a:bodyPr/>
        <a:lstStyle/>
        <a:p>
          <a:endParaRPr lang="en-US"/>
        </a:p>
      </dgm:t>
    </dgm:pt>
    <dgm:pt modelId="{85A1A0FD-6FED-4DF4-8625-236162361682}">
      <dgm:prSet/>
      <dgm:spPr/>
      <dgm:t>
        <a:bodyPr/>
        <a:lstStyle/>
        <a:p>
          <a:r>
            <a:rPr lang="tr-TR" dirty="0" smtClean="0"/>
            <a:t>Contradictions in evidence</a:t>
          </a:r>
        </a:p>
      </dgm:t>
    </dgm:pt>
    <dgm:pt modelId="{FCE9E515-6D2E-43B8-B02A-008D8947B0BE}" type="parTrans" cxnId="{02569FE5-57FE-4C6C-9AD1-A9A83D0CAEE1}">
      <dgm:prSet/>
      <dgm:spPr/>
      <dgm:t>
        <a:bodyPr/>
        <a:lstStyle/>
        <a:p>
          <a:endParaRPr lang="en-US"/>
        </a:p>
      </dgm:t>
    </dgm:pt>
    <dgm:pt modelId="{C492DE2D-9F69-4EF0-B830-14E0FF532FE3}" type="sibTrans" cxnId="{02569FE5-57FE-4C6C-9AD1-A9A83D0CAEE1}">
      <dgm:prSet/>
      <dgm:spPr/>
      <dgm:t>
        <a:bodyPr/>
        <a:lstStyle/>
        <a:p>
          <a:endParaRPr lang="en-US"/>
        </a:p>
      </dgm:t>
    </dgm:pt>
    <dgm:pt modelId="{910F3FC8-18FE-4FF8-A78D-85D4741BA843}">
      <dgm:prSet/>
      <dgm:spPr/>
      <dgm:t>
        <a:bodyPr/>
        <a:lstStyle/>
        <a:p>
          <a:r>
            <a:rPr lang="tr-TR" dirty="0" smtClean="0"/>
            <a:t>Failure to obtain evidence (e.g. Lack of onsite investigation)</a:t>
          </a:r>
        </a:p>
      </dgm:t>
    </dgm:pt>
    <dgm:pt modelId="{0F5F3B67-CECC-42E8-A4AB-6D8354CC0AF5}" type="parTrans" cxnId="{5975FDBC-3CF0-4507-AD9D-A350D6E32434}">
      <dgm:prSet/>
      <dgm:spPr/>
      <dgm:t>
        <a:bodyPr/>
        <a:lstStyle/>
        <a:p>
          <a:endParaRPr lang="en-US"/>
        </a:p>
      </dgm:t>
    </dgm:pt>
    <dgm:pt modelId="{883F7F65-A987-4192-9BAC-D939CAA8B1EA}" type="sibTrans" cxnId="{5975FDBC-3CF0-4507-AD9D-A350D6E32434}">
      <dgm:prSet/>
      <dgm:spPr/>
      <dgm:t>
        <a:bodyPr/>
        <a:lstStyle/>
        <a:p>
          <a:endParaRPr lang="en-US"/>
        </a:p>
      </dgm:t>
    </dgm:pt>
    <dgm:pt modelId="{2D7F127A-355F-4FF3-BC62-0CF7946F1CE1}" type="pres">
      <dgm:prSet presAssocID="{2861AD11-5029-45AE-92CC-3E694D8CEE1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A53EE97-C738-4CE9-B2CD-31F05AE29B95}" type="pres">
      <dgm:prSet presAssocID="{2C4781D2-0754-439B-9B1A-2316FF9DA0AB}" presName="linNode" presStyleCnt="0"/>
      <dgm:spPr/>
    </dgm:pt>
    <dgm:pt modelId="{D90DF983-1925-44B9-80C1-63A27CF713B0}" type="pres">
      <dgm:prSet presAssocID="{2C4781D2-0754-439B-9B1A-2316FF9DA0AB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7B54F1-F497-4717-9223-C1543AACAA1E}" type="pres">
      <dgm:prSet presAssocID="{2C4781D2-0754-439B-9B1A-2316FF9DA0AB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D0E29B-58C3-4492-8A20-1FD9E4EC423D}" type="pres">
      <dgm:prSet presAssocID="{B44E1D18-E630-4DC9-A3DC-C0C8605C0CF1}" presName="sp" presStyleCnt="0"/>
      <dgm:spPr/>
    </dgm:pt>
    <dgm:pt modelId="{3E570197-00CC-4631-91BC-C13A07B02D09}" type="pres">
      <dgm:prSet presAssocID="{098EDDF3-655A-4FEB-827E-4DAB356F355E}" presName="linNode" presStyleCnt="0"/>
      <dgm:spPr/>
    </dgm:pt>
    <dgm:pt modelId="{A5B9C0B9-2325-4BF4-BAEB-F56B69CE0B83}" type="pres">
      <dgm:prSet presAssocID="{098EDDF3-655A-4FEB-827E-4DAB356F355E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22C462-5F70-4AA3-82A3-CE88B1E7A3EF}" type="pres">
      <dgm:prSet presAssocID="{098EDDF3-655A-4FEB-827E-4DAB356F355E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7D39C7B-3876-4BC2-964A-BFC166B88305}" type="presOf" srcId="{85A1A0FD-6FED-4DF4-8625-236162361682}" destId="{7D22C462-5F70-4AA3-82A3-CE88B1E7A3EF}" srcOrd="0" destOrd="2" presId="urn:microsoft.com/office/officeart/2005/8/layout/vList5"/>
    <dgm:cxn modelId="{14870AA0-2D7F-40B7-BB42-7971B47DCD17}" srcId="{2C4781D2-0754-439B-9B1A-2316FF9DA0AB}" destId="{4BB4D0D6-6495-417F-97E5-B29EEF167568}" srcOrd="0" destOrd="0" parTransId="{CB2F247C-3D4C-435E-95D9-336BA5DB2FB1}" sibTransId="{31325794-6021-4DC7-B5DA-424048BC98B7}"/>
    <dgm:cxn modelId="{5894CA5A-BEF1-4E87-AED3-41112FFBF52B}" type="presOf" srcId="{7D545034-1920-4551-960A-33813D2A6E27}" destId="{E47B54F1-F497-4717-9223-C1543AACAA1E}" srcOrd="0" destOrd="3" presId="urn:microsoft.com/office/officeart/2005/8/layout/vList5"/>
    <dgm:cxn modelId="{606FAFA3-6BEF-4A0B-8DBE-D34B1C933A63}" srcId="{4BB4D0D6-6495-417F-97E5-B29EEF167568}" destId="{800D0FA1-7E43-49BE-A8DF-022C96C9754C}" srcOrd="0" destOrd="0" parTransId="{EE445663-3CFB-45D2-BF45-1E6B5A1D0FE8}" sibTransId="{3FBB8C7D-05B8-4A7F-ADDD-C58AB1FEEAB2}"/>
    <dgm:cxn modelId="{5BFA7E9F-922E-4A74-81C4-B5BA0DFB2A27}" type="presOf" srcId="{910F3FC8-18FE-4FF8-A78D-85D4741BA843}" destId="{7D22C462-5F70-4AA3-82A3-CE88B1E7A3EF}" srcOrd="0" destOrd="3" presId="urn:microsoft.com/office/officeart/2005/8/layout/vList5"/>
    <dgm:cxn modelId="{CFAD6C9D-2E1B-4B90-BFB4-839017DC1B36}" type="presOf" srcId="{991EDC51-8DC6-4E58-9D4A-91534CF1475D}" destId="{E47B54F1-F497-4717-9223-C1543AACAA1E}" srcOrd="0" destOrd="2" presId="urn:microsoft.com/office/officeart/2005/8/layout/vList5"/>
    <dgm:cxn modelId="{D2F79594-6B2E-4A64-AE49-CD54C00F8213}" srcId="{4BB4D0D6-6495-417F-97E5-B29EEF167568}" destId="{7D545034-1920-4551-960A-33813D2A6E27}" srcOrd="2" destOrd="0" parTransId="{460F225A-A9B5-47F3-B006-CBFF8B16C997}" sibTransId="{05697EC9-9A68-41F8-8EAE-3AEB1D0AE623}"/>
    <dgm:cxn modelId="{4130C9E9-45FD-4B4E-B58C-F147E825521A}" type="presOf" srcId="{098EDDF3-655A-4FEB-827E-4DAB356F355E}" destId="{A5B9C0B9-2325-4BF4-BAEB-F56B69CE0B83}" srcOrd="0" destOrd="0" presId="urn:microsoft.com/office/officeart/2005/8/layout/vList5"/>
    <dgm:cxn modelId="{EE283A76-D359-4FDD-99CB-18537CAEADD1}" type="presOf" srcId="{2861AD11-5029-45AE-92CC-3E694D8CEE18}" destId="{2D7F127A-355F-4FF3-BC62-0CF7946F1CE1}" srcOrd="0" destOrd="0" presId="urn:microsoft.com/office/officeart/2005/8/layout/vList5"/>
    <dgm:cxn modelId="{50532D22-4957-42FD-B245-8E67566B18A9}" srcId="{2861AD11-5029-45AE-92CC-3E694D8CEE18}" destId="{098EDDF3-655A-4FEB-827E-4DAB356F355E}" srcOrd="1" destOrd="0" parTransId="{DD4965C1-F964-4B86-9696-2DF1ABE26904}" sibTransId="{DE5F23AD-FD4A-4D66-89F1-CB94958D281D}"/>
    <dgm:cxn modelId="{5892329D-952A-49F6-B0EF-AD9731041ABE}" srcId="{4BB4D0D6-6495-417F-97E5-B29EEF167568}" destId="{991EDC51-8DC6-4E58-9D4A-91534CF1475D}" srcOrd="1" destOrd="0" parTransId="{DA466832-80AF-4760-A6E8-0E267323B000}" sibTransId="{C8E76751-F1CE-488E-865B-9F3E1082F0D7}"/>
    <dgm:cxn modelId="{02569FE5-57FE-4C6C-9AD1-A9A83D0CAEE1}" srcId="{A6F1A9B5-48D5-4565-BA52-168F464A9A89}" destId="{85A1A0FD-6FED-4DF4-8625-236162361682}" srcOrd="1" destOrd="0" parTransId="{FCE9E515-6D2E-43B8-B02A-008D8947B0BE}" sibTransId="{C492DE2D-9F69-4EF0-B830-14E0FF532FE3}"/>
    <dgm:cxn modelId="{14F752DE-143D-44CA-9332-0B32DEABF0FE}" srcId="{2861AD11-5029-45AE-92CC-3E694D8CEE18}" destId="{2C4781D2-0754-439B-9B1A-2316FF9DA0AB}" srcOrd="0" destOrd="0" parTransId="{5C698DAA-E761-4C78-869A-63339F5027C0}" sibTransId="{B44E1D18-E630-4DC9-A3DC-C0C8605C0CF1}"/>
    <dgm:cxn modelId="{6EC50122-512D-48C9-BFEF-E8ECA9F63E5C}" srcId="{A6F1A9B5-48D5-4565-BA52-168F464A9A89}" destId="{B525E73F-710C-424E-9E5B-048AB69A4379}" srcOrd="0" destOrd="0" parTransId="{27ECEA5A-DF51-4407-B162-B65CB74F03FD}" sibTransId="{86EFB129-F234-4622-9895-750A006BA856}"/>
    <dgm:cxn modelId="{4645535B-96A1-4849-86E4-22D6750AC2CD}" type="presOf" srcId="{800D0FA1-7E43-49BE-A8DF-022C96C9754C}" destId="{E47B54F1-F497-4717-9223-C1543AACAA1E}" srcOrd="0" destOrd="1" presId="urn:microsoft.com/office/officeart/2005/8/layout/vList5"/>
    <dgm:cxn modelId="{358E7099-2417-493F-9A78-8982F16CB270}" srcId="{098EDDF3-655A-4FEB-827E-4DAB356F355E}" destId="{A6F1A9B5-48D5-4565-BA52-168F464A9A89}" srcOrd="0" destOrd="0" parTransId="{B7F96954-5F7D-4206-8C80-3DB7DF9E3D8F}" sibTransId="{52608D28-7AE9-4853-856E-227E4E563C08}"/>
    <dgm:cxn modelId="{78BC235E-D811-4F70-82E7-F8A778AE7EE1}" type="presOf" srcId="{2C4781D2-0754-439B-9B1A-2316FF9DA0AB}" destId="{D90DF983-1925-44B9-80C1-63A27CF713B0}" srcOrd="0" destOrd="0" presId="urn:microsoft.com/office/officeart/2005/8/layout/vList5"/>
    <dgm:cxn modelId="{2664BE65-8002-4F86-BA6D-18A64F3E1F13}" type="presOf" srcId="{B525E73F-710C-424E-9E5B-048AB69A4379}" destId="{7D22C462-5F70-4AA3-82A3-CE88B1E7A3EF}" srcOrd="0" destOrd="1" presId="urn:microsoft.com/office/officeart/2005/8/layout/vList5"/>
    <dgm:cxn modelId="{14876092-932F-49A9-831A-7D9C587CF627}" type="presOf" srcId="{4BB4D0D6-6495-417F-97E5-B29EEF167568}" destId="{E47B54F1-F497-4717-9223-C1543AACAA1E}" srcOrd="0" destOrd="0" presId="urn:microsoft.com/office/officeart/2005/8/layout/vList5"/>
    <dgm:cxn modelId="{77FD026B-8DA0-4CD7-8B86-AE4824363621}" type="presOf" srcId="{A6F1A9B5-48D5-4565-BA52-168F464A9A89}" destId="{7D22C462-5F70-4AA3-82A3-CE88B1E7A3EF}" srcOrd="0" destOrd="0" presId="urn:microsoft.com/office/officeart/2005/8/layout/vList5"/>
    <dgm:cxn modelId="{5975FDBC-3CF0-4507-AD9D-A350D6E32434}" srcId="{A6F1A9B5-48D5-4565-BA52-168F464A9A89}" destId="{910F3FC8-18FE-4FF8-A78D-85D4741BA843}" srcOrd="2" destOrd="0" parTransId="{0F5F3B67-CECC-42E8-A4AB-6D8354CC0AF5}" sibTransId="{883F7F65-A987-4192-9BAC-D939CAA8B1EA}"/>
    <dgm:cxn modelId="{AA3BABE7-5D07-4CDE-B409-24BD6A245C67}" type="presParOf" srcId="{2D7F127A-355F-4FF3-BC62-0CF7946F1CE1}" destId="{CA53EE97-C738-4CE9-B2CD-31F05AE29B95}" srcOrd="0" destOrd="0" presId="urn:microsoft.com/office/officeart/2005/8/layout/vList5"/>
    <dgm:cxn modelId="{C812F52C-BF97-4BFF-9123-C4D40C01946C}" type="presParOf" srcId="{CA53EE97-C738-4CE9-B2CD-31F05AE29B95}" destId="{D90DF983-1925-44B9-80C1-63A27CF713B0}" srcOrd="0" destOrd="0" presId="urn:microsoft.com/office/officeart/2005/8/layout/vList5"/>
    <dgm:cxn modelId="{CC371466-F440-4427-BF40-B3A8B99323E8}" type="presParOf" srcId="{CA53EE97-C738-4CE9-B2CD-31F05AE29B95}" destId="{E47B54F1-F497-4717-9223-C1543AACAA1E}" srcOrd="1" destOrd="0" presId="urn:microsoft.com/office/officeart/2005/8/layout/vList5"/>
    <dgm:cxn modelId="{EDE2B05E-4761-47DD-A7A0-38D438E69B5C}" type="presParOf" srcId="{2D7F127A-355F-4FF3-BC62-0CF7946F1CE1}" destId="{5FD0E29B-58C3-4492-8A20-1FD9E4EC423D}" srcOrd="1" destOrd="0" presId="urn:microsoft.com/office/officeart/2005/8/layout/vList5"/>
    <dgm:cxn modelId="{625AAD77-53AD-43FA-9B28-C0973CEB1CA6}" type="presParOf" srcId="{2D7F127A-355F-4FF3-BC62-0CF7946F1CE1}" destId="{3E570197-00CC-4631-91BC-C13A07B02D09}" srcOrd="2" destOrd="0" presId="urn:microsoft.com/office/officeart/2005/8/layout/vList5"/>
    <dgm:cxn modelId="{00578737-4D42-41B2-912C-FEEEF9474C97}" type="presParOf" srcId="{3E570197-00CC-4631-91BC-C13A07B02D09}" destId="{A5B9C0B9-2325-4BF4-BAEB-F56B69CE0B83}" srcOrd="0" destOrd="0" presId="urn:microsoft.com/office/officeart/2005/8/layout/vList5"/>
    <dgm:cxn modelId="{467A34EE-0C24-469D-87A4-15BA5D6F433A}" type="presParOf" srcId="{3E570197-00CC-4631-91BC-C13A07B02D09}" destId="{7D22C462-5F70-4AA3-82A3-CE88B1E7A3E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885A41-F3A0-411E-89A3-90CA27D4533A}">
      <dsp:nvSpPr>
        <dsp:cNvPr id="0" name=""/>
        <dsp:cNvSpPr/>
      </dsp:nvSpPr>
      <dsp:spPr>
        <a:xfrm>
          <a:off x="2755780" y="0"/>
          <a:ext cx="4351338" cy="4351338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909020-036A-4987-AC4E-50980C4466AA}">
      <dsp:nvSpPr>
        <dsp:cNvPr id="0" name=""/>
        <dsp:cNvSpPr/>
      </dsp:nvSpPr>
      <dsp:spPr>
        <a:xfrm>
          <a:off x="4931449" y="437470"/>
          <a:ext cx="2828369" cy="103004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/>
            <a:t>CUSTODY</a:t>
          </a:r>
          <a:endParaRPr lang="en-US" sz="2400" kern="1200" dirty="0"/>
        </a:p>
      </dsp:txBody>
      <dsp:txXfrm>
        <a:off x="4981732" y="487753"/>
        <a:ext cx="2727803" cy="929477"/>
      </dsp:txXfrm>
    </dsp:sp>
    <dsp:sp modelId="{8167B0DD-D0A1-48F3-9955-85B423B6A1AF}">
      <dsp:nvSpPr>
        <dsp:cNvPr id="0" name=""/>
        <dsp:cNvSpPr/>
      </dsp:nvSpPr>
      <dsp:spPr>
        <a:xfrm>
          <a:off x="4931449" y="1596269"/>
          <a:ext cx="2828369" cy="103004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/>
            <a:t>EXECUTION OUTSIDE CUSTODY</a:t>
          </a:r>
          <a:endParaRPr lang="en-US" sz="2400" kern="1200" dirty="0"/>
        </a:p>
      </dsp:txBody>
      <dsp:txXfrm>
        <a:off x="4981732" y="1646552"/>
        <a:ext cx="2727803" cy="929477"/>
      </dsp:txXfrm>
    </dsp:sp>
    <dsp:sp modelId="{10FD1B3B-6FE7-41C6-B917-E7F2BE7C9BB0}">
      <dsp:nvSpPr>
        <dsp:cNvPr id="0" name=""/>
        <dsp:cNvSpPr/>
      </dsp:nvSpPr>
      <dsp:spPr>
        <a:xfrm>
          <a:off x="4931449" y="2755068"/>
          <a:ext cx="2828369" cy="103004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/>
            <a:t>DEMONSTRATIONS</a:t>
          </a:r>
          <a:endParaRPr lang="en-US" sz="2400" kern="1200" dirty="0"/>
        </a:p>
      </dsp:txBody>
      <dsp:txXfrm>
        <a:off x="4981732" y="2805351"/>
        <a:ext cx="2727803" cy="9294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6CF73-06D8-4384-A48A-075840E4D416}" type="datetimeFigureOut">
              <a:rPr lang="en-US" smtClean="0"/>
              <a:t>9/18/2015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5449D-4139-4D44-9B13-519724C15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220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6CF73-06D8-4384-A48A-075840E4D416}" type="datetimeFigureOut">
              <a:rPr lang="en-US" smtClean="0"/>
              <a:t>9/18/2015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5449D-4139-4D44-9B13-519724C15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755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6CF73-06D8-4384-A48A-075840E4D416}" type="datetimeFigureOut">
              <a:rPr lang="en-US" smtClean="0"/>
              <a:t>9/18/2015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5449D-4139-4D44-9B13-519724C15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529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6CF73-06D8-4384-A48A-075840E4D416}" type="datetimeFigureOut">
              <a:rPr lang="en-US" smtClean="0"/>
              <a:t>9/18/2015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5449D-4139-4D44-9B13-519724C15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575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6CF73-06D8-4384-A48A-075840E4D416}" type="datetimeFigureOut">
              <a:rPr lang="en-US" smtClean="0"/>
              <a:t>9/18/2015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5449D-4139-4D44-9B13-519724C15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675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6CF73-06D8-4384-A48A-075840E4D416}" type="datetimeFigureOut">
              <a:rPr lang="en-US" smtClean="0"/>
              <a:t>9/18/2015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5449D-4139-4D44-9B13-519724C15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833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6CF73-06D8-4384-A48A-075840E4D416}" type="datetimeFigureOut">
              <a:rPr lang="en-US" smtClean="0"/>
              <a:t>9/18/2015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5449D-4139-4D44-9B13-519724C15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66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6CF73-06D8-4384-A48A-075840E4D416}" type="datetimeFigureOut">
              <a:rPr lang="en-US" smtClean="0"/>
              <a:t>9/18/2015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5449D-4139-4D44-9B13-519724C15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283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6CF73-06D8-4384-A48A-075840E4D416}" type="datetimeFigureOut">
              <a:rPr lang="en-US" smtClean="0"/>
              <a:t>9/18/2015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5449D-4139-4D44-9B13-519724C15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448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6CF73-06D8-4384-A48A-075840E4D416}" type="datetimeFigureOut">
              <a:rPr lang="en-US" smtClean="0"/>
              <a:t>9/18/2015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5449D-4139-4D44-9B13-519724C15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848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6CF73-06D8-4384-A48A-075840E4D416}" type="datetimeFigureOut">
              <a:rPr lang="en-US" smtClean="0"/>
              <a:t>9/18/2015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5449D-4139-4D44-9B13-519724C15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672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6CF73-06D8-4384-A48A-075840E4D416}" type="datetimeFigureOut">
              <a:rPr lang="en-US" smtClean="0"/>
              <a:t>9/18/2015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35449D-4139-4D44-9B13-519724C15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578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59787"/>
            <a:ext cx="12192000" cy="2778527"/>
          </a:xfrm>
        </p:spPr>
        <p:txBody>
          <a:bodyPr>
            <a:noAutofit/>
          </a:bodyPr>
          <a:lstStyle/>
          <a:p>
            <a:r>
              <a:rPr lang="tr-TR" sz="4000" b="1" dirty="0" smtClean="0">
                <a:solidFill>
                  <a:schemeClr val="accent5">
                    <a:lumMod val="50000"/>
                  </a:schemeClr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PRESENTATION </a:t>
            </a:r>
            <a:br>
              <a:rPr lang="tr-TR" sz="4000" b="1" dirty="0" smtClean="0">
                <a:solidFill>
                  <a:schemeClr val="accent5">
                    <a:lumMod val="50000"/>
                  </a:schemeClr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</a:br>
            <a:r>
              <a:rPr lang="tr-TR" sz="4000" b="1" dirty="0" smtClean="0">
                <a:solidFill>
                  <a:schemeClr val="accent5">
                    <a:lumMod val="50000"/>
                  </a:schemeClr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ON IMPUNITY </a:t>
            </a:r>
            <a:br>
              <a:rPr lang="tr-TR" sz="4000" b="1" dirty="0" smtClean="0">
                <a:solidFill>
                  <a:schemeClr val="accent5">
                    <a:lumMod val="50000"/>
                  </a:schemeClr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</a:br>
            <a:r>
              <a:rPr lang="tr-TR" sz="2400" b="1" dirty="0" smtClean="0">
                <a:solidFill>
                  <a:schemeClr val="accent5">
                    <a:lumMod val="50000"/>
                  </a:schemeClr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IN THE CONTEXT OF </a:t>
            </a:r>
            <a:r>
              <a:rPr lang="tr-TR" sz="4000" b="1" dirty="0" smtClean="0">
                <a:solidFill>
                  <a:schemeClr val="accent5">
                    <a:lumMod val="50000"/>
                  </a:schemeClr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/>
            </a:r>
            <a:br>
              <a:rPr lang="tr-TR" sz="4000" b="1" dirty="0" smtClean="0">
                <a:solidFill>
                  <a:schemeClr val="accent5">
                    <a:lumMod val="50000"/>
                  </a:schemeClr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</a:br>
            <a:r>
              <a:rPr lang="tr-TR" sz="4000" b="1" dirty="0" smtClean="0">
                <a:solidFill>
                  <a:schemeClr val="accent5">
                    <a:lumMod val="50000"/>
                  </a:schemeClr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BATI GROUP CASES</a:t>
            </a:r>
            <a:br>
              <a:rPr lang="tr-TR" sz="4000" b="1" dirty="0" smtClean="0">
                <a:solidFill>
                  <a:schemeClr val="accent5">
                    <a:lumMod val="50000"/>
                  </a:schemeClr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</a:br>
            <a:r>
              <a:rPr lang="tr-TR" sz="2800" b="1" dirty="0" smtClean="0">
                <a:solidFill>
                  <a:schemeClr val="accent5">
                    <a:lumMod val="50000"/>
                  </a:schemeClr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Procedural aspects of Article 2 and 3 of ECHR</a:t>
            </a:r>
            <a:endParaRPr lang="en-US" sz="2800" b="1" dirty="0">
              <a:solidFill>
                <a:schemeClr val="accent5">
                  <a:lumMod val="50000"/>
                </a:schemeClr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680164"/>
            <a:ext cx="12192000" cy="1655762"/>
          </a:xfrm>
        </p:spPr>
        <p:txBody>
          <a:bodyPr/>
          <a:lstStyle/>
          <a:p>
            <a:r>
              <a:rPr lang="tr-TR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ASSOC PROF. KEREM ALTIPARMAK </a:t>
            </a:r>
          </a:p>
          <a:p>
            <a:r>
              <a:rPr lang="tr-TR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FERAY SALMAN</a:t>
            </a:r>
          </a:p>
          <a:p>
            <a:r>
              <a:rPr lang="tr-TR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11 September 2015, Strasbourg</a:t>
            </a:r>
            <a:endParaRPr lang="en-US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244" y="722871"/>
            <a:ext cx="1352550" cy="1085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93" y="266442"/>
            <a:ext cx="952500" cy="1085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6573" y="200796"/>
            <a:ext cx="1622854" cy="1217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23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Specific problems</a:t>
            </a:r>
            <a:endParaRPr lang="en-US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916781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031570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INDIVIDUAL  MEASURES</a:t>
            </a:r>
            <a:endParaRPr lang="en-US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3 CASES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8017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827" y="982754"/>
            <a:ext cx="4573208" cy="3217936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3344" y="3318369"/>
            <a:ext cx="10427116" cy="3722511"/>
          </a:xfrm>
        </p:spPr>
        <p:txBody>
          <a:bodyPr>
            <a:noAutofit/>
          </a:bodyPr>
          <a:lstStyle/>
          <a:p>
            <a:r>
              <a:rPr lang="tr-TR" sz="2400" b="1" dirty="0" smtClean="0"/>
              <a:t>First </a:t>
            </a:r>
            <a:r>
              <a:rPr lang="tr-TR" sz="2400" b="1" dirty="0"/>
              <a:t>Instance Court: Final Decision: 24 June </a:t>
            </a:r>
            <a:r>
              <a:rPr lang="tr-TR" sz="2400" b="1" dirty="0" smtClean="0"/>
              <a:t>2014</a:t>
            </a:r>
          </a:p>
          <a:p>
            <a:r>
              <a:rPr lang="tr-TR" sz="2400" b="1" dirty="0" smtClean="0"/>
              <a:t>7 defendants: </a:t>
            </a:r>
            <a:r>
              <a:rPr lang="tr-TR" sz="2400" dirty="0" smtClean="0"/>
              <a:t>Statute of limitation</a:t>
            </a:r>
          </a:p>
          <a:p>
            <a:r>
              <a:rPr lang="tr-TR" sz="2400" b="1" dirty="0" smtClean="0"/>
              <a:t>20 defendants: </a:t>
            </a:r>
            <a:r>
              <a:rPr lang="tr-TR" sz="2400" dirty="0" smtClean="0"/>
              <a:t>Acquittal (Lack of evidence)</a:t>
            </a:r>
          </a:p>
          <a:p>
            <a:r>
              <a:rPr lang="tr-TR" sz="2400" b="1" dirty="0" smtClean="0"/>
              <a:t>62 defendants: </a:t>
            </a:r>
            <a:r>
              <a:rPr lang="tr-TR" sz="2400" dirty="0" smtClean="0"/>
              <a:t>18 Years of imprisonment,</a:t>
            </a:r>
          </a:p>
          <a:p>
            <a:r>
              <a:rPr lang="tr-TR" sz="2400" dirty="0" smtClean="0"/>
              <a:t> 	 	   reduced to 6 years, </a:t>
            </a:r>
          </a:p>
          <a:p>
            <a:r>
              <a:rPr lang="tr-TR" sz="2400" dirty="0"/>
              <a:t>	</a:t>
            </a:r>
            <a:r>
              <a:rPr lang="tr-TR" sz="2400" dirty="0" smtClean="0"/>
              <a:t>	   due to well behaviour another one year reduction in imprisonment. </a:t>
            </a:r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873344" y="764208"/>
            <a:ext cx="1135954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Diyarbakir </a:t>
            </a:r>
            <a:r>
              <a:rPr lang="tr-TR" sz="2800" b="1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Prison Operation:</a:t>
            </a:r>
          </a:p>
          <a:p>
            <a:r>
              <a:rPr lang="en-US" sz="2800" b="1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Ceyhan </a:t>
            </a:r>
            <a:r>
              <a:rPr lang="en-US" sz="2800" b="1" dirty="0" err="1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Demir</a:t>
            </a:r>
            <a:r>
              <a:rPr lang="en-US" sz="2800" b="1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tr-TR" sz="2800" b="1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&amp; Others  (34491/96)</a:t>
            </a:r>
          </a:p>
          <a:p>
            <a:r>
              <a:rPr lang="tr-TR" sz="2800" b="1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ECrtHR: </a:t>
            </a:r>
            <a:r>
              <a:rPr lang="en-US" sz="28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1/13/2004</a:t>
            </a:r>
            <a:r>
              <a:rPr lang="tr-TR" sz="28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)</a:t>
            </a:r>
          </a:p>
          <a:p>
            <a:r>
              <a:rPr lang="tr-TR" sz="28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Peri</a:t>
            </a:r>
            <a:r>
              <a:rPr lang="tr-TR" sz="2800" b="1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ş</a:t>
            </a:r>
            <a:r>
              <a:rPr lang="tr-TR" sz="28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an &amp; Others (</a:t>
            </a:r>
            <a:r>
              <a:rPr lang="en-US" sz="28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12336/03</a:t>
            </a:r>
            <a:r>
              <a:rPr lang="tr-TR" sz="28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)</a:t>
            </a:r>
          </a:p>
          <a:p>
            <a:r>
              <a:rPr lang="tr-TR" sz="2800" b="1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ECrtHR: </a:t>
            </a:r>
            <a:r>
              <a:rPr lang="tr-TR" sz="28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5</a:t>
            </a:r>
            <a:r>
              <a:rPr lang="en-US" sz="28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/</a:t>
            </a:r>
            <a:r>
              <a:rPr lang="tr-TR" sz="28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20/2010</a:t>
            </a:r>
          </a:p>
        </p:txBody>
      </p:sp>
    </p:spTree>
    <p:extLst>
      <p:ext uri="{BB962C8B-B14F-4D97-AF65-F5344CB8AC3E}">
        <p14:creationId xmlns:p14="http://schemas.microsoft.com/office/powerpoint/2010/main" val="41724929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555" y="2860639"/>
            <a:ext cx="6000750" cy="352425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3011" y="3264127"/>
            <a:ext cx="4998950" cy="3238274"/>
          </a:xfrm>
        </p:spPr>
        <p:txBody>
          <a:bodyPr>
            <a:normAutofit/>
          </a:bodyPr>
          <a:lstStyle/>
          <a:p>
            <a:r>
              <a:rPr lang="tr-TR" sz="3200" b="1" dirty="0" smtClean="0"/>
              <a:t>No action has been taken following the Court decision in 2010.</a:t>
            </a:r>
          </a:p>
          <a:p>
            <a:r>
              <a:rPr lang="tr-TR" sz="2000" b="1" dirty="0" smtClean="0"/>
              <a:t>(Testimonies in other trials were not taken into consideration- re. Ergenekon Case)</a:t>
            </a:r>
          </a:p>
          <a:p>
            <a:endParaRPr lang="tr-TR" sz="1800" b="1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6006" y="554482"/>
            <a:ext cx="714092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Gazi Incidents</a:t>
            </a:r>
          </a:p>
          <a:p>
            <a:r>
              <a:rPr lang="tr-TR" sz="2800" b="1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Şimşek &amp; Others  (35072/96)</a:t>
            </a:r>
          </a:p>
          <a:p>
            <a:r>
              <a:rPr lang="tr-TR" sz="2800" b="1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ECrtHR: </a:t>
            </a:r>
            <a:r>
              <a:rPr lang="en-US" sz="28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10/26/2005</a:t>
            </a:r>
            <a:r>
              <a:rPr lang="tr-TR" sz="2800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190309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673" y="3256281"/>
            <a:ext cx="6172200" cy="3288836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1879134"/>
            <a:ext cx="4638222" cy="3989854"/>
          </a:xfrm>
        </p:spPr>
        <p:txBody>
          <a:bodyPr>
            <a:normAutofit/>
          </a:bodyPr>
          <a:lstStyle/>
          <a:p>
            <a:endParaRPr lang="tr-TR" b="1" dirty="0" smtClean="0"/>
          </a:p>
          <a:p>
            <a:r>
              <a:rPr lang="tr-TR" b="1" dirty="0" smtClean="0"/>
              <a:t>From 13 January 2009  to 22 October 2013</a:t>
            </a:r>
          </a:p>
          <a:p>
            <a:endParaRPr lang="tr-TR" b="1" dirty="0"/>
          </a:p>
          <a:p>
            <a:r>
              <a:rPr lang="tr-TR" b="1" dirty="0" smtClean="0"/>
              <a:t>One of the 3 defendants who was «escapee» more than 10 years  was arrested in 2013.</a:t>
            </a:r>
          </a:p>
          <a:p>
            <a:r>
              <a:rPr lang="tr-TR" b="1" dirty="0" smtClean="0"/>
              <a:t>Trial was finalised on 22 October 2013 with decision of imprisonment of 15 years.</a:t>
            </a:r>
          </a:p>
          <a:p>
            <a:r>
              <a:rPr lang="tr-TR" b="1" dirty="0" smtClean="0"/>
              <a:t>Due to the unidentifaction of the direct perpetrator, the sentence was reduced to 10 years. </a:t>
            </a:r>
          </a:p>
          <a:p>
            <a:r>
              <a:rPr lang="tr-TR" b="1" dirty="0" smtClean="0"/>
              <a:t>Lawyers of Süleyman Yeter appealed to the Court of Cassation alleging that the main responsibles were never tried.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2510" y="486829"/>
            <a:ext cx="100602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Süleyman YETER:</a:t>
            </a:r>
          </a:p>
          <a:p>
            <a:r>
              <a:rPr lang="tr-TR" sz="2400" b="1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Yeter (</a:t>
            </a:r>
            <a:r>
              <a:rPr lang="en-US" sz="2400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33750</a:t>
            </a:r>
            <a:r>
              <a:rPr lang="tr-TR" sz="2400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/03</a:t>
            </a:r>
            <a:r>
              <a:rPr lang="tr-TR" sz="2400" b="1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)</a:t>
            </a:r>
          </a:p>
          <a:p>
            <a:r>
              <a:rPr lang="tr-TR" sz="2400" b="1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ECrtHR: </a:t>
            </a:r>
            <a:r>
              <a:rPr lang="en-US" sz="2400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1/13/200</a:t>
            </a:r>
            <a:r>
              <a:rPr lang="tr-TR" sz="2400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9)</a:t>
            </a:r>
          </a:p>
        </p:txBody>
      </p:sp>
    </p:spTree>
    <p:extLst>
      <p:ext uri="{BB962C8B-B14F-4D97-AF65-F5344CB8AC3E}">
        <p14:creationId xmlns:p14="http://schemas.microsoft.com/office/powerpoint/2010/main" val="11736081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GENERAL MEASURES</a:t>
            </a:r>
            <a:endParaRPr lang="en-US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Criminal Procedural Law Article 172/3: 3 months rule</a:t>
            </a:r>
          </a:p>
          <a:p>
            <a:pPr lvl="1"/>
            <a:r>
              <a:rPr lang="tr-TR" dirty="0" smtClean="0"/>
              <a:t>Only applicable for cases where non-prosecution decision was taken by the prosecutor</a:t>
            </a:r>
          </a:p>
          <a:p>
            <a:pPr lvl="1"/>
            <a:r>
              <a:rPr lang="tr-TR" dirty="0" smtClean="0"/>
              <a:t>Non-retrospective (not applicable for the judgments of the ECrtHR decision rendered before April 2013)</a:t>
            </a:r>
          </a:p>
          <a:p>
            <a:pPr lvl="1"/>
            <a:r>
              <a:rPr lang="tr-TR" dirty="0" smtClean="0"/>
              <a:t>Hesitation of victims to use this procedure </a:t>
            </a:r>
          </a:p>
          <a:p>
            <a:pPr lvl="1"/>
            <a:r>
              <a:rPr lang="tr-TR" dirty="0" smtClean="0"/>
              <a:t>Data is not available to the public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4916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Recourse to responsible Public Servants</a:t>
            </a:r>
            <a:endParaRPr lang="en-US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Public Servants Act , Article 13 amended in 2002</a:t>
            </a:r>
          </a:p>
          <a:p>
            <a:r>
              <a:rPr lang="tr-TR" dirty="0" smtClean="0"/>
              <a:t>Response of the finance minister in 2011: not a single recourse</a:t>
            </a:r>
          </a:p>
          <a:p>
            <a:r>
              <a:rPr lang="tr-TR" dirty="0" smtClean="0"/>
              <a:t>Only five cases, 1 rejected, 4 pending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7424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Administrative Sanction:Removal from Duty</a:t>
            </a:r>
            <a:endParaRPr lang="en-US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Minister of Interior reponse :</a:t>
            </a:r>
          </a:p>
          <a:p>
            <a:pPr marL="457200" lvl="1" indent="0">
              <a:buNone/>
            </a:pPr>
            <a:r>
              <a:rPr lang="tr-TR" dirty="0" smtClean="0"/>
              <a:t>Since 2005 no public servant was removed from office under torture, ill-treatment investigations</a:t>
            </a:r>
          </a:p>
          <a:p>
            <a:pPr marL="457200" lvl="1" indent="0">
              <a:buNone/>
            </a:pPr>
            <a:r>
              <a:rPr lang="tr-TR" dirty="0" smtClean="0"/>
              <a:t>Only 29 officers have faced serious sanctions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568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Statute of Limitation</a:t>
            </a:r>
            <a:endParaRPr lang="en-US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Elimination of Statute of Limitation in Torture cases</a:t>
            </a:r>
          </a:p>
          <a:p>
            <a:pPr marL="0" indent="0">
              <a:buNone/>
            </a:pPr>
            <a:r>
              <a:rPr lang="tr-TR" dirty="0" smtClean="0"/>
              <a:t>  enacted in 2013 – not retrospective</a:t>
            </a:r>
          </a:p>
          <a:p>
            <a:pPr marL="0" indent="0">
              <a:buNone/>
            </a:pPr>
            <a:r>
              <a:rPr lang="tr-TR" dirty="0" smtClean="0"/>
              <a:t>  Definition of torture made by judiciary very narrowly </a:t>
            </a:r>
          </a:p>
        </p:txBody>
      </p:sp>
    </p:spTree>
    <p:extLst>
      <p:ext uri="{BB962C8B-B14F-4D97-AF65-F5344CB8AC3E}">
        <p14:creationId xmlns:p14="http://schemas.microsoft.com/office/powerpoint/2010/main" val="29535765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General Observations</a:t>
            </a:r>
            <a:endParaRPr lang="en-US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Independent Police Complaint Mechanism not established</a:t>
            </a:r>
          </a:p>
          <a:p>
            <a:r>
              <a:rPr lang="tr-TR" dirty="0" smtClean="0"/>
              <a:t>OPCAT ratified but not implemented</a:t>
            </a:r>
          </a:p>
          <a:p>
            <a:r>
              <a:rPr lang="tr-TR" smtClean="0"/>
              <a:t>NHRI and Ombudsman office were established/ Ineffective after three year of existence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087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9788" y="457200"/>
            <a:ext cx="11264077" cy="1600200"/>
          </a:xfrm>
        </p:spPr>
        <p:txBody>
          <a:bodyPr>
            <a:normAutofit/>
          </a:bodyPr>
          <a:lstStyle/>
          <a:p>
            <a:r>
              <a:rPr lang="tr-TR" sz="4800" b="1" dirty="0" smtClean="0">
                <a:latin typeface="+mn-lt"/>
                <a:ea typeface="Adobe Gothic Std B" panose="020B0800000000000000" pitchFamily="34" charset="-128"/>
              </a:rPr>
              <a:t>Overview of Batı Group Cases</a:t>
            </a:r>
            <a:r>
              <a:rPr lang="tr-TR" sz="4800" b="1" dirty="0">
                <a:latin typeface="+mn-lt"/>
                <a:ea typeface="Adobe Gothic Std B" panose="020B0800000000000000" pitchFamily="34" charset="-128"/>
              </a:rPr>
              <a:t/>
            </a:r>
            <a:br>
              <a:rPr lang="tr-TR" sz="4800" b="1" dirty="0">
                <a:latin typeface="+mn-lt"/>
                <a:ea typeface="Adobe Gothic Std B" panose="020B0800000000000000" pitchFamily="34" charset="-128"/>
              </a:rPr>
            </a:br>
            <a:r>
              <a:rPr lang="tr-TR" sz="2700" b="1" dirty="0"/>
              <a:t>Distribution of Cases on the basis of </a:t>
            </a:r>
            <a:r>
              <a:rPr lang="tr-TR" sz="2700" b="1" dirty="0" smtClean="0"/>
              <a:t>violated </a:t>
            </a:r>
            <a:r>
              <a:rPr lang="tr-TR" sz="2700" b="1" dirty="0"/>
              <a:t>articles of ECHR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/>
          </p:nvPr>
        </p:nvGraphicFramePr>
        <p:xfrm>
          <a:off x="4560983" y="1876713"/>
          <a:ext cx="7542882" cy="48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839788" y="1876713"/>
            <a:ext cx="3082217" cy="3811588"/>
          </a:xfrm>
        </p:spPr>
        <p:txBody>
          <a:bodyPr>
            <a:normAutofit fontScale="70000" lnSpcReduction="20000"/>
          </a:bodyPr>
          <a:lstStyle/>
          <a:p>
            <a:r>
              <a:rPr lang="tr-TR" sz="3200" dirty="0" smtClean="0"/>
              <a:t>Total: 83 cases</a:t>
            </a:r>
          </a:p>
          <a:p>
            <a:endParaRPr lang="tr-TR" sz="3200" dirty="0" smtClean="0"/>
          </a:p>
          <a:p>
            <a:r>
              <a:rPr lang="tr-TR" sz="3200" dirty="0" smtClean="0"/>
              <a:t>Related Cases/groups:</a:t>
            </a:r>
          </a:p>
          <a:p>
            <a:r>
              <a:rPr lang="tr-TR" sz="3200" dirty="0" smtClean="0"/>
              <a:t>Aksoy Group: 205 cases</a:t>
            </a:r>
          </a:p>
          <a:p>
            <a:r>
              <a:rPr lang="tr-TR" sz="3200" dirty="0" smtClean="0"/>
              <a:t>Erdoğan &amp;Others Group: 8 cases</a:t>
            </a:r>
          </a:p>
          <a:p>
            <a:r>
              <a:rPr lang="tr-TR" sz="3200" dirty="0" smtClean="0"/>
              <a:t>Kasa Group: 6 cases</a:t>
            </a:r>
          </a:p>
          <a:p>
            <a:r>
              <a:rPr lang="tr-TR" sz="3200" dirty="0" smtClean="0"/>
              <a:t>Gomi &amp; Others: 3 cases </a:t>
            </a:r>
          </a:p>
          <a:p>
            <a:r>
              <a:rPr lang="tr-TR" sz="3200" dirty="0" smtClean="0"/>
              <a:t>Unclassified cases:</a:t>
            </a:r>
          </a:p>
          <a:p>
            <a:r>
              <a:rPr lang="tr-TR" sz="3200" dirty="0" smtClean="0"/>
              <a:t>İsmail Altun, Düzova, Perişan etc.)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4443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Examples of non-execution in similar cases</a:t>
            </a:r>
            <a:endParaRPr lang="en-US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184934" cy="4351338"/>
          </a:xfrm>
        </p:spPr>
        <p:txBody>
          <a:bodyPr>
            <a:normAutofit/>
          </a:bodyPr>
          <a:lstStyle/>
          <a:p>
            <a:r>
              <a:rPr lang="tr-TR" b="1" dirty="0" smtClean="0"/>
              <a:t>Three Months Rule:</a:t>
            </a:r>
          </a:p>
          <a:p>
            <a:pPr marL="0" indent="0">
              <a:buNone/>
            </a:pPr>
            <a:r>
              <a:rPr lang="tr-TR" dirty="0" smtClean="0"/>
              <a:t>Meryem Çelik and Others: </a:t>
            </a:r>
            <a:r>
              <a:rPr lang="en-GB" dirty="0" smtClean="0"/>
              <a:t>3598/03</a:t>
            </a:r>
            <a:r>
              <a:rPr lang="tr-TR" dirty="0" smtClean="0"/>
              <a:t> ECrtHR decision: 16.04.2013 finalised on 16.7.2013 (13 forced disappearance, 1 death in custody)</a:t>
            </a:r>
          </a:p>
          <a:p>
            <a:pPr lvl="1"/>
            <a:r>
              <a:rPr lang="tr-TR" dirty="0" smtClean="0"/>
              <a:t>Lawyer applied for opening a trial process within three months, however no action has been yet taken since 2013</a:t>
            </a:r>
          </a:p>
          <a:p>
            <a:pPr lvl="1"/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Benzer and others: </a:t>
            </a:r>
            <a:r>
              <a:rPr lang="en-GB" dirty="0" smtClean="0"/>
              <a:t>23502/06</a:t>
            </a:r>
            <a:r>
              <a:rPr lang="tr-TR" dirty="0" smtClean="0"/>
              <a:t> ECrtHR decision: </a:t>
            </a:r>
            <a:r>
              <a:rPr lang="en-GB" dirty="0" smtClean="0"/>
              <a:t>10/02/2014</a:t>
            </a:r>
            <a:r>
              <a:rPr lang="tr-TR" dirty="0" smtClean="0"/>
              <a:t> (Article 46) – Military operation / 34 death of civilians</a:t>
            </a:r>
          </a:p>
          <a:p>
            <a:pPr lvl="1"/>
            <a:r>
              <a:rPr lang="tr-TR" dirty="0" smtClean="0"/>
              <a:t>Investigation was transferred to the Prosecutor of the Chief of General Staff (military) and statute of limitation decision was taken in February 2015.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77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580" y="117993"/>
            <a:ext cx="5567309" cy="1600200"/>
          </a:xfrm>
        </p:spPr>
        <p:txBody>
          <a:bodyPr/>
          <a:lstStyle/>
          <a:p>
            <a:r>
              <a:rPr lang="tr-TR" b="1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Cases of Forced Disappearances</a:t>
            </a:r>
            <a:endParaRPr lang="en-US" b="1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541868" y="2057399"/>
            <a:ext cx="5667022" cy="4207933"/>
          </a:xfrm>
        </p:spPr>
        <p:txBody>
          <a:bodyPr/>
          <a:lstStyle/>
          <a:p>
            <a:r>
              <a:rPr lang="tr-TR" b="1" dirty="0" smtClean="0"/>
              <a:t>GÖRÜMLÜ DISAPPEARANCES: </a:t>
            </a:r>
          </a:p>
          <a:p>
            <a:r>
              <a:rPr lang="tr-TR" b="1" dirty="0" smtClean="0"/>
              <a:t>Cülaz and Others v. Turkey</a:t>
            </a:r>
          </a:p>
          <a:p>
            <a:r>
              <a:rPr lang="en-US" i="1" dirty="0"/>
              <a:t> </a:t>
            </a:r>
            <a:r>
              <a:rPr lang="tr-TR" i="1" dirty="0" smtClean="0"/>
              <a:t>(</a:t>
            </a:r>
            <a:r>
              <a:rPr lang="fr-FR" i="1" dirty="0" smtClean="0"/>
              <a:t>7524/06 </a:t>
            </a:r>
            <a:r>
              <a:rPr lang="fr-FR" i="1" dirty="0" err="1"/>
              <a:t>ve</a:t>
            </a:r>
            <a:r>
              <a:rPr lang="fr-FR" i="1" dirty="0"/>
              <a:t> </a:t>
            </a:r>
            <a:r>
              <a:rPr lang="fr-FR" i="1" dirty="0" smtClean="0"/>
              <a:t>39046/10</a:t>
            </a:r>
            <a:r>
              <a:rPr lang="tr-TR" i="1" dirty="0" smtClean="0"/>
              <a:t> )</a:t>
            </a:r>
          </a:p>
          <a:p>
            <a:r>
              <a:rPr lang="tr-TR" b="1" i="1" dirty="0" smtClean="0"/>
              <a:t>Decision: </a:t>
            </a:r>
            <a:r>
              <a:rPr lang="fr-FR" dirty="0"/>
              <a:t>15 </a:t>
            </a:r>
            <a:r>
              <a:rPr lang="tr-TR" dirty="0" smtClean="0"/>
              <a:t>April </a:t>
            </a:r>
            <a:r>
              <a:rPr lang="fr-FR" dirty="0" smtClean="0"/>
              <a:t> 2014</a:t>
            </a:r>
            <a:endParaRPr lang="tr-TR" dirty="0" smtClean="0"/>
          </a:p>
          <a:p>
            <a:r>
              <a:rPr lang="tr-TR" b="1" dirty="0" smtClean="0"/>
              <a:t>DOMESTIC TRIAL was launched in November 2013 (Just before the 20 years time barred)</a:t>
            </a:r>
          </a:p>
          <a:p>
            <a:r>
              <a:rPr lang="tr-TR" b="1" dirty="0" smtClean="0"/>
              <a:t>CASE TRANSFERRED FROM ŞIRNAK  TO ANKARA </a:t>
            </a:r>
          </a:p>
          <a:p>
            <a:r>
              <a:rPr lang="tr-TR" b="1" dirty="0" smtClean="0"/>
              <a:t>Criminal Procedure was concluded with ACQUITTAL on 3 July 2015 (on the grounds of lack of evidence)</a:t>
            </a:r>
          </a:p>
          <a:p>
            <a:endParaRPr lang="en-US" b="1" dirty="0"/>
          </a:p>
        </p:txBody>
      </p:sp>
      <p:pic>
        <p:nvPicPr>
          <p:cNvPr id="7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117" t="29007" r="20294"/>
          <a:stretch/>
        </p:blipFill>
        <p:spPr>
          <a:xfrm>
            <a:off x="6407097" y="117993"/>
            <a:ext cx="5784903" cy="6542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53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Forced disappearance &amp; Unlawful Killings case Against General Musa Çitil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tr-TR" dirty="0" smtClean="0"/>
              <a:t>On 16 July 2012 a court case was launched with accusation of forced disappearance and unlawful killing of 13 people by the order of Musa Çitil during </a:t>
            </a:r>
            <a:r>
              <a:rPr lang="tr-TR" dirty="0" smtClean="0">
                <a:solidFill>
                  <a:srgbClr val="FFC000"/>
                </a:solidFill>
              </a:rPr>
              <a:t>in </a:t>
            </a:r>
            <a:r>
              <a:rPr lang="tr-TR" dirty="0" smtClean="0"/>
              <a:t>1992-1994.</a:t>
            </a:r>
          </a:p>
          <a:p>
            <a:r>
              <a:rPr lang="tr-TR" dirty="0" smtClean="0"/>
              <a:t>The first hearing held in October 2012 in Mardin in the absence of defendant who acts as the Ankara Regional Commander of Military.</a:t>
            </a:r>
          </a:p>
          <a:p>
            <a:r>
              <a:rPr lang="tr-TR" dirty="0" smtClean="0"/>
              <a:t>The case was transferred to Çorum (over 1000 km away from Mardin) in the second hearing.</a:t>
            </a:r>
          </a:p>
          <a:p>
            <a:r>
              <a:rPr lang="tr-TR" dirty="0" smtClean="0"/>
              <a:t>The trial was concluded with acquital on 21 May 2014 (lack of evidence). </a:t>
            </a:r>
          </a:p>
          <a:p>
            <a:r>
              <a:rPr lang="tr-TR" dirty="0" smtClean="0"/>
              <a:t>General Musa Çitil is promoted in August 2015 by the Supreme Military Council.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0894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Examples of </a:t>
            </a:r>
            <a:r>
              <a:rPr lang="tr-TR" smtClean="0"/>
              <a:t>other forced </a:t>
            </a:r>
            <a:r>
              <a:rPr lang="tr-TR" dirty="0" smtClean="0"/>
              <a:t>disappearance  cases (pending)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1082867" cy="4351338"/>
          </a:xfrm>
        </p:spPr>
        <p:txBody>
          <a:bodyPr>
            <a:normAutofit fontScale="92500" lnSpcReduction="20000"/>
          </a:bodyPr>
          <a:lstStyle/>
          <a:p>
            <a:r>
              <a:rPr lang="tr-TR" dirty="0" smtClean="0"/>
              <a:t>Nezir Tekçi (</a:t>
            </a:r>
            <a:r>
              <a:rPr lang="tr-TR" b="1" i="1" dirty="0"/>
              <a:t>ECrtHR decision: (Tekçi and others/Decision: 10/03/2014 </a:t>
            </a:r>
            <a:r>
              <a:rPr lang="tr-TR" b="1" i="1" dirty="0" smtClean="0"/>
              <a:t>)</a:t>
            </a: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   	Forced disappearance on 28 April 1995 following custody by  		Gendarmaires</a:t>
            </a:r>
          </a:p>
          <a:p>
            <a:pPr marL="0" indent="0">
              <a:buNone/>
            </a:pPr>
            <a:r>
              <a:rPr lang="tr-TR" dirty="0" smtClean="0"/>
              <a:t>           Transferred to Eskişehir from Hakkari (concluded with acquittal on </a:t>
            </a:r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           11 September 2015)              	</a:t>
            </a:r>
          </a:p>
          <a:p>
            <a:r>
              <a:rPr lang="tr-TR" dirty="0" smtClean="0"/>
              <a:t>Kulp Disappearances</a:t>
            </a:r>
            <a:r>
              <a:rPr lang="tr-TR" dirty="0"/>
              <a:t> </a:t>
            </a:r>
            <a:r>
              <a:rPr lang="tr-TR" dirty="0" smtClean="0"/>
              <a:t>(</a:t>
            </a:r>
            <a:r>
              <a:rPr lang="tr-TR" dirty="0"/>
              <a:t>ECrtHR </a:t>
            </a:r>
            <a:r>
              <a:rPr lang="tr-TR" dirty="0" smtClean="0"/>
              <a:t>decision: </a:t>
            </a:r>
            <a:r>
              <a:rPr lang="tr-TR" dirty="0"/>
              <a:t>(Akdeniz and others (</a:t>
            </a:r>
            <a:r>
              <a:rPr lang="en-US" dirty="0"/>
              <a:t>23954/94</a:t>
            </a:r>
            <a:r>
              <a:rPr lang="tr-TR" dirty="0"/>
              <a:t>)</a:t>
            </a:r>
            <a:r>
              <a:rPr lang="en-US" dirty="0"/>
              <a:t>, </a:t>
            </a:r>
            <a:r>
              <a:rPr lang="tr-TR" dirty="0"/>
              <a:t>3</a:t>
            </a:r>
            <a:r>
              <a:rPr lang="en-US" dirty="0"/>
              <a:t>1</a:t>
            </a:r>
            <a:r>
              <a:rPr lang="tr-TR" dirty="0"/>
              <a:t>.05.</a:t>
            </a:r>
            <a:r>
              <a:rPr lang="en-US" dirty="0"/>
              <a:t>2001</a:t>
            </a:r>
            <a:r>
              <a:rPr lang="tr-TR" dirty="0"/>
              <a:t>)</a:t>
            </a:r>
          </a:p>
          <a:p>
            <a:pPr marL="0" indent="0">
              <a:buNone/>
            </a:pPr>
            <a:r>
              <a:rPr lang="tr-TR" dirty="0" smtClean="0"/>
              <a:t>	Forced disappearance of 13 civilians in 1993 in Kulp(Diyarbakır)</a:t>
            </a:r>
          </a:p>
          <a:p>
            <a:pPr marL="0" indent="0">
              <a:buNone/>
            </a:pPr>
            <a:r>
              <a:rPr lang="tr-TR" dirty="0" smtClean="0"/>
              <a:t>	Court Case was launched on 11 October 2013 and transferred from 	Diyarbakır to Ankara On 19 February 2014 (pending)</a:t>
            </a:r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  	</a:t>
            </a:r>
          </a:p>
        </p:txBody>
      </p:sp>
    </p:spTree>
    <p:extLst>
      <p:ext uri="{BB962C8B-B14F-4D97-AF65-F5344CB8AC3E}">
        <p14:creationId xmlns:p14="http://schemas.microsoft.com/office/powerpoint/2010/main" val="80065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11044409" cy="952959"/>
          </a:xfrm>
        </p:spPr>
        <p:txBody>
          <a:bodyPr/>
          <a:lstStyle/>
          <a:p>
            <a:r>
              <a:rPr lang="tr-TR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TYPE OF CASES</a:t>
            </a:r>
            <a:endParaRPr lang="en-US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/>
          </p:nvPr>
        </p:nvGraphicFramePr>
        <p:xfrm>
          <a:off x="5299113" y="1526381"/>
          <a:ext cx="6585084" cy="48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839788" y="1526381"/>
            <a:ext cx="3932237" cy="4873625"/>
          </a:xfrm>
        </p:spPr>
        <p:txBody>
          <a:bodyPr>
            <a:normAutofit/>
          </a:bodyPr>
          <a:lstStyle/>
          <a:p>
            <a:r>
              <a:rPr lang="tr-TR" b="1" dirty="0" smtClean="0"/>
              <a:t>Death By attacks of third persons: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Çorum Incidents/Statute of limitation (20 years)</a:t>
            </a:r>
          </a:p>
          <a:p>
            <a:r>
              <a:rPr lang="tr-TR" b="1" dirty="0" smtClean="0"/>
              <a:t>Death as a result of operation of security forces: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Diyarbakır Prison Operation (open case)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Gazi Incidents (2 police sentenced/18 acquitted)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Shot down on the street by police (Acquittal of police officers after 5 years of criminal proceedings)</a:t>
            </a:r>
          </a:p>
          <a:p>
            <a:r>
              <a:rPr lang="tr-TR" b="1" dirty="0" smtClean="0"/>
              <a:t>Death under police detention</a:t>
            </a:r>
            <a:r>
              <a:rPr lang="tr-TR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b="1" dirty="0" smtClean="0"/>
              <a:t>6 cases </a:t>
            </a:r>
          </a:p>
          <a:p>
            <a:r>
              <a:rPr lang="tr-TR" b="1" dirty="0" smtClean="0"/>
              <a:t>Torture (police &amp; prison)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b="1" dirty="0" smtClean="0"/>
              <a:t>73 cases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9243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DUTIES UNDER BATI GROUP CASES</a:t>
            </a:r>
            <a:endParaRPr lang="en-US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2503520"/>
              </p:ext>
            </p:extLst>
          </p:nvPr>
        </p:nvGraphicFramePr>
        <p:xfrm>
          <a:off x="838200" y="1825625"/>
          <a:ext cx="11353800" cy="3749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98026"/>
                <a:gridCol w="2437589"/>
                <a:gridCol w="460437"/>
                <a:gridCol w="1416627"/>
                <a:gridCol w="1691432"/>
                <a:gridCol w="2449689"/>
              </a:tblGrid>
              <a:tr h="355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r-TR" b="1" dirty="0" smtClean="0"/>
                        <a:t>INDIVIDUAL</a:t>
                      </a:r>
                      <a:endParaRPr lang="en-US" b="1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r-TR" b="1" dirty="0" smtClean="0"/>
                        <a:t>GENERAL</a:t>
                      </a:r>
                      <a:endParaRPr lang="en-US" b="1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600"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 smtClean="0">
                          <a:latin typeface="Adobe Gothic Std B" panose="020B0800000000000000" pitchFamily="34" charset="-128"/>
                          <a:ea typeface="Adobe Gothic Std B" panose="020B0800000000000000" pitchFamily="34" charset="-128"/>
                        </a:rPr>
                        <a:t>REPARATION &amp; REMEDIES (past)</a:t>
                      </a:r>
                      <a:endParaRPr lang="en-US" sz="2000" dirty="0" smtClean="0">
                        <a:latin typeface="Adobe Gothic Std B" panose="020B0800000000000000" pitchFamily="34" charset="-128"/>
                        <a:ea typeface="Adobe Gothic Std B" panose="020B0800000000000000" pitchFamily="34" charset="-128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dirty="0" smtClean="0"/>
                        <a:t>CRIMINAL</a:t>
                      </a:r>
                      <a:endParaRPr lang="en-US" b="1" dirty="0" smtClean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5600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dirty="0" smtClean="0"/>
                        <a:t>COMPENSATION</a:t>
                      </a:r>
                      <a:endParaRPr lang="en-US" b="1" dirty="0" smtClean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5600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dirty="0" smtClean="0"/>
                        <a:t>SATISFACTION</a:t>
                      </a:r>
                      <a:endParaRPr lang="en-US" b="1" dirty="0" smtClean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 smtClean="0"/>
                    </a:p>
                  </a:txBody>
                  <a:tcPr anchor="ctr"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5600"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kern="1200" dirty="0" smtClean="0">
                          <a:solidFill>
                            <a:schemeClr val="tx1"/>
                          </a:solidFill>
                          <a:latin typeface="Adobe Gothic Std B" panose="020B0800000000000000" pitchFamily="34" charset="-128"/>
                          <a:ea typeface="Adobe Gothic Std B" panose="020B0800000000000000" pitchFamily="34" charset="-128"/>
                          <a:cs typeface="+mn-cs"/>
                        </a:rPr>
                        <a:t>NON-REPETITION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kern="1200" dirty="0" smtClean="0">
                          <a:solidFill>
                            <a:schemeClr val="tx1"/>
                          </a:solidFill>
                          <a:latin typeface="Adobe Gothic Std B" panose="020B0800000000000000" pitchFamily="34" charset="-128"/>
                          <a:ea typeface="Adobe Gothic Std B" panose="020B0800000000000000" pitchFamily="34" charset="-128"/>
                          <a:cs typeface="+mn-cs"/>
                        </a:rPr>
                        <a:t>(future)</a:t>
                      </a:r>
                      <a:endParaRPr lang="en-US" sz="2000" kern="1200" dirty="0">
                        <a:solidFill>
                          <a:schemeClr val="tx1"/>
                        </a:solidFill>
                        <a:latin typeface="Adobe Gothic Std B" panose="020B0800000000000000" pitchFamily="34" charset="-128"/>
                        <a:ea typeface="Adobe Gothic Std B" panose="020B0800000000000000" pitchFamily="34" charset="-128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r>
                        <a:rPr lang="tr-TR" b="1" dirty="0" smtClean="0"/>
                        <a:t>LEGAL BASIS</a:t>
                      </a:r>
                      <a:endParaRPr lang="en-US" b="1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3767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r>
                        <a:rPr lang="tr-TR" b="1" dirty="0" smtClean="0"/>
                        <a:t>ADMINISTRATIVE</a:t>
                      </a:r>
                      <a:r>
                        <a:rPr lang="tr-TR" b="1" baseline="0" dirty="0" smtClean="0"/>
                        <a:t> &amp;  JUDICIAL STRUCTURE</a:t>
                      </a:r>
                      <a:endParaRPr lang="en-US" b="1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tr-TR" sz="1400" b="1" dirty="0" smtClean="0"/>
                        <a:t>DIRECT ACCOUNTABILITY</a:t>
                      </a:r>
                      <a:endParaRPr lang="en-US" sz="1400" b="1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400" b="1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SECURITY FORCES, OTHER PERPETRATORS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30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tr-TR" sz="1600" b="1" dirty="0" smtClean="0"/>
                        <a:t>INDIRECT ACCOUNTABILITY</a:t>
                      </a:r>
                      <a:endParaRPr lang="en-US" sz="1600" b="1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600" b="1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JUDICIAL &amp; ADMINISTRATIVE</a:t>
                      </a:r>
                      <a:r>
                        <a:rPr lang="tr-TR" baseline="0" dirty="0" smtClean="0"/>
                        <a:t> ACTORS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03593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947400" cy="1325563"/>
          </a:xfrm>
        </p:spPr>
        <p:txBody>
          <a:bodyPr/>
          <a:lstStyle/>
          <a:p>
            <a:r>
              <a:rPr lang="tr-TR" dirty="0" smtClean="0"/>
              <a:t>MAIN THEME: HALF HEARTEDLY INVESTIGATIONS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smtClean="0"/>
              <a:t>«</a:t>
            </a:r>
            <a:r>
              <a:rPr lang="en-US" dirty="0"/>
              <a:t>In particular, it considers that once the case was before the criminal court, the steps taken by the court were dilatory and half-hearted</a:t>
            </a:r>
            <a:r>
              <a:rPr lang="en-US" dirty="0" smtClean="0"/>
              <a:t>.</a:t>
            </a:r>
            <a:r>
              <a:rPr lang="tr-TR" dirty="0" smtClean="0"/>
              <a:t>» Ağdaş,para 103. </a:t>
            </a:r>
          </a:p>
          <a:p>
            <a:pPr marL="0" indent="0">
              <a:buNone/>
            </a:pPr>
            <a:endParaRPr lang="tr-TR" dirty="0" smtClean="0"/>
          </a:p>
          <a:p>
            <a:r>
              <a:rPr lang="tr-TR" dirty="0" smtClean="0"/>
              <a:t>ONE SIDED</a:t>
            </a:r>
          </a:p>
          <a:p>
            <a:r>
              <a:rPr lang="tr-TR" dirty="0" smtClean="0"/>
              <a:t>ONE SCENARIO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06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10981509" cy="1600200"/>
          </a:xfrm>
        </p:spPr>
        <p:txBody>
          <a:bodyPr anchor="ctr"/>
          <a:lstStyle/>
          <a:p>
            <a:r>
              <a:rPr lang="tr-TR" b="1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Stages of Violation of Article 2 (procedural Aspect)</a:t>
            </a:r>
            <a:endParaRPr lang="en-US" b="1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/>
          </p:nvPr>
        </p:nvGraphicFramePr>
        <p:xfrm>
          <a:off x="189470" y="1779372"/>
          <a:ext cx="3805882" cy="3649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01416"/>
              </p:ext>
            </p:extLst>
          </p:nvPr>
        </p:nvGraphicFramePr>
        <p:xfrm>
          <a:off x="4151587" y="1884545"/>
          <a:ext cx="3932564" cy="34596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3263779"/>
              </p:ext>
            </p:extLst>
          </p:nvPr>
        </p:nvGraphicFramePr>
        <p:xfrm>
          <a:off x="8084151" y="1762441"/>
          <a:ext cx="3893381" cy="3472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1929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THREE LOCATIONS</a:t>
            </a:r>
            <a:endParaRPr lang="en-US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493304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8127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Common problems</a:t>
            </a:r>
            <a:endParaRPr lang="en-US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0054308"/>
              </p:ext>
            </p:extLst>
          </p:nvPr>
        </p:nvGraphicFramePr>
        <p:xfrm>
          <a:off x="838203" y="2049518"/>
          <a:ext cx="10515597" cy="50231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199"/>
                <a:gridCol w="3505199"/>
                <a:gridCol w="3505199"/>
              </a:tblGrid>
              <a:tr h="908384">
                <a:tc>
                  <a:txBody>
                    <a:bodyPr/>
                    <a:lstStyle/>
                    <a:p>
                      <a:r>
                        <a:rPr lang="tr-TR" sz="3200" dirty="0" smtClean="0"/>
                        <a:t>ADMINISTRATION</a:t>
                      </a:r>
                      <a:endParaRPr lang="en-US" sz="3200" dirty="0"/>
                    </a:p>
                  </a:txBody>
                  <a:tcPr marL="186426" marR="186426"/>
                </a:tc>
                <a:tc>
                  <a:txBody>
                    <a:bodyPr/>
                    <a:lstStyle/>
                    <a:p>
                      <a:r>
                        <a:rPr lang="tr-TR" sz="3200" dirty="0" smtClean="0"/>
                        <a:t>PROSECUTION</a:t>
                      </a:r>
                      <a:endParaRPr lang="en-US" sz="3200" dirty="0"/>
                    </a:p>
                  </a:txBody>
                  <a:tcPr marL="186426" marR="186426"/>
                </a:tc>
                <a:tc>
                  <a:txBody>
                    <a:bodyPr/>
                    <a:lstStyle/>
                    <a:p>
                      <a:r>
                        <a:rPr lang="tr-TR" sz="3200" dirty="0" smtClean="0"/>
                        <a:t>TRIAL</a:t>
                      </a:r>
                      <a:endParaRPr lang="en-US" sz="3200" dirty="0"/>
                    </a:p>
                  </a:txBody>
                  <a:tcPr marL="186426" marR="186426"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2400" dirty="0" smtClean="0"/>
                        <a:t>Suspension</a:t>
                      </a:r>
                      <a:r>
                        <a:rPr lang="tr-TR" sz="2400" baseline="0" dirty="0" smtClean="0"/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2400" baseline="0" dirty="0" smtClean="0"/>
                        <a:t>Lack of impartiality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2400" baseline="0" dirty="0" smtClean="0"/>
                        <a:t>Lack of independency</a:t>
                      </a:r>
                      <a:endParaRPr lang="en-US" sz="2400" dirty="0"/>
                    </a:p>
                  </a:txBody>
                  <a:tcPr marL="186426" marR="186426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2400" dirty="0" smtClean="0"/>
                        <a:t>Testimony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2400" dirty="0" smtClean="0"/>
                        <a:t>Promptness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2400" dirty="0" smtClean="0"/>
                        <a:t>Failure try to identify the direct perpetrators (not distinguish</a:t>
                      </a:r>
                      <a:r>
                        <a:rPr lang="tr-TR" sz="2400" baseline="0" dirty="0" smtClean="0"/>
                        <a:t>, not getting in)</a:t>
                      </a:r>
                    </a:p>
                    <a:p>
                      <a:endParaRPr lang="en-US" sz="2400" dirty="0"/>
                    </a:p>
                  </a:txBody>
                  <a:tcPr marL="186426" marR="186426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2400" dirty="0" smtClean="0"/>
                        <a:t>Testimonial</a:t>
                      </a:r>
                      <a:r>
                        <a:rPr lang="tr-TR" sz="2400" baseline="0" dirty="0" smtClean="0"/>
                        <a:t> problems: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2400" baseline="0" dirty="0" smtClean="0"/>
                        <a:t>Never access /Rogatory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2400" baseline="0" dirty="0" smtClean="0"/>
                        <a:t>Late access to defendents and public servants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2400" baseline="0" dirty="0" smtClean="0"/>
                        <a:t>Disproportional sentences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2400" baseline="0" dirty="0" smtClean="0"/>
                        <a:t>Wide use of mitigating factors for the accused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2400" dirty="0"/>
                    </a:p>
                  </a:txBody>
                  <a:tcPr marL="186426" marR="186426"/>
                </a:tc>
              </a:tr>
            </a:tbl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idx="4294967295"/>
          </p:nvPr>
        </p:nvSpPr>
        <p:spPr>
          <a:xfrm>
            <a:off x="1376363" y="1414463"/>
            <a:ext cx="10815637" cy="822325"/>
          </a:xfrm>
        </p:spPr>
        <p:txBody>
          <a:bodyPr>
            <a:normAutofit/>
          </a:bodyPr>
          <a:lstStyle/>
          <a:p>
            <a:r>
              <a:rPr lang="tr-TR" dirty="0" smtClean="0"/>
              <a:t>PROBLEMS IDENTIFIED BY ECrtHR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34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Common problems: Implicit ones</a:t>
            </a:r>
            <a:endParaRPr lang="en-US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3303185"/>
              </p:ext>
            </p:extLst>
          </p:nvPr>
        </p:nvGraphicFramePr>
        <p:xfrm>
          <a:off x="838200" y="1765738"/>
          <a:ext cx="10515600" cy="4850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104767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305</TotalTime>
  <Words>1065</Words>
  <Application>Microsoft Office PowerPoint</Application>
  <PresentationFormat>Anpassad</PresentationFormat>
  <Paragraphs>173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23</vt:i4>
      </vt:variant>
    </vt:vector>
  </HeadingPairs>
  <TitlesOfParts>
    <vt:vector size="24" baseType="lpstr">
      <vt:lpstr>Office Theme</vt:lpstr>
      <vt:lpstr>PRESENTATION  ON IMPUNITY  IN THE CONTEXT OF  BATI GROUP CASES Procedural aspects of Article 2 and 3 of ECHR</vt:lpstr>
      <vt:lpstr>Overview of Batı Group Cases Distribution of Cases on the basis of violated articles of ECHR </vt:lpstr>
      <vt:lpstr>TYPE OF CASES</vt:lpstr>
      <vt:lpstr>DUTIES UNDER BATI GROUP CASES</vt:lpstr>
      <vt:lpstr>MAIN THEME: HALF HEARTEDLY INVESTIGATIONS</vt:lpstr>
      <vt:lpstr>Stages of Violation of Article 2 (procedural Aspect)</vt:lpstr>
      <vt:lpstr>THREE LOCATIONS</vt:lpstr>
      <vt:lpstr>Common problems</vt:lpstr>
      <vt:lpstr>Common problems: Implicit ones</vt:lpstr>
      <vt:lpstr>Specific problems</vt:lpstr>
      <vt:lpstr>INDIVIDUAL  MEASURES</vt:lpstr>
      <vt:lpstr>PowerPoint-presentation</vt:lpstr>
      <vt:lpstr>PowerPoint-presentation</vt:lpstr>
      <vt:lpstr>PowerPoint-presentation</vt:lpstr>
      <vt:lpstr>GENERAL MEASURES</vt:lpstr>
      <vt:lpstr>Recourse to responsible Public Servants</vt:lpstr>
      <vt:lpstr>Administrative Sanction:Removal from Duty</vt:lpstr>
      <vt:lpstr>Statute of Limitation</vt:lpstr>
      <vt:lpstr>General Observations</vt:lpstr>
      <vt:lpstr>Examples of non-execution in similar cases</vt:lpstr>
      <vt:lpstr>Cases of Forced Disappearances</vt:lpstr>
      <vt:lpstr>Forced disappearance &amp; Unlawful Killings case Against General Musa Çitil</vt:lpstr>
      <vt:lpstr>Examples of other forced disappearance  cases (pending)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Habibe Feray Salman</dc:creator>
  <cp:lastModifiedBy>Microsoft</cp:lastModifiedBy>
  <cp:revision>57</cp:revision>
  <dcterms:created xsi:type="dcterms:W3CDTF">2015-09-10T14:46:50Z</dcterms:created>
  <dcterms:modified xsi:type="dcterms:W3CDTF">2015-09-18T13:03:47Z</dcterms:modified>
</cp:coreProperties>
</file>