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1"/>
  </p:sldMasterIdLst>
  <p:sldIdLst>
    <p:sldId id="256" r:id="rId2"/>
    <p:sldId id="260" r:id="rId3"/>
    <p:sldId id="261" r:id="rId4"/>
    <p:sldId id="262" r:id="rId5"/>
    <p:sldId id="259" r:id="rId6"/>
    <p:sldId id="257" r:id="rId7"/>
    <p:sldId id="258"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31" autoAdjust="0"/>
    <p:restoredTop sz="94660"/>
  </p:normalViewPr>
  <p:slideViewPr>
    <p:cSldViewPr snapToGrid="0">
      <p:cViewPr varScale="1">
        <p:scale>
          <a:sx n="107" d="100"/>
          <a:sy n="107" d="100"/>
        </p:scale>
        <p:origin x="62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EE7F24F5-FC7F-4705-A862-7E7E49B74E96}" type="datetimeFigureOut">
              <a:rPr lang="tr-TR" smtClean="0"/>
              <a:t>27.11.2023</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395126A-9260-4857-B5CF-CE7954259A63}" type="slidenum">
              <a:rPr lang="tr-TR" smtClean="0"/>
              <a:t>‹#›</a:t>
            </a:fld>
            <a:endParaRPr lang="tr-TR"/>
          </a:p>
        </p:txBody>
      </p:sp>
    </p:spTree>
    <p:extLst>
      <p:ext uri="{BB962C8B-B14F-4D97-AF65-F5344CB8AC3E}">
        <p14:creationId xmlns:p14="http://schemas.microsoft.com/office/powerpoint/2010/main" val="4142698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EE7F24F5-FC7F-4705-A862-7E7E49B74E96}" type="datetimeFigureOut">
              <a:rPr lang="tr-TR" smtClean="0"/>
              <a:t>27.11.2023</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395126A-9260-4857-B5CF-CE7954259A63}" type="slidenum">
              <a:rPr lang="tr-TR" smtClean="0"/>
              <a:t>‹#›</a:t>
            </a:fld>
            <a:endParaRPr lang="tr-TR"/>
          </a:p>
        </p:txBody>
      </p:sp>
    </p:spTree>
    <p:extLst>
      <p:ext uri="{BB962C8B-B14F-4D97-AF65-F5344CB8AC3E}">
        <p14:creationId xmlns:p14="http://schemas.microsoft.com/office/powerpoint/2010/main" val="2049776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EE7F24F5-FC7F-4705-A862-7E7E49B74E96}" type="datetimeFigureOut">
              <a:rPr lang="tr-TR" smtClean="0"/>
              <a:t>27.11.2023</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395126A-9260-4857-B5CF-CE7954259A63}"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49139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EE7F24F5-FC7F-4705-A862-7E7E49B74E96}" type="datetimeFigureOut">
              <a:rPr lang="tr-TR" smtClean="0"/>
              <a:t>27.11.2023</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395126A-9260-4857-B5CF-CE7954259A63}" type="slidenum">
              <a:rPr lang="tr-TR" smtClean="0"/>
              <a:t>‹#›</a:t>
            </a:fld>
            <a:endParaRPr lang="tr-TR"/>
          </a:p>
        </p:txBody>
      </p:sp>
    </p:spTree>
    <p:extLst>
      <p:ext uri="{BB962C8B-B14F-4D97-AF65-F5344CB8AC3E}">
        <p14:creationId xmlns:p14="http://schemas.microsoft.com/office/powerpoint/2010/main" val="2736378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EE7F24F5-FC7F-4705-A862-7E7E49B74E96}" type="datetimeFigureOut">
              <a:rPr lang="tr-TR" smtClean="0"/>
              <a:t>27.11.2023</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395126A-9260-4857-B5CF-CE7954259A63}"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7075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EE7F24F5-FC7F-4705-A862-7E7E49B74E96}" type="datetimeFigureOut">
              <a:rPr lang="tr-TR" smtClean="0"/>
              <a:t>27.11.2023</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395126A-9260-4857-B5CF-CE7954259A63}" type="slidenum">
              <a:rPr lang="tr-TR" smtClean="0"/>
              <a:t>‹#›</a:t>
            </a:fld>
            <a:endParaRPr lang="tr-TR"/>
          </a:p>
        </p:txBody>
      </p:sp>
    </p:spTree>
    <p:extLst>
      <p:ext uri="{BB962C8B-B14F-4D97-AF65-F5344CB8AC3E}">
        <p14:creationId xmlns:p14="http://schemas.microsoft.com/office/powerpoint/2010/main" val="3718520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E7F24F5-FC7F-4705-A862-7E7E49B74E96}" type="datetimeFigureOut">
              <a:rPr lang="tr-TR" smtClean="0"/>
              <a:t>27.11.2023</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395126A-9260-4857-B5CF-CE7954259A63}" type="slidenum">
              <a:rPr lang="tr-TR" smtClean="0"/>
              <a:t>‹#›</a:t>
            </a:fld>
            <a:endParaRPr lang="tr-TR"/>
          </a:p>
        </p:txBody>
      </p:sp>
    </p:spTree>
    <p:extLst>
      <p:ext uri="{BB962C8B-B14F-4D97-AF65-F5344CB8AC3E}">
        <p14:creationId xmlns:p14="http://schemas.microsoft.com/office/powerpoint/2010/main" val="2019987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E7F24F5-FC7F-4705-A862-7E7E49B74E96}" type="datetimeFigureOut">
              <a:rPr lang="tr-TR" smtClean="0"/>
              <a:t>27.11.2023</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395126A-9260-4857-B5CF-CE7954259A63}" type="slidenum">
              <a:rPr lang="tr-TR" smtClean="0"/>
              <a:t>‹#›</a:t>
            </a:fld>
            <a:endParaRPr lang="tr-TR"/>
          </a:p>
        </p:txBody>
      </p:sp>
    </p:spTree>
    <p:extLst>
      <p:ext uri="{BB962C8B-B14F-4D97-AF65-F5344CB8AC3E}">
        <p14:creationId xmlns:p14="http://schemas.microsoft.com/office/powerpoint/2010/main" val="99081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E7F24F5-FC7F-4705-A862-7E7E49B74E96}" type="datetimeFigureOut">
              <a:rPr lang="tr-TR" smtClean="0"/>
              <a:t>27.11.2023</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395126A-9260-4857-B5CF-CE7954259A63}" type="slidenum">
              <a:rPr lang="tr-TR" smtClean="0"/>
              <a:t>‹#›</a:t>
            </a:fld>
            <a:endParaRPr lang="tr-TR"/>
          </a:p>
        </p:txBody>
      </p:sp>
    </p:spTree>
    <p:extLst>
      <p:ext uri="{BB962C8B-B14F-4D97-AF65-F5344CB8AC3E}">
        <p14:creationId xmlns:p14="http://schemas.microsoft.com/office/powerpoint/2010/main" val="457599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EE7F24F5-FC7F-4705-A862-7E7E49B74E96}" type="datetimeFigureOut">
              <a:rPr lang="tr-TR" smtClean="0"/>
              <a:t>27.11.2023</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395126A-9260-4857-B5CF-CE7954259A63}" type="slidenum">
              <a:rPr lang="tr-TR" smtClean="0"/>
              <a:t>‹#›</a:t>
            </a:fld>
            <a:endParaRPr lang="tr-TR"/>
          </a:p>
        </p:txBody>
      </p:sp>
    </p:spTree>
    <p:extLst>
      <p:ext uri="{BB962C8B-B14F-4D97-AF65-F5344CB8AC3E}">
        <p14:creationId xmlns:p14="http://schemas.microsoft.com/office/powerpoint/2010/main" val="3437922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EE7F24F5-FC7F-4705-A862-7E7E49B74E96}" type="datetimeFigureOut">
              <a:rPr lang="tr-TR" smtClean="0"/>
              <a:t>27.11.2023</a:t>
            </a:fld>
            <a:endParaRPr lang="tr-TR"/>
          </a:p>
        </p:txBody>
      </p:sp>
      <p:sp>
        <p:nvSpPr>
          <p:cNvPr id="6" name="Footer Placeholder 5"/>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395126A-9260-4857-B5CF-CE7954259A63}" type="slidenum">
              <a:rPr lang="tr-TR" smtClean="0"/>
              <a:t>‹#›</a:t>
            </a:fld>
            <a:endParaRPr lang="tr-TR"/>
          </a:p>
        </p:txBody>
      </p:sp>
    </p:spTree>
    <p:extLst>
      <p:ext uri="{BB962C8B-B14F-4D97-AF65-F5344CB8AC3E}">
        <p14:creationId xmlns:p14="http://schemas.microsoft.com/office/powerpoint/2010/main" val="926351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EE7F24F5-FC7F-4705-A862-7E7E49B74E96}" type="datetimeFigureOut">
              <a:rPr lang="tr-TR" smtClean="0"/>
              <a:t>27.11.2023</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395126A-9260-4857-B5CF-CE7954259A63}" type="slidenum">
              <a:rPr lang="tr-TR" smtClean="0"/>
              <a:t>‹#›</a:t>
            </a:fld>
            <a:endParaRPr lang="tr-TR"/>
          </a:p>
        </p:txBody>
      </p:sp>
    </p:spTree>
    <p:extLst>
      <p:ext uri="{BB962C8B-B14F-4D97-AF65-F5344CB8AC3E}">
        <p14:creationId xmlns:p14="http://schemas.microsoft.com/office/powerpoint/2010/main" val="1643645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EE7F24F5-FC7F-4705-A862-7E7E49B74E96}" type="datetimeFigureOut">
              <a:rPr lang="tr-TR" smtClean="0"/>
              <a:t>27.11.2023</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395126A-9260-4857-B5CF-CE7954259A63}" type="slidenum">
              <a:rPr lang="tr-TR" smtClean="0"/>
              <a:t>‹#›</a:t>
            </a:fld>
            <a:endParaRPr lang="tr-TR"/>
          </a:p>
        </p:txBody>
      </p:sp>
    </p:spTree>
    <p:extLst>
      <p:ext uri="{BB962C8B-B14F-4D97-AF65-F5344CB8AC3E}">
        <p14:creationId xmlns:p14="http://schemas.microsoft.com/office/powerpoint/2010/main" val="2225551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7F24F5-FC7F-4705-A862-7E7E49B74E96}" type="datetimeFigureOut">
              <a:rPr lang="tr-TR" smtClean="0"/>
              <a:t>27.11.2023</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395126A-9260-4857-B5CF-CE7954259A63}" type="slidenum">
              <a:rPr lang="tr-TR" smtClean="0"/>
              <a:t>‹#›</a:t>
            </a:fld>
            <a:endParaRPr lang="tr-TR"/>
          </a:p>
        </p:txBody>
      </p:sp>
    </p:spTree>
    <p:extLst>
      <p:ext uri="{BB962C8B-B14F-4D97-AF65-F5344CB8AC3E}">
        <p14:creationId xmlns:p14="http://schemas.microsoft.com/office/powerpoint/2010/main" val="3801668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E7F24F5-FC7F-4705-A862-7E7E49B74E96}" type="datetimeFigureOut">
              <a:rPr lang="tr-TR" smtClean="0"/>
              <a:t>27.11.2023</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395126A-9260-4857-B5CF-CE7954259A63}" type="slidenum">
              <a:rPr lang="tr-TR" smtClean="0"/>
              <a:t>‹#›</a:t>
            </a:fld>
            <a:endParaRPr lang="tr-TR"/>
          </a:p>
        </p:txBody>
      </p:sp>
    </p:spTree>
    <p:extLst>
      <p:ext uri="{BB962C8B-B14F-4D97-AF65-F5344CB8AC3E}">
        <p14:creationId xmlns:p14="http://schemas.microsoft.com/office/powerpoint/2010/main" val="477442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E7F24F5-FC7F-4705-A862-7E7E49B74E96}" type="datetimeFigureOut">
              <a:rPr lang="tr-TR" smtClean="0"/>
              <a:t>27.11.2023</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395126A-9260-4857-B5CF-CE7954259A63}" type="slidenum">
              <a:rPr lang="tr-TR" smtClean="0"/>
              <a:t>‹#›</a:t>
            </a:fld>
            <a:endParaRPr lang="tr-TR"/>
          </a:p>
        </p:txBody>
      </p:sp>
    </p:spTree>
    <p:extLst>
      <p:ext uri="{BB962C8B-B14F-4D97-AF65-F5344CB8AC3E}">
        <p14:creationId xmlns:p14="http://schemas.microsoft.com/office/powerpoint/2010/main" val="110467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E7F24F5-FC7F-4705-A862-7E7E49B74E96}" type="datetimeFigureOut">
              <a:rPr lang="tr-TR" smtClean="0"/>
              <a:t>27.11.2023</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395126A-9260-4857-B5CF-CE7954259A63}" type="slidenum">
              <a:rPr lang="tr-TR" smtClean="0"/>
              <a:t>‹#›</a:t>
            </a:fld>
            <a:endParaRPr lang="tr-TR"/>
          </a:p>
        </p:txBody>
      </p:sp>
    </p:spTree>
    <p:extLst>
      <p:ext uri="{BB962C8B-B14F-4D97-AF65-F5344CB8AC3E}">
        <p14:creationId xmlns:p14="http://schemas.microsoft.com/office/powerpoint/2010/main" val="3364478442"/>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054D25B-DC61-9E71-DA06-8FF42408307F}"/>
              </a:ext>
            </a:extLst>
          </p:cNvPr>
          <p:cNvSpPr>
            <a:spLocks noGrp="1"/>
          </p:cNvSpPr>
          <p:nvPr>
            <p:ph type="ctrTitle"/>
          </p:nvPr>
        </p:nvSpPr>
        <p:spPr>
          <a:xfrm>
            <a:off x="2589213" y="542925"/>
            <a:ext cx="8915399" cy="4029075"/>
          </a:xfrm>
        </p:spPr>
        <p:txBody>
          <a:bodyPr>
            <a:normAutofit fontScale="90000"/>
          </a:bodyPr>
          <a:lstStyle/>
          <a:p>
            <a:pPr indent="269875" algn="ctr">
              <a:lnSpc>
                <a:spcPct val="115000"/>
              </a:lnSpc>
            </a:pPr>
            <a:b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b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b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Presentation On the </a:t>
            </a:r>
            <a:r>
              <a:rPr lang="en-US" sz="3600" b="1" dirty="0">
                <a:solidFill>
                  <a:srgbClr val="000000"/>
                </a:solidFill>
                <a:latin typeface="Arial" panose="020B0604020202020204" pitchFamily="34" charset="0"/>
                <a:ea typeface="Times New Roman" panose="02020603050405020304" pitchFamily="18" charset="0"/>
                <a:cs typeface="Arial" panose="020B0604020202020204" pitchFamily="34" charset="0"/>
              </a:rPr>
              <a:t>S</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upervision of the </a:t>
            </a:r>
            <a:r>
              <a:rPr lang="en-US" sz="3600" b="1" dirty="0">
                <a:solidFill>
                  <a:srgbClr val="000000"/>
                </a:solidFill>
                <a:latin typeface="Arial" panose="020B0604020202020204" pitchFamily="34" charset="0"/>
                <a:ea typeface="Times New Roman" panose="02020603050405020304" pitchFamily="18" charset="0"/>
                <a:cs typeface="Arial" panose="020B0604020202020204" pitchFamily="34" charset="0"/>
              </a:rPr>
              <a:t>E</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xecution of the </a:t>
            </a:r>
            <a:r>
              <a:rPr lang="en-US" sz="3600" b="1" dirty="0">
                <a:solidFill>
                  <a:srgbClr val="000000"/>
                </a:solidFill>
                <a:latin typeface="Arial" panose="020B0604020202020204" pitchFamily="34" charset="0"/>
                <a:ea typeface="Times New Roman" panose="02020603050405020304" pitchFamily="18" charset="0"/>
                <a:cs typeface="Arial" panose="020B0604020202020204" pitchFamily="34" charset="0"/>
              </a:rPr>
              <a:t>J</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udgement</a:t>
            </a:r>
            <a:br>
              <a:rPr lang="en-US" sz="3600" dirty="0">
                <a:effectLst/>
                <a:latin typeface="Arial" panose="020B0604020202020204" pitchFamily="34" charset="0"/>
                <a:ea typeface="Times New Roman" panose="02020603050405020304" pitchFamily="18" charset="0"/>
                <a:cs typeface="Arial" panose="020B0604020202020204" pitchFamily="34" charset="0"/>
              </a:rPr>
            </a:br>
            <a:r>
              <a:rPr lang="en-US" sz="3600" b="1" dirty="0">
                <a:solidFill>
                  <a:srgbClr val="000000"/>
                </a:solidFill>
                <a:latin typeface="Arial" panose="020B0604020202020204" pitchFamily="34" charset="0"/>
                <a:ea typeface="Times New Roman" panose="02020603050405020304" pitchFamily="18" charset="0"/>
                <a:cs typeface="Arial" panose="020B0604020202020204" pitchFamily="34" charset="0"/>
              </a:rPr>
              <a:t>I</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 the </a:t>
            </a:r>
            <a:r>
              <a:rPr lang="en-US" sz="3600" b="1" dirty="0">
                <a:solidFill>
                  <a:srgbClr val="000000"/>
                </a:solidFill>
                <a:latin typeface="Arial" panose="020B0604020202020204" pitchFamily="34" charset="0"/>
                <a:ea typeface="Times New Roman" panose="02020603050405020304" pitchFamily="18" charset="0"/>
                <a:cs typeface="Arial" panose="020B0604020202020204" pitchFamily="34" charset="0"/>
              </a:rPr>
              <a:t>C</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ase of </a:t>
            </a:r>
            <a:r>
              <a:rPr lang="en-US" sz="3600"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Selahattin</a:t>
            </a:r>
            <a:r>
              <a:rPr lang="en-US" sz="36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Demirtaş</a:t>
            </a:r>
            <a:r>
              <a:rPr lang="en-US" sz="36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 </a:t>
            </a:r>
            <a:r>
              <a:rPr lang="en-US" sz="3600"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Türkiye</a:t>
            </a:r>
            <a:r>
              <a:rPr lang="en-US" sz="36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(no. 2) </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[GC]</a:t>
            </a:r>
            <a:br>
              <a:rPr lang="en-US" sz="3600" dirty="0">
                <a:effectLst/>
                <a:latin typeface="Arial" panose="020B0604020202020204" pitchFamily="34" charset="0"/>
                <a:ea typeface="Times New Roman" panose="02020603050405020304" pitchFamily="18" charset="0"/>
                <a:cs typeface="Arial" panose="020B0604020202020204" pitchFamily="34" charset="0"/>
              </a:rPr>
            </a:b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(App. No: 14305/17)</a:t>
            </a:r>
            <a:br>
              <a:rPr lang="en-US" sz="3600" dirty="0">
                <a:effectLst/>
                <a:latin typeface="Times New Roman" panose="02020603050405020304" pitchFamily="18" charset="0"/>
                <a:ea typeface="Times New Roman" panose="02020603050405020304" pitchFamily="18" charset="0"/>
              </a:rPr>
            </a:br>
            <a:endParaRPr lang="en-US" sz="3600" dirty="0"/>
          </a:p>
        </p:txBody>
      </p:sp>
      <p:sp>
        <p:nvSpPr>
          <p:cNvPr id="3" name="Alt Başlık 2">
            <a:extLst>
              <a:ext uri="{FF2B5EF4-FFF2-40B4-BE49-F238E27FC236}">
                <a16:creationId xmlns:a16="http://schemas.microsoft.com/office/drawing/2014/main" id="{CFAC783A-5737-9D42-1308-1DE43B8BF812}"/>
              </a:ext>
            </a:extLst>
          </p:cNvPr>
          <p:cNvSpPr>
            <a:spLocks noGrp="1"/>
          </p:cNvSpPr>
          <p:nvPr>
            <p:ph type="subTitle" idx="1"/>
          </p:nvPr>
        </p:nvSpPr>
        <p:spPr>
          <a:xfrm>
            <a:off x="2446709" y="4853579"/>
            <a:ext cx="8915399" cy="1126283"/>
          </a:xfrm>
        </p:spPr>
        <p:txBody>
          <a:bodyPr>
            <a:normAutofit lnSpcReduction="10000"/>
          </a:bodyPr>
          <a:lstStyle/>
          <a:p>
            <a:pPr algn="r"/>
            <a:r>
              <a:rPr lang="tr-TR" dirty="0">
                <a:solidFill>
                  <a:schemeClr val="tx1"/>
                </a:solidFill>
                <a:latin typeface="Arial" panose="020B0604020202020204" pitchFamily="34" charset="0"/>
                <a:cs typeface="Arial" panose="020B0604020202020204" pitchFamily="34" charset="0"/>
              </a:rPr>
              <a:t>Legal </a:t>
            </a:r>
            <a:r>
              <a:rPr lang="tr-TR" dirty="0" err="1">
                <a:solidFill>
                  <a:schemeClr val="tx1"/>
                </a:solidFill>
                <a:latin typeface="Arial" panose="020B0604020202020204" pitchFamily="34" charset="0"/>
                <a:cs typeface="Arial" panose="020B0604020202020204" pitchFamily="34" charset="0"/>
              </a:rPr>
              <a:t>Representative</a:t>
            </a:r>
            <a:r>
              <a:rPr lang="tr-TR" dirty="0">
                <a:solidFill>
                  <a:schemeClr val="tx1"/>
                </a:solidFill>
                <a:latin typeface="Arial" panose="020B0604020202020204" pitchFamily="34" charset="0"/>
                <a:cs typeface="Arial" panose="020B0604020202020204" pitchFamily="34" charset="0"/>
              </a:rPr>
              <a:t> of </a:t>
            </a:r>
            <a:r>
              <a:rPr lang="tr-TR" dirty="0" err="1">
                <a:solidFill>
                  <a:schemeClr val="tx1"/>
                </a:solidFill>
                <a:latin typeface="Arial" panose="020B0604020202020204" pitchFamily="34" charset="0"/>
                <a:cs typeface="Arial" panose="020B0604020202020204" pitchFamily="34" charset="0"/>
              </a:rPr>
              <a:t>the</a:t>
            </a:r>
            <a:r>
              <a:rPr lang="tr-TR" dirty="0">
                <a:solidFill>
                  <a:schemeClr val="tx1"/>
                </a:solidFill>
                <a:latin typeface="Arial" panose="020B0604020202020204" pitchFamily="34" charset="0"/>
                <a:cs typeface="Arial" panose="020B0604020202020204" pitchFamily="34" charset="0"/>
              </a:rPr>
              <a:t> </a:t>
            </a:r>
            <a:r>
              <a:rPr lang="tr-TR" dirty="0" err="1">
                <a:solidFill>
                  <a:schemeClr val="tx1"/>
                </a:solidFill>
                <a:latin typeface="Arial" panose="020B0604020202020204" pitchFamily="34" charset="0"/>
                <a:cs typeface="Arial" panose="020B0604020202020204" pitchFamily="34" charset="0"/>
              </a:rPr>
              <a:t>applicant</a:t>
            </a:r>
            <a:r>
              <a:rPr lang="tr-TR" dirty="0">
                <a:solidFill>
                  <a:schemeClr val="tx1"/>
                </a:solidFill>
                <a:latin typeface="Arial" panose="020B0604020202020204" pitchFamily="34" charset="0"/>
                <a:cs typeface="Arial" panose="020B0604020202020204" pitchFamily="34" charset="0"/>
              </a:rPr>
              <a:t> </a:t>
            </a:r>
            <a:r>
              <a:rPr lang="tr-TR" dirty="0" err="1">
                <a:solidFill>
                  <a:schemeClr val="tx1"/>
                </a:solidFill>
                <a:latin typeface="Arial" panose="020B0604020202020204" pitchFamily="34" charset="0"/>
                <a:cs typeface="Arial" panose="020B0604020202020204" pitchFamily="34" charset="0"/>
              </a:rPr>
              <a:t>Mr</a:t>
            </a:r>
            <a:r>
              <a:rPr lang="tr-TR" dirty="0">
                <a:solidFill>
                  <a:schemeClr val="tx1"/>
                </a:solidFill>
                <a:latin typeface="Arial" panose="020B0604020202020204" pitchFamily="34" charset="0"/>
                <a:cs typeface="Arial" panose="020B0604020202020204" pitchFamily="34" charset="0"/>
              </a:rPr>
              <a:t> Selahattin Demirtaş</a:t>
            </a:r>
          </a:p>
          <a:p>
            <a:pPr algn="r"/>
            <a:r>
              <a:rPr lang="tr-TR" dirty="0" err="1">
                <a:solidFill>
                  <a:schemeClr val="tx1"/>
                </a:solidFill>
                <a:latin typeface="Arial" panose="020B0604020202020204" pitchFamily="34" charset="0"/>
                <a:cs typeface="Arial" panose="020B0604020202020204" pitchFamily="34" charset="0"/>
              </a:rPr>
              <a:t>Att</a:t>
            </a:r>
            <a:r>
              <a:rPr lang="tr-TR" dirty="0">
                <a:solidFill>
                  <a:schemeClr val="tx1"/>
                </a:solidFill>
                <a:latin typeface="Arial" panose="020B0604020202020204" pitchFamily="34" charset="0"/>
                <a:cs typeface="Arial" panose="020B0604020202020204" pitchFamily="34" charset="0"/>
              </a:rPr>
              <a:t>. Ramazan Demir </a:t>
            </a:r>
          </a:p>
          <a:p>
            <a:pPr algn="r"/>
            <a:r>
              <a:rPr lang="tr-TR" dirty="0">
                <a:solidFill>
                  <a:schemeClr val="tx1"/>
                </a:solidFill>
                <a:latin typeface="Arial" panose="020B0604020202020204" pitchFamily="34" charset="0"/>
                <a:cs typeface="Arial" panose="020B0604020202020204" pitchFamily="34" charset="0"/>
              </a:rPr>
              <a:t>27 </a:t>
            </a:r>
            <a:r>
              <a:rPr lang="tr-TR" dirty="0" err="1">
                <a:solidFill>
                  <a:schemeClr val="tx1"/>
                </a:solidFill>
                <a:latin typeface="Arial" panose="020B0604020202020204" pitchFamily="34" charset="0"/>
                <a:cs typeface="Arial" panose="020B0604020202020204" pitchFamily="34" charset="0"/>
              </a:rPr>
              <a:t>October</a:t>
            </a:r>
            <a:r>
              <a:rPr lang="tr-TR" dirty="0">
                <a:solidFill>
                  <a:schemeClr val="tx1"/>
                </a:solidFill>
                <a:latin typeface="Arial" panose="020B0604020202020204" pitchFamily="34" charset="0"/>
                <a:cs typeface="Arial" panose="020B0604020202020204" pitchFamily="34" charset="0"/>
              </a:rPr>
              <a:t> 2023, Strasbourg</a:t>
            </a:r>
          </a:p>
        </p:txBody>
      </p:sp>
    </p:spTree>
    <p:extLst>
      <p:ext uri="{BB962C8B-B14F-4D97-AF65-F5344CB8AC3E}">
        <p14:creationId xmlns:p14="http://schemas.microsoft.com/office/powerpoint/2010/main" val="3202057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B5CA4437-2D9B-3DEA-BA7A-6F0CF62BC6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53550" y="4495800"/>
            <a:ext cx="2730175" cy="2390775"/>
          </a:xfrm>
        </p:spPr>
      </p:pic>
      <p:sp>
        <p:nvSpPr>
          <p:cNvPr id="6" name="Metin Yer Tutucusu 5">
            <a:extLst>
              <a:ext uri="{FF2B5EF4-FFF2-40B4-BE49-F238E27FC236}">
                <a16:creationId xmlns:a16="http://schemas.microsoft.com/office/drawing/2014/main" id="{D989AE23-B8B8-64AA-90E2-9C6C4CCA49C3}"/>
              </a:ext>
            </a:extLst>
          </p:cNvPr>
          <p:cNvSpPr>
            <a:spLocks noGrp="1"/>
          </p:cNvSpPr>
          <p:nvPr>
            <p:ph type="body" sz="half" idx="2"/>
          </p:nvPr>
        </p:nvSpPr>
        <p:spPr>
          <a:xfrm>
            <a:off x="2197325" y="366032"/>
            <a:ext cx="8031163" cy="6400800"/>
          </a:xfrm>
        </p:spPr>
        <p:txBody>
          <a:bodyPr>
            <a:normAutofit fontScale="70000" lnSpcReduction="20000"/>
          </a:bodyPr>
          <a:lstStyle/>
          <a:p>
            <a:pPr algn="just">
              <a:buFont typeface="Arial" panose="020B0604020202020204" pitchFamily="34" charset="0"/>
              <a:buChar char="•"/>
            </a:pPr>
            <a:r>
              <a:rPr lang="en-US" sz="3600" b="0" i="0" u="none" strike="noStrike" dirty="0" err="1">
                <a:solidFill>
                  <a:srgbClr val="000000"/>
                </a:solidFill>
                <a:effectLst/>
                <a:latin typeface="Arial" panose="020B0604020202020204" pitchFamily="34" charset="0"/>
                <a:cs typeface="Arial" panose="020B0604020202020204" pitchFamily="34" charset="0"/>
              </a:rPr>
              <a:t>Mr</a:t>
            </a:r>
            <a:r>
              <a:rPr lang="en-US" sz="3600" b="0" i="0" u="none" strike="noStrike" dirty="0">
                <a:solidFill>
                  <a:srgbClr val="000000"/>
                </a:solidFill>
                <a:effectLst/>
                <a:latin typeface="Arial" panose="020B0604020202020204" pitchFamily="34" charset="0"/>
                <a:cs typeface="Arial" panose="020B0604020202020204" pitchFamily="34" charset="0"/>
              </a:rPr>
              <a:t> </a:t>
            </a:r>
            <a:r>
              <a:rPr lang="en-US" sz="3600" b="0" i="0" u="none" strike="noStrike" dirty="0" err="1">
                <a:solidFill>
                  <a:srgbClr val="000000"/>
                </a:solidFill>
                <a:effectLst/>
                <a:latin typeface="Arial" panose="020B0604020202020204" pitchFamily="34" charset="0"/>
                <a:cs typeface="Arial" panose="020B0604020202020204" pitchFamily="34" charset="0"/>
              </a:rPr>
              <a:t>Selahattin</a:t>
            </a:r>
            <a:r>
              <a:rPr lang="en-US" sz="3600" b="0" i="0" u="none" strike="noStrike" dirty="0">
                <a:solidFill>
                  <a:srgbClr val="000000"/>
                </a:solidFill>
                <a:effectLst/>
                <a:latin typeface="Arial" panose="020B0604020202020204" pitchFamily="34" charset="0"/>
                <a:cs typeface="Arial" panose="020B0604020202020204" pitchFamily="34" charset="0"/>
              </a:rPr>
              <a:t> </a:t>
            </a:r>
            <a:r>
              <a:rPr lang="en-US" sz="3600" b="0" i="0" u="none" strike="noStrike" dirty="0" err="1">
                <a:solidFill>
                  <a:srgbClr val="000000"/>
                </a:solidFill>
                <a:effectLst/>
                <a:latin typeface="Arial" panose="020B0604020202020204" pitchFamily="34" charset="0"/>
                <a:cs typeface="Arial" panose="020B0604020202020204" pitchFamily="34" charset="0"/>
              </a:rPr>
              <a:t>Demirtaş</a:t>
            </a:r>
            <a:r>
              <a:rPr lang="en-US" sz="3600" b="0" i="0" u="none" strike="noStrike" dirty="0">
                <a:solidFill>
                  <a:srgbClr val="000000"/>
                </a:solidFill>
                <a:effectLst/>
                <a:latin typeface="Arial" panose="020B0604020202020204" pitchFamily="34" charset="0"/>
                <a:cs typeface="Arial" panose="020B0604020202020204" pitchFamily="34" charset="0"/>
              </a:rPr>
              <a:t>, who was at the time one of the co-chairs of and a member of parliament for the Peoples’ </a:t>
            </a:r>
            <a:r>
              <a:rPr lang="en-US" sz="3600" b="0" u="none" strike="noStrike" dirty="0">
                <a:solidFill>
                  <a:srgbClr val="000000"/>
                </a:solidFill>
                <a:effectLst/>
                <a:latin typeface="Arial" panose="020B0604020202020204" pitchFamily="34" charset="0"/>
                <a:cs typeface="Arial" panose="020B0604020202020204" pitchFamily="34" charset="0"/>
              </a:rPr>
              <a:t>Democratic Party (HDP) was placed in </a:t>
            </a:r>
            <a:r>
              <a:rPr lang="tr-TR" sz="3600" u="none" strike="noStrike" dirty="0" err="1">
                <a:solidFill>
                  <a:srgbClr val="222222"/>
                </a:solidFill>
                <a:latin typeface="Arial" panose="020B0604020202020204" pitchFamily="34" charset="0"/>
                <a:cs typeface="Arial" panose="020B0604020202020204" pitchFamily="34" charset="0"/>
              </a:rPr>
              <a:t>p</a:t>
            </a:r>
            <a:r>
              <a:rPr lang="tr-TR" sz="3600" b="0" dirty="0" err="1">
                <a:solidFill>
                  <a:srgbClr val="222222"/>
                </a:solidFill>
                <a:effectLst/>
                <a:latin typeface="Arial" panose="020B0604020202020204" pitchFamily="34" charset="0"/>
              </a:rPr>
              <a:t>re-trial</a:t>
            </a:r>
            <a:r>
              <a:rPr lang="tr-TR" sz="3600" b="0" dirty="0">
                <a:solidFill>
                  <a:srgbClr val="222222"/>
                </a:solidFill>
                <a:effectLst/>
                <a:latin typeface="Arial" panose="020B0604020202020204" pitchFamily="34" charset="0"/>
              </a:rPr>
              <a:t> </a:t>
            </a:r>
            <a:r>
              <a:rPr lang="tr-TR" sz="3600" b="0" dirty="0" err="1">
                <a:solidFill>
                  <a:srgbClr val="222222"/>
                </a:solidFill>
                <a:effectLst/>
                <a:latin typeface="Arial" panose="020B0604020202020204" pitchFamily="34" charset="0"/>
              </a:rPr>
              <a:t>detention</a:t>
            </a:r>
            <a:r>
              <a:rPr lang="tr-TR" sz="3600" b="0" dirty="0">
                <a:solidFill>
                  <a:srgbClr val="222222"/>
                </a:solidFill>
                <a:effectLst/>
                <a:latin typeface="Arial" panose="020B0604020202020204" pitchFamily="34" charset="0"/>
              </a:rPr>
              <a:t> since 2016 on </a:t>
            </a:r>
            <a:r>
              <a:rPr lang="tr-TR" sz="3600" b="0" dirty="0" err="1">
                <a:solidFill>
                  <a:srgbClr val="222222"/>
                </a:solidFill>
                <a:effectLst/>
                <a:latin typeface="Arial" panose="020B0604020202020204" pitchFamily="34" charset="0"/>
              </a:rPr>
              <a:t>account</a:t>
            </a:r>
            <a:r>
              <a:rPr lang="tr-TR" sz="3600" b="0" dirty="0">
                <a:solidFill>
                  <a:srgbClr val="222222"/>
                </a:solidFill>
                <a:effectLst/>
                <a:latin typeface="Arial" panose="020B0604020202020204" pitchFamily="34" charset="0"/>
              </a:rPr>
              <a:t> of </a:t>
            </a:r>
            <a:r>
              <a:rPr lang="tr-TR" sz="3600" b="0" dirty="0" err="1">
                <a:solidFill>
                  <a:srgbClr val="222222"/>
                </a:solidFill>
                <a:effectLst/>
                <a:latin typeface="Arial" panose="020B0604020202020204" pitchFamily="34" charset="0"/>
              </a:rPr>
              <a:t>allegations</a:t>
            </a:r>
            <a:r>
              <a:rPr lang="tr-TR" sz="3600" b="0" dirty="0">
                <a:solidFill>
                  <a:srgbClr val="222222"/>
                </a:solidFill>
                <a:effectLst/>
                <a:latin typeface="Arial" panose="020B0604020202020204" pitchFamily="34" charset="0"/>
              </a:rPr>
              <a:t> </a:t>
            </a:r>
            <a:r>
              <a:rPr lang="tr-TR" sz="3600" b="0" dirty="0" err="1">
                <a:solidFill>
                  <a:srgbClr val="222222"/>
                </a:solidFill>
                <a:effectLst/>
                <a:latin typeface="Arial" panose="020B0604020202020204" pitchFamily="34" charset="0"/>
              </a:rPr>
              <a:t>that</a:t>
            </a:r>
            <a:r>
              <a:rPr lang="tr-TR" sz="3600" b="0" dirty="0">
                <a:solidFill>
                  <a:srgbClr val="222222"/>
                </a:solidFill>
                <a:effectLst/>
                <a:latin typeface="Arial" panose="020B0604020202020204" pitchFamily="34" charset="0"/>
              </a:rPr>
              <a:t> his </a:t>
            </a:r>
            <a:r>
              <a:rPr lang="tr-TR" sz="3600" b="0" dirty="0" err="1">
                <a:solidFill>
                  <a:srgbClr val="222222"/>
                </a:solidFill>
                <a:effectLst/>
                <a:latin typeface="Arial" panose="020B0604020202020204" pitchFamily="34" charset="0"/>
              </a:rPr>
              <a:t>speeches</a:t>
            </a:r>
            <a:r>
              <a:rPr lang="tr-TR" sz="3600" b="0" dirty="0">
                <a:solidFill>
                  <a:srgbClr val="222222"/>
                </a:solidFill>
                <a:effectLst/>
                <a:latin typeface="Arial" panose="020B0604020202020204" pitchFamily="34" charset="0"/>
              </a:rPr>
              <a:t> </a:t>
            </a:r>
            <a:r>
              <a:rPr lang="tr-TR" sz="3600" b="0" dirty="0" err="1">
                <a:solidFill>
                  <a:srgbClr val="222222"/>
                </a:solidFill>
                <a:effectLst/>
                <a:latin typeface="Arial" panose="020B0604020202020204" pitchFamily="34" charset="0"/>
              </a:rPr>
              <a:t>and</a:t>
            </a:r>
            <a:r>
              <a:rPr lang="tr-TR" sz="3600" b="0" dirty="0">
                <a:solidFill>
                  <a:srgbClr val="222222"/>
                </a:solidFill>
                <a:effectLst/>
                <a:latin typeface="Arial" panose="020B0604020202020204" pitchFamily="34" charset="0"/>
              </a:rPr>
              <a:t> </a:t>
            </a:r>
            <a:r>
              <a:rPr lang="tr-TR" sz="3600" b="0" dirty="0" err="1">
                <a:solidFill>
                  <a:srgbClr val="222222"/>
                </a:solidFill>
                <a:effectLst/>
                <a:latin typeface="Arial" panose="020B0604020202020204" pitchFamily="34" charset="0"/>
              </a:rPr>
              <a:t>statements</a:t>
            </a:r>
            <a:r>
              <a:rPr lang="tr-TR" sz="3600" b="0" dirty="0">
                <a:solidFill>
                  <a:srgbClr val="222222"/>
                </a:solidFill>
                <a:effectLst/>
                <a:latin typeface="Arial" panose="020B0604020202020204" pitchFamily="34" charset="0"/>
              </a:rPr>
              <a:t> </a:t>
            </a:r>
            <a:r>
              <a:rPr lang="tr-TR" sz="3600" b="0" dirty="0" err="1">
                <a:solidFill>
                  <a:srgbClr val="222222"/>
                </a:solidFill>
                <a:effectLst/>
                <a:latin typeface="Arial" panose="020B0604020202020204" pitchFamily="34" charset="0"/>
              </a:rPr>
              <a:t>incited</a:t>
            </a:r>
            <a:r>
              <a:rPr lang="tr-TR" sz="3600" b="0" dirty="0">
                <a:solidFill>
                  <a:srgbClr val="222222"/>
                </a:solidFill>
                <a:effectLst/>
                <a:latin typeface="Arial" panose="020B0604020202020204" pitchFamily="34" charset="0"/>
              </a:rPr>
              <a:t> </a:t>
            </a:r>
            <a:r>
              <a:rPr lang="tr-TR" sz="3600" b="0" dirty="0" err="1">
                <a:solidFill>
                  <a:srgbClr val="222222"/>
                </a:solidFill>
                <a:effectLst/>
                <a:latin typeface="Arial" panose="020B0604020202020204" pitchFamily="34" charset="0"/>
              </a:rPr>
              <a:t>acts</a:t>
            </a:r>
            <a:r>
              <a:rPr lang="tr-TR" sz="3600" b="0" dirty="0">
                <a:solidFill>
                  <a:srgbClr val="222222"/>
                </a:solidFill>
                <a:effectLst/>
                <a:latin typeface="Arial" panose="020B0604020202020204" pitchFamily="34" charset="0"/>
              </a:rPr>
              <a:t> of </a:t>
            </a:r>
            <a:r>
              <a:rPr lang="tr-TR" sz="3600" b="0" dirty="0" err="1">
                <a:solidFill>
                  <a:srgbClr val="222222"/>
                </a:solidFill>
                <a:effectLst/>
                <a:latin typeface="Arial" panose="020B0604020202020204" pitchFamily="34" charset="0"/>
              </a:rPr>
              <a:t>violence</a:t>
            </a:r>
            <a:r>
              <a:rPr lang="tr-TR" sz="3600" b="0" dirty="0">
                <a:solidFill>
                  <a:srgbClr val="222222"/>
                </a:solidFill>
                <a:effectLst/>
                <a:latin typeface="Arial" panose="020B0604020202020204" pitchFamily="34" charset="0"/>
              </a:rPr>
              <a:t> </a:t>
            </a:r>
            <a:r>
              <a:rPr lang="tr-TR" sz="3600" b="0" dirty="0" err="1">
                <a:solidFill>
                  <a:srgbClr val="222222"/>
                </a:solidFill>
                <a:effectLst/>
                <a:latin typeface="Arial" panose="020B0604020202020204" pitchFamily="34" charset="0"/>
              </a:rPr>
              <a:t>between</a:t>
            </a:r>
            <a:r>
              <a:rPr lang="tr-TR" sz="3600" b="0" dirty="0">
                <a:solidFill>
                  <a:srgbClr val="222222"/>
                </a:solidFill>
                <a:effectLst/>
                <a:latin typeface="Arial" panose="020B0604020202020204" pitchFamily="34" charset="0"/>
              </a:rPr>
              <a:t> 6-8 </a:t>
            </a:r>
            <a:r>
              <a:rPr lang="tr-TR" sz="3600" b="0" dirty="0" err="1">
                <a:solidFill>
                  <a:srgbClr val="222222"/>
                </a:solidFill>
                <a:effectLst/>
                <a:latin typeface="Arial" panose="020B0604020202020204" pitchFamily="34" charset="0"/>
              </a:rPr>
              <a:t>October</a:t>
            </a:r>
            <a:r>
              <a:rPr lang="tr-TR" sz="3600" b="0" dirty="0">
                <a:solidFill>
                  <a:srgbClr val="222222"/>
                </a:solidFill>
                <a:effectLst/>
                <a:latin typeface="Arial" panose="020B0604020202020204" pitchFamily="34" charset="0"/>
              </a:rPr>
              <a:t> 2014.</a:t>
            </a:r>
          </a:p>
          <a:p>
            <a:pPr algn="just">
              <a:buFont typeface="Arial" panose="020B0604020202020204" pitchFamily="34" charset="0"/>
              <a:buChar char="•"/>
            </a:pPr>
            <a:r>
              <a:rPr lang="tr-TR" sz="3600" b="0" dirty="0">
                <a:solidFill>
                  <a:srgbClr val="222222"/>
                </a:solidFill>
                <a:effectLst/>
                <a:latin typeface="Arial" panose="020B0604020202020204" pitchFamily="34" charset="0"/>
              </a:rPr>
              <a:t>Not </a:t>
            </a:r>
            <a:r>
              <a:rPr lang="tr-TR" sz="3600" b="0" dirty="0" err="1">
                <a:solidFill>
                  <a:srgbClr val="222222"/>
                </a:solidFill>
                <a:effectLst/>
                <a:latin typeface="Arial" panose="020B0604020202020204" pitchFamily="34" charset="0"/>
              </a:rPr>
              <a:t>released</a:t>
            </a:r>
            <a:r>
              <a:rPr lang="tr-TR" sz="3600" b="0" dirty="0">
                <a:solidFill>
                  <a:srgbClr val="222222"/>
                </a:solidFill>
                <a:effectLst/>
                <a:latin typeface="Arial" panose="020B0604020202020204" pitchFamily="34" charset="0"/>
              </a:rPr>
              <a:t> </a:t>
            </a:r>
            <a:r>
              <a:rPr lang="tr-TR" sz="3600" b="0" dirty="0" err="1">
                <a:solidFill>
                  <a:srgbClr val="222222"/>
                </a:solidFill>
                <a:effectLst/>
                <a:latin typeface="Arial" panose="020B0604020202020204" pitchFamily="34" charset="0"/>
              </a:rPr>
              <a:t>after</a:t>
            </a:r>
            <a:r>
              <a:rPr lang="tr-TR" sz="3600" b="0" dirty="0">
                <a:solidFill>
                  <a:srgbClr val="222222"/>
                </a:solidFill>
                <a:effectLst/>
                <a:latin typeface="Arial" panose="020B0604020202020204" pitchFamily="34" charset="0"/>
              </a:rPr>
              <a:t> </a:t>
            </a:r>
            <a:r>
              <a:rPr lang="tr-TR" sz="3600" b="0" dirty="0" err="1">
                <a:solidFill>
                  <a:srgbClr val="222222"/>
                </a:solidFill>
                <a:effectLst/>
                <a:latin typeface="Arial" panose="020B0604020202020204" pitchFamily="34" charset="0"/>
              </a:rPr>
              <a:t>judgment</a:t>
            </a:r>
            <a:r>
              <a:rPr lang="tr-TR" sz="3600" b="0" dirty="0">
                <a:solidFill>
                  <a:srgbClr val="222222"/>
                </a:solidFill>
                <a:effectLst/>
                <a:latin typeface="Arial" panose="020B0604020202020204" pitchFamily="34" charset="0"/>
              </a:rPr>
              <a:t>, </a:t>
            </a:r>
            <a:r>
              <a:rPr lang="tr-TR" sz="3600" b="0" dirty="0" err="1">
                <a:solidFill>
                  <a:srgbClr val="222222"/>
                </a:solidFill>
                <a:effectLst/>
                <a:latin typeface="Arial" panose="020B0604020202020204" pitchFamily="34" charset="0"/>
              </a:rPr>
              <a:t>case</a:t>
            </a:r>
            <a:r>
              <a:rPr lang="tr-TR" sz="3600" b="0" dirty="0">
                <a:solidFill>
                  <a:srgbClr val="222222"/>
                </a:solidFill>
                <a:effectLst/>
                <a:latin typeface="Arial" panose="020B0604020202020204" pitchFamily="34" charset="0"/>
              </a:rPr>
              <a:t> </a:t>
            </a:r>
            <a:r>
              <a:rPr lang="tr-TR" sz="3600" b="0" dirty="0" err="1">
                <a:solidFill>
                  <a:srgbClr val="222222"/>
                </a:solidFill>
                <a:effectLst/>
                <a:latin typeface="Arial" panose="020B0604020202020204" pitchFamily="34" charset="0"/>
              </a:rPr>
              <a:t>referred</a:t>
            </a:r>
            <a:r>
              <a:rPr lang="tr-TR" sz="3600" b="0" dirty="0">
                <a:solidFill>
                  <a:srgbClr val="222222"/>
                </a:solidFill>
                <a:effectLst/>
                <a:latin typeface="Arial" panose="020B0604020202020204" pitchFamily="34" charset="0"/>
              </a:rPr>
              <a:t> </a:t>
            </a:r>
            <a:r>
              <a:rPr lang="tr-TR" sz="3600" b="0" dirty="0" err="1">
                <a:solidFill>
                  <a:srgbClr val="222222"/>
                </a:solidFill>
                <a:effectLst/>
                <a:latin typeface="Arial" panose="020B0604020202020204" pitchFamily="34" charset="0"/>
              </a:rPr>
              <a:t>to</a:t>
            </a:r>
            <a:r>
              <a:rPr lang="tr-TR" sz="3600" b="0" dirty="0">
                <a:solidFill>
                  <a:srgbClr val="222222"/>
                </a:solidFill>
                <a:effectLst/>
                <a:latin typeface="Arial" panose="020B0604020202020204" pitchFamily="34" charset="0"/>
              </a:rPr>
              <a:t> GC. </a:t>
            </a:r>
            <a:r>
              <a:rPr lang="tr-TR" sz="3600" b="0" dirty="0" err="1">
                <a:solidFill>
                  <a:srgbClr val="222222"/>
                </a:solidFill>
                <a:effectLst/>
                <a:latin typeface="Arial" panose="020B0604020202020204" pitchFamily="34" charset="0"/>
              </a:rPr>
              <a:t>Placed</a:t>
            </a:r>
            <a:r>
              <a:rPr lang="tr-TR" sz="3600" b="0" dirty="0">
                <a:solidFill>
                  <a:srgbClr val="222222"/>
                </a:solidFill>
                <a:effectLst/>
                <a:latin typeface="Arial" panose="020B0604020202020204" pitchFamily="34" charset="0"/>
              </a:rPr>
              <a:t> in </a:t>
            </a:r>
            <a:r>
              <a:rPr lang="tr-TR" sz="3600" b="0" dirty="0" err="1">
                <a:solidFill>
                  <a:srgbClr val="222222"/>
                </a:solidFill>
                <a:effectLst/>
                <a:latin typeface="Arial" panose="020B0604020202020204" pitchFamily="34" charset="0"/>
              </a:rPr>
              <a:t>pre-trial</a:t>
            </a:r>
            <a:r>
              <a:rPr lang="tr-TR" sz="3600" b="0" dirty="0">
                <a:solidFill>
                  <a:srgbClr val="222222"/>
                </a:solidFill>
                <a:effectLst/>
                <a:latin typeface="Arial" panose="020B0604020202020204" pitchFamily="34" charset="0"/>
              </a:rPr>
              <a:t> </a:t>
            </a:r>
            <a:r>
              <a:rPr lang="tr-TR" sz="3600" b="0" dirty="0" err="1">
                <a:solidFill>
                  <a:srgbClr val="222222"/>
                </a:solidFill>
                <a:effectLst/>
                <a:latin typeface="Arial" panose="020B0604020202020204" pitchFamily="34" charset="0"/>
              </a:rPr>
              <a:t>detention</a:t>
            </a:r>
            <a:r>
              <a:rPr lang="tr-TR" sz="3600" b="0" dirty="0">
                <a:solidFill>
                  <a:srgbClr val="222222"/>
                </a:solidFill>
                <a:effectLst/>
                <a:latin typeface="Arial" panose="020B0604020202020204" pitchFamily="34" charset="0"/>
              </a:rPr>
              <a:t> </a:t>
            </a:r>
            <a:r>
              <a:rPr lang="tr-TR" sz="3600" b="0" dirty="0" err="1">
                <a:solidFill>
                  <a:srgbClr val="222222"/>
                </a:solidFill>
                <a:effectLst/>
                <a:latin typeface="Arial" panose="020B0604020202020204" pitchFamily="34" charset="0"/>
              </a:rPr>
              <a:t>again</a:t>
            </a:r>
            <a:r>
              <a:rPr lang="tr-TR" sz="3600" b="0" dirty="0">
                <a:solidFill>
                  <a:srgbClr val="222222"/>
                </a:solidFill>
                <a:effectLst/>
                <a:latin typeface="Arial" panose="020B0604020202020204" pitchFamily="34" charset="0"/>
              </a:rPr>
              <a:t> </a:t>
            </a:r>
            <a:r>
              <a:rPr lang="tr-TR" sz="3600" b="0" dirty="0" err="1">
                <a:solidFill>
                  <a:srgbClr val="222222"/>
                </a:solidFill>
                <a:effectLst/>
                <a:latin typeface="Arial" panose="020B0604020202020204" pitchFamily="34" charset="0"/>
              </a:rPr>
              <a:t>under</a:t>
            </a:r>
            <a:r>
              <a:rPr lang="tr-TR" sz="3600" b="0" dirty="0">
                <a:solidFill>
                  <a:srgbClr val="222222"/>
                </a:solidFill>
                <a:effectLst/>
                <a:latin typeface="Arial" panose="020B0604020202020204" pitchFamily="34" charset="0"/>
              </a:rPr>
              <a:t> </a:t>
            </a:r>
            <a:r>
              <a:rPr lang="tr-TR" sz="3600" b="0" dirty="0" err="1">
                <a:solidFill>
                  <a:srgbClr val="222222"/>
                </a:solidFill>
                <a:effectLst/>
                <a:latin typeface="Arial" panose="020B0604020202020204" pitchFamily="34" charset="0"/>
              </a:rPr>
              <a:t>new</a:t>
            </a:r>
            <a:r>
              <a:rPr lang="tr-TR" sz="3600" b="0" dirty="0">
                <a:solidFill>
                  <a:srgbClr val="222222"/>
                </a:solidFill>
                <a:effectLst/>
                <a:latin typeface="Arial" panose="020B0604020202020204" pitchFamily="34" charset="0"/>
              </a:rPr>
              <a:t> </a:t>
            </a:r>
            <a:r>
              <a:rPr lang="tr-TR" sz="3600" b="0" dirty="0" err="1">
                <a:solidFill>
                  <a:srgbClr val="222222"/>
                </a:solidFill>
                <a:effectLst/>
                <a:latin typeface="Arial" panose="020B0604020202020204" pitchFamily="34" charset="0"/>
              </a:rPr>
              <a:t>investigation</a:t>
            </a:r>
            <a:r>
              <a:rPr lang="tr-TR" sz="3600" b="0" dirty="0">
                <a:solidFill>
                  <a:srgbClr val="222222"/>
                </a:solidFill>
                <a:effectLst/>
                <a:latin typeface="Arial" panose="020B0604020202020204" pitchFamily="34" charset="0"/>
              </a:rPr>
              <a:t> </a:t>
            </a:r>
            <a:r>
              <a:rPr lang="tr-TR" sz="3600" b="0" dirty="0" err="1">
                <a:solidFill>
                  <a:srgbClr val="222222"/>
                </a:solidFill>
                <a:effectLst/>
                <a:latin typeface="Arial" panose="020B0604020202020204" pitchFamily="34" charset="0"/>
              </a:rPr>
              <a:t>related</a:t>
            </a:r>
            <a:r>
              <a:rPr lang="tr-TR" sz="3600" b="0" dirty="0">
                <a:solidFill>
                  <a:srgbClr val="222222"/>
                </a:solidFill>
                <a:effectLst/>
                <a:latin typeface="Arial" panose="020B0604020202020204" pitchFamily="34" charset="0"/>
              </a:rPr>
              <a:t> </a:t>
            </a:r>
            <a:r>
              <a:rPr lang="tr-TR" sz="3600" b="0" dirty="0" err="1">
                <a:solidFill>
                  <a:srgbClr val="222222"/>
                </a:solidFill>
                <a:effectLst/>
                <a:latin typeface="Arial" panose="020B0604020202020204" pitchFamily="34" charset="0"/>
              </a:rPr>
              <a:t>to</a:t>
            </a:r>
            <a:r>
              <a:rPr lang="tr-TR" sz="3600" b="0" dirty="0">
                <a:solidFill>
                  <a:srgbClr val="222222"/>
                </a:solidFill>
                <a:effectLst/>
                <a:latin typeface="Arial" panose="020B0604020202020204" pitchFamily="34" charset="0"/>
              </a:rPr>
              <a:t> </a:t>
            </a:r>
            <a:r>
              <a:rPr lang="tr-TR" sz="3600" b="0" dirty="0" err="1">
                <a:solidFill>
                  <a:srgbClr val="222222"/>
                </a:solidFill>
                <a:effectLst/>
                <a:latin typeface="Arial" panose="020B0604020202020204" pitchFamily="34" charset="0"/>
              </a:rPr>
              <a:t>events</a:t>
            </a:r>
            <a:r>
              <a:rPr lang="tr-TR" sz="3600" b="0" dirty="0">
                <a:solidFill>
                  <a:srgbClr val="222222"/>
                </a:solidFill>
                <a:effectLst/>
                <a:latin typeface="Arial" panose="020B0604020202020204" pitchFamily="34" charset="0"/>
              </a:rPr>
              <a:t> </a:t>
            </a:r>
            <a:r>
              <a:rPr lang="tr-TR" sz="3600" b="0" dirty="0" err="1">
                <a:solidFill>
                  <a:srgbClr val="222222"/>
                </a:solidFill>
                <a:effectLst/>
                <a:latin typeface="Arial" panose="020B0604020202020204" pitchFamily="34" charset="0"/>
              </a:rPr>
              <a:t>between</a:t>
            </a:r>
            <a:r>
              <a:rPr lang="tr-TR" sz="3600" b="0" dirty="0">
                <a:solidFill>
                  <a:srgbClr val="222222"/>
                </a:solidFill>
                <a:effectLst/>
                <a:latin typeface="Arial" panose="020B0604020202020204" pitchFamily="34" charset="0"/>
              </a:rPr>
              <a:t> 6-8 </a:t>
            </a:r>
            <a:r>
              <a:rPr lang="tr-TR" sz="3600" b="0" dirty="0" err="1">
                <a:solidFill>
                  <a:srgbClr val="222222"/>
                </a:solidFill>
                <a:effectLst/>
                <a:latin typeface="Arial" panose="020B0604020202020204" pitchFamily="34" charset="0"/>
              </a:rPr>
              <a:t>October</a:t>
            </a:r>
            <a:r>
              <a:rPr lang="tr-TR" sz="3600" b="0" dirty="0">
                <a:solidFill>
                  <a:srgbClr val="222222"/>
                </a:solidFill>
                <a:effectLst/>
                <a:latin typeface="Arial" panose="020B0604020202020204" pitchFamily="34" charset="0"/>
              </a:rPr>
              <a:t> 2014.</a:t>
            </a:r>
          </a:p>
          <a:p>
            <a:pPr algn="just">
              <a:buFont typeface="Arial" panose="020B0604020202020204" pitchFamily="34" charset="0"/>
              <a:buChar char="•"/>
            </a:pPr>
            <a:r>
              <a:rPr lang="tr-TR" sz="3600" b="0" dirty="0">
                <a:solidFill>
                  <a:srgbClr val="222222"/>
                </a:solidFill>
                <a:effectLst/>
                <a:latin typeface="Arial" panose="020B0604020202020204" pitchFamily="34" charset="0"/>
              </a:rPr>
              <a:t>GC </a:t>
            </a:r>
            <a:r>
              <a:rPr lang="tr-TR" sz="3600" b="0" dirty="0" err="1">
                <a:solidFill>
                  <a:srgbClr val="222222"/>
                </a:solidFill>
                <a:effectLst/>
                <a:latin typeface="Arial" panose="020B0604020202020204" pitchFamily="34" charset="0"/>
              </a:rPr>
              <a:t>judgment</a:t>
            </a:r>
            <a:r>
              <a:rPr lang="tr-TR" sz="3600" b="0" dirty="0">
                <a:solidFill>
                  <a:srgbClr val="222222"/>
                </a:solidFill>
                <a:effectLst/>
                <a:latin typeface="Arial" panose="020B0604020202020204" pitchFamily="34" charset="0"/>
              </a:rPr>
              <a:t> </a:t>
            </a:r>
            <a:r>
              <a:rPr lang="tr-TR" sz="3600" b="0" dirty="0" err="1">
                <a:solidFill>
                  <a:srgbClr val="222222"/>
                </a:solidFill>
                <a:effectLst/>
                <a:latin typeface="Arial" panose="020B0604020202020204" pitchFamily="34" charset="0"/>
              </a:rPr>
              <a:t>December</a:t>
            </a:r>
            <a:r>
              <a:rPr lang="tr-TR" sz="3600" b="0" dirty="0">
                <a:solidFill>
                  <a:srgbClr val="222222"/>
                </a:solidFill>
                <a:effectLst/>
                <a:latin typeface="Arial" panose="020B0604020202020204" pitchFamily="34" charset="0"/>
              </a:rPr>
              <a:t> 2020: </a:t>
            </a:r>
          </a:p>
          <a:p>
            <a:pPr marL="742950" lvl="1" indent="-285750" algn="just">
              <a:buFont typeface="Arial" panose="020B0604020202020204" pitchFamily="34" charset="0"/>
              <a:buChar char="•"/>
            </a:pPr>
            <a:r>
              <a:rPr lang="tr-TR" sz="3600" b="0" dirty="0">
                <a:solidFill>
                  <a:srgbClr val="222222"/>
                </a:solidFill>
                <a:effectLst/>
                <a:latin typeface="Arial" panose="020B0604020202020204" pitchFamily="34" charset="0"/>
              </a:rPr>
              <a:t>Second </a:t>
            </a:r>
            <a:r>
              <a:rPr lang="tr-TR" sz="3600" b="0" dirty="0" err="1">
                <a:solidFill>
                  <a:srgbClr val="222222"/>
                </a:solidFill>
                <a:effectLst/>
                <a:latin typeface="Arial" panose="020B0604020202020204" pitchFamily="34" charset="0"/>
              </a:rPr>
              <a:t>pre-trial</a:t>
            </a:r>
            <a:r>
              <a:rPr lang="tr-TR" sz="3600" b="0" dirty="0">
                <a:solidFill>
                  <a:srgbClr val="222222"/>
                </a:solidFill>
                <a:effectLst/>
                <a:latin typeface="Arial" panose="020B0604020202020204" pitchFamily="34" charset="0"/>
              </a:rPr>
              <a:t> </a:t>
            </a:r>
            <a:r>
              <a:rPr lang="tr-TR" sz="3600" b="0" dirty="0" err="1">
                <a:solidFill>
                  <a:srgbClr val="222222"/>
                </a:solidFill>
                <a:effectLst/>
                <a:latin typeface="Arial" panose="020B0604020202020204" pitchFamily="34" charset="0"/>
              </a:rPr>
              <a:t>detention</a:t>
            </a:r>
            <a:r>
              <a:rPr lang="tr-TR" sz="3600" b="0" dirty="0">
                <a:solidFill>
                  <a:srgbClr val="222222"/>
                </a:solidFill>
                <a:effectLst/>
                <a:latin typeface="Arial" panose="020B0604020202020204" pitchFamily="34" charset="0"/>
              </a:rPr>
              <a:t> </a:t>
            </a:r>
            <a:r>
              <a:rPr lang="tr-TR" sz="3600" b="0" dirty="0" err="1">
                <a:solidFill>
                  <a:srgbClr val="222222"/>
                </a:solidFill>
                <a:effectLst/>
                <a:latin typeface="Arial" panose="020B0604020202020204" pitchFamily="34" charset="0"/>
              </a:rPr>
              <a:t>decision</a:t>
            </a:r>
            <a:r>
              <a:rPr lang="tr-TR" sz="3600" b="0" dirty="0">
                <a:solidFill>
                  <a:srgbClr val="222222"/>
                </a:solidFill>
                <a:effectLst/>
                <a:latin typeface="Arial" panose="020B0604020202020204" pitchFamily="34" charset="0"/>
              </a:rPr>
              <a:t> </a:t>
            </a:r>
            <a:r>
              <a:rPr lang="tr-TR" sz="3600" b="0" dirty="0" err="1">
                <a:solidFill>
                  <a:srgbClr val="222222"/>
                </a:solidFill>
                <a:effectLst/>
                <a:latin typeface="Arial" panose="020B0604020202020204" pitchFamily="34" charset="0"/>
              </a:rPr>
              <a:t>was</a:t>
            </a:r>
            <a:r>
              <a:rPr lang="tr-TR" sz="3600" b="0" dirty="0">
                <a:solidFill>
                  <a:srgbClr val="222222"/>
                </a:solidFill>
                <a:effectLst/>
                <a:latin typeface="Arial" panose="020B0604020202020204" pitchFamily="34" charset="0"/>
              </a:rPr>
              <a:t> a </a:t>
            </a:r>
            <a:r>
              <a:rPr lang="tr-TR" sz="3600" b="0" dirty="0" err="1">
                <a:solidFill>
                  <a:srgbClr val="222222"/>
                </a:solidFill>
                <a:effectLst/>
                <a:latin typeface="Arial" panose="020B0604020202020204" pitchFamily="34" charset="0"/>
              </a:rPr>
              <a:t>continuation</a:t>
            </a:r>
            <a:r>
              <a:rPr lang="tr-TR" sz="3600" b="0" dirty="0">
                <a:solidFill>
                  <a:srgbClr val="222222"/>
                </a:solidFill>
                <a:effectLst/>
                <a:latin typeface="Arial" panose="020B0604020202020204" pitchFamily="34" charset="0"/>
              </a:rPr>
              <a:t> of </a:t>
            </a:r>
            <a:r>
              <a:rPr lang="tr-TR" sz="3600" b="0" dirty="0" err="1">
                <a:solidFill>
                  <a:srgbClr val="222222"/>
                </a:solidFill>
                <a:effectLst/>
                <a:latin typeface="Arial" panose="020B0604020202020204" pitchFamily="34" charset="0"/>
              </a:rPr>
              <a:t>the</a:t>
            </a:r>
            <a:r>
              <a:rPr lang="tr-TR" sz="3600" b="0" dirty="0">
                <a:solidFill>
                  <a:srgbClr val="222222"/>
                </a:solidFill>
                <a:effectLst/>
                <a:latin typeface="Arial" panose="020B0604020202020204" pitchFamily="34" charset="0"/>
              </a:rPr>
              <a:t> </a:t>
            </a:r>
            <a:r>
              <a:rPr lang="tr-TR" sz="3600" b="0" dirty="0" err="1">
                <a:solidFill>
                  <a:srgbClr val="222222"/>
                </a:solidFill>
                <a:effectLst/>
                <a:latin typeface="Arial" panose="020B0604020202020204" pitchFamily="34" charset="0"/>
              </a:rPr>
              <a:t>first</a:t>
            </a:r>
            <a:r>
              <a:rPr lang="tr-TR" sz="3600" b="0" dirty="0">
                <a:solidFill>
                  <a:srgbClr val="222222"/>
                </a:solidFill>
                <a:effectLst/>
                <a:latin typeface="Arial" panose="020B0604020202020204" pitchFamily="34" charset="0"/>
              </a:rPr>
              <a:t> </a:t>
            </a:r>
            <a:r>
              <a:rPr lang="tr-TR" sz="3600" b="0" dirty="0" err="1">
                <a:solidFill>
                  <a:srgbClr val="222222"/>
                </a:solidFill>
                <a:effectLst/>
                <a:latin typeface="Arial" panose="020B0604020202020204" pitchFamily="34" charset="0"/>
              </a:rPr>
              <a:t>pre-trial</a:t>
            </a:r>
            <a:r>
              <a:rPr lang="tr-TR" sz="3600" b="0" dirty="0">
                <a:solidFill>
                  <a:srgbClr val="222222"/>
                </a:solidFill>
                <a:effectLst/>
                <a:latin typeface="Arial" panose="020B0604020202020204" pitchFamily="34" charset="0"/>
              </a:rPr>
              <a:t> </a:t>
            </a:r>
            <a:r>
              <a:rPr lang="tr-TR" sz="3600" b="0" dirty="0" err="1">
                <a:solidFill>
                  <a:srgbClr val="222222"/>
                </a:solidFill>
                <a:effectLst/>
                <a:latin typeface="Arial" panose="020B0604020202020204" pitchFamily="34" charset="0"/>
              </a:rPr>
              <a:t>detention</a:t>
            </a:r>
            <a:r>
              <a:rPr lang="tr-TR" sz="3600" b="0" dirty="0">
                <a:solidFill>
                  <a:srgbClr val="222222"/>
                </a:solidFill>
                <a:effectLst/>
                <a:latin typeface="Arial" panose="020B0604020202020204" pitchFamily="34" charset="0"/>
              </a:rPr>
              <a:t> </a:t>
            </a:r>
            <a:r>
              <a:rPr lang="tr-TR" sz="3600" b="0" dirty="0" err="1">
                <a:solidFill>
                  <a:srgbClr val="222222"/>
                </a:solidFill>
                <a:effectLst/>
                <a:latin typeface="Arial" panose="020B0604020202020204" pitchFamily="34" charset="0"/>
              </a:rPr>
              <a:t>decision</a:t>
            </a:r>
            <a:r>
              <a:rPr lang="tr-TR" sz="3600" b="0" dirty="0">
                <a:solidFill>
                  <a:srgbClr val="222222"/>
                </a:solidFill>
                <a:effectLst/>
                <a:latin typeface="Arial" panose="020B0604020202020204" pitchFamily="34" charset="0"/>
              </a:rPr>
              <a:t>. </a:t>
            </a:r>
          </a:p>
          <a:p>
            <a:pPr marL="742950" lvl="1" indent="-285750" algn="just">
              <a:buFont typeface="Arial" panose="020B0604020202020204" pitchFamily="34" charset="0"/>
              <a:buChar char="•"/>
            </a:pPr>
            <a:r>
              <a:rPr lang="tr-TR" sz="3600" b="0" dirty="0" err="1">
                <a:solidFill>
                  <a:srgbClr val="222222"/>
                </a:solidFill>
                <a:effectLst/>
                <a:latin typeface="Arial" panose="020B0604020202020204" pitchFamily="34" charset="0"/>
              </a:rPr>
              <a:t>Detained</a:t>
            </a:r>
            <a:r>
              <a:rPr lang="tr-TR" sz="3600" b="0" dirty="0">
                <a:solidFill>
                  <a:srgbClr val="222222"/>
                </a:solidFill>
                <a:effectLst/>
                <a:latin typeface="Arial" panose="020B0604020202020204" pitchFamily="34" charset="0"/>
              </a:rPr>
              <a:t> </a:t>
            </a:r>
            <a:r>
              <a:rPr lang="tr-TR" sz="3600" b="0" dirty="0" err="1">
                <a:solidFill>
                  <a:srgbClr val="222222"/>
                </a:solidFill>
                <a:effectLst/>
                <a:latin typeface="Arial" panose="020B0604020202020204" pitchFamily="34" charset="0"/>
              </a:rPr>
              <a:t>with</a:t>
            </a:r>
            <a:r>
              <a:rPr lang="tr-TR" sz="3600" b="0" dirty="0">
                <a:solidFill>
                  <a:srgbClr val="222222"/>
                </a:solidFill>
                <a:effectLst/>
                <a:latin typeface="Arial" panose="020B0604020202020204" pitchFamily="34" charset="0"/>
              </a:rPr>
              <a:t> </a:t>
            </a:r>
            <a:r>
              <a:rPr lang="tr-TR" sz="3600" b="0" dirty="0" err="1">
                <a:solidFill>
                  <a:srgbClr val="222222"/>
                </a:solidFill>
                <a:effectLst/>
                <a:latin typeface="Arial" panose="020B0604020202020204" pitchFamily="34" charset="0"/>
              </a:rPr>
              <a:t>political</a:t>
            </a:r>
            <a:r>
              <a:rPr lang="tr-TR" sz="3600" b="0" dirty="0">
                <a:solidFill>
                  <a:srgbClr val="222222"/>
                </a:solidFill>
                <a:effectLst/>
                <a:latin typeface="Arial" panose="020B0604020202020204" pitchFamily="34" charset="0"/>
              </a:rPr>
              <a:t> </a:t>
            </a:r>
            <a:r>
              <a:rPr lang="tr-TR" sz="3600" b="0" dirty="0" err="1">
                <a:solidFill>
                  <a:srgbClr val="222222"/>
                </a:solidFill>
                <a:effectLst/>
                <a:latin typeface="Arial" panose="020B0604020202020204" pitchFamily="34" charset="0"/>
              </a:rPr>
              <a:t>motives</a:t>
            </a:r>
            <a:r>
              <a:rPr lang="tr-TR" sz="3600" b="0" dirty="0">
                <a:solidFill>
                  <a:srgbClr val="222222"/>
                </a:solidFill>
                <a:effectLst/>
                <a:latin typeface="Arial" panose="020B0604020202020204" pitchFamily="34" charset="0"/>
              </a:rPr>
              <a:t> </a:t>
            </a:r>
            <a:r>
              <a:rPr lang="tr-TR" sz="3600" b="0" dirty="0" err="1">
                <a:solidFill>
                  <a:srgbClr val="222222"/>
                </a:solidFill>
                <a:effectLst/>
                <a:latin typeface="Arial" panose="020B0604020202020204" pitchFamily="34" charset="0"/>
              </a:rPr>
              <a:t>under</a:t>
            </a:r>
            <a:r>
              <a:rPr lang="tr-TR" sz="3600" b="0" dirty="0">
                <a:solidFill>
                  <a:srgbClr val="222222"/>
                </a:solidFill>
                <a:effectLst/>
                <a:latin typeface="Arial" panose="020B0604020202020204" pitchFamily="34" charset="0"/>
              </a:rPr>
              <a:t> </a:t>
            </a:r>
            <a:r>
              <a:rPr lang="tr-TR" sz="3600" b="0" dirty="0" err="1">
                <a:solidFill>
                  <a:srgbClr val="222222"/>
                </a:solidFill>
                <a:effectLst/>
                <a:latin typeface="Arial" panose="020B0604020202020204" pitchFamily="34" charset="0"/>
              </a:rPr>
              <a:t>Article</a:t>
            </a:r>
            <a:r>
              <a:rPr lang="tr-TR" sz="3600" b="0" dirty="0">
                <a:solidFill>
                  <a:srgbClr val="222222"/>
                </a:solidFill>
                <a:effectLst/>
                <a:latin typeface="Arial" panose="020B0604020202020204" pitchFamily="34" charset="0"/>
              </a:rPr>
              <a:t> 18</a:t>
            </a:r>
          </a:p>
          <a:p>
            <a:pPr marL="742950" lvl="1" indent="-285750" algn="just">
              <a:buFont typeface="Arial" panose="020B0604020202020204" pitchFamily="34" charset="0"/>
              <a:buChar char="•"/>
            </a:pPr>
            <a:r>
              <a:rPr lang="tr-TR" sz="3600" b="0" dirty="0" err="1">
                <a:solidFill>
                  <a:srgbClr val="222222"/>
                </a:solidFill>
                <a:effectLst/>
                <a:latin typeface="Arial" panose="020B0604020202020204" pitchFamily="34" charset="0"/>
              </a:rPr>
              <a:t>Must</a:t>
            </a:r>
            <a:r>
              <a:rPr lang="tr-TR" sz="3600" b="0" dirty="0">
                <a:solidFill>
                  <a:srgbClr val="222222"/>
                </a:solidFill>
                <a:effectLst/>
                <a:latin typeface="Arial" panose="020B0604020202020204" pitchFamily="34" charset="0"/>
              </a:rPr>
              <a:t> be </a:t>
            </a:r>
            <a:r>
              <a:rPr lang="tr-TR" sz="3600" b="0" dirty="0" err="1">
                <a:solidFill>
                  <a:srgbClr val="222222"/>
                </a:solidFill>
                <a:effectLst/>
                <a:latin typeface="Arial" panose="020B0604020202020204" pitchFamily="34" charset="0"/>
              </a:rPr>
              <a:t>released</a:t>
            </a:r>
            <a:r>
              <a:rPr lang="tr-TR" sz="3600" b="0" dirty="0">
                <a:solidFill>
                  <a:srgbClr val="222222"/>
                </a:solidFill>
                <a:effectLst/>
                <a:latin typeface="Arial" panose="020B0604020202020204" pitchFamily="34" charset="0"/>
              </a:rPr>
              <a:t> </a:t>
            </a:r>
            <a:r>
              <a:rPr lang="tr-TR" sz="3600" b="0" dirty="0" err="1">
                <a:solidFill>
                  <a:srgbClr val="222222"/>
                </a:solidFill>
                <a:effectLst/>
                <a:latin typeface="Arial" panose="020B0604020202020204" pitchFamily="34" charset="0"/>
              </a:rPr>
              <a:t>immediately</a:t>
            </a:r>
            <a:endParaRPr lang="tr-TR" sz="3600" b="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294547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D2ECBF6-976C-186C-2752-1DD71FBF865B}"/>
              </a:ext>
            </a:extLst>
          </p:cNvPr>
          <p:cNvSpPr>
            <a:spLocks noGrp="1"/>
          </p:cNvSpPr>
          <p:nvPr>
            <p:ph type="title"/>
          </p:nvPr>
        </p:nvSpPr>
        <p:spPr>
          <a:xfrm>
            <a:off x="2495550" y="0"/>
            <a:ext cx="6200775" cy="895351"/>
          </a:xfrm>
        </p:spPr>
        <p:txBody>
          <a:bodyPr>
            <a:noAutofit/>
          </a:bodyPr>
          <a:lstStyle/>
          <a:p>
            <a:pPr algn="just"/>
            <a:r>
              <a:rPr lang="tr-TR" sz="2800" b="1" dirty="0" err="1">
                <a:solidFill>
                  <a:schemeClr val="tx1"/>
                </a:solidFill>
                <a:latin typeface="Arial" panose="020B0604020202020204" pitchFamily="34" charset="0"/>
                <a:cs typeface="Arial" panose="020B0604020202020204" pitchFamily="34" charset="0"/>
              </a:rPr>
              <a:t>The</a:t>
            </a:r>
            <a:r>
              <a:rPr lang="tr-TR" sz="2800" b="1" dirty="0">
                <a:solidFill>
                  <a:schemeClr val="tx1"/>
                </a:solidFill>
                <a:latin typeface="Arial" panose="020B0604020202020204" pitchFamily="34" charset="0"/>
                <a:cs typeface="Arial" panose="020B0604020202020204" pitchFamily="34" charset="0"/>
              </a:rPr>
              <a:t> </a:t>
            </a:r>
            <a:r>
              <a:rPr lang="tr-TR" sz="2800" b="1" dirty="0" err="1">
                <a:solidFill>
                  <a:schemeClr val="tx1"/>
                </a:solidFill>
                <a:latin typeface="Arial" panose="020B0604020202020204" pitchFamily="34" charset="0"/>
                <a:cs typeface="Arial" panose="020B0604020202020204" pitchFamily="34" charset="0"/>
              </a:rPr>
              <a:t>Government’s</a:t>
            </a:r>
            <a:r>
              <a:rPr lang="tr-TR" sz="2800" b="1" dirty="0">
                <a:solidFill>
                  <a:schemeClr val="tx1"/>
                </a:solidFill>
                <a:latin typeface="Arial" panose="020B0604020202020204" pitchFamily="34" charset="0"/>
                <a:cs typeface="Arial" panose="020B0604020202020204" pitchFamily="34" charset="0"/>
              </a:rPr>
              <a:t> </a:t>
            </a:r>
            <a:r>
              <a:rPr lang="tr-TR" sz="2800" b="1" dirty="0" err="1">
                <a:solidFill>
                  <a:schemeClr val="tx1"/>
                </a:solidFill>
                <a:latin typeface="Arial" panose="020B0604020202020204" pitchFamily="34" charset="0"/>
                <a:cs typeface="Arial" panose="020B0604020202020204" pitchFamily="34" charset="0"/>
              </a:rPr>
              <a:t>arguments</a:t>
            </a:r>
            <a:endParaRPr lang="tr-TR" sz="2800" b="1" dirty="0">
              <a:solidFill>
                <a:schemeClr val="tx1"/>
              </a:solidFill>
              <a:latin typeface="Arial" panose="020B0604020202020204" pitchFamily="34" charset="0"/>
              <a:cs typeface="Arial" panose="020B0604020202020204" pitchFamily="34" charset="0"/>
            </a:endParaRPr>
          </a:p>
        </p:txBody>
      </p:sp>
      <p:sp>
        <p:nvSpPr>
          <p:cNvPr id="4" name="Metin Yer Tutucusu 3">
            <a:extLst>
              <a:ext uri="{FF2B5EF4-FFF2-40B4-BE49-F238E27FC236}">
                <a16:creationId xmlns:a16="http://schemas.microsoft.com/office/drawing/2014/main" id="{DEA7CAA4-C711-3E83-776D-A8A57E33D793}"/>
              </a:ext>
            </a:extLst>
          </p:cNvPr>
          <p:cNvSpPr>
            <a:spLocks noGrp="1"/>
          </p:cNvSpPr>
          <p:nvPr>
            <p:ph type="body" sz="half" idx="2"/>
          </p:nvPr>
        </p:nvSpPr>
        <p:spPr>
          <a:xfrm>
            <a:off x="2589212" y="1314450"/>
            <a:ext cx="9088438" cy="4546599"/>
          </a:xfrm>
        </p:spPr>
        <p:txBody>
          <a:bodyPr>
            <a:normAutofit/>
          </a:bodyPr>
          <a:lstStyle/>
          <a:p>
            <a:pPr marL="285750" indent="-285750">
              <a:buFont typeface="Wingdings" panose="05000000000000000000" pitchFamily="2" charset="2"/>
              <a:buChar char="Ø"/>
            </a:pPr>
            <a:r>
              <a:rPr lang="tr-TR"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applicant’s detention subject to the Court’s judgment has ended; </a:t>
            </a:r>
            <a:endParaRPr lang="tr-TR" sz="2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Ø"/>
            </a:pPr>
            <a:r>
              <a:rPr lang="tr-TR"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current detention falls outside the scope of the present application</a:t>
            </a:r>
            <a:r>
              <a:rPr lang="tr-TR"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marL="285750" indent="-285750">
              <a:buFont typeface="Wingdings" panose="05000000000000000000" pitchFamily="2" charset="2"/>
              <a:buChar char="Ø"/>
            </a:pPr>
            <a:r>
              <a:rPr lang="tr-TR"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new charges, evidence and allegations</a:t>
            </a:r>
            <a:r>
              <a:rPr lang="tr-TR" sz="2800" dirty="0">
                <a:solidFill>
                  <a:schemeClr val="tx1"/>
                </a:solidFill>
                <a:latin typeface="Arial" panose="020B0604020202020204" pitchFamily="34" charset="0"/>
                <a:ea typeface="Calibri" panose="020F0502020204030204" pitchFamily="34" charset="0"/>
                <a:cs typeface="Arial" panose="020B0604020202020204" pitchFamily="34" charset="0"/>
              </a:rPr>
              <a:t> (i.e. </a:t>
            </a:r>
            <a:r>
              <a:rPr lang="tr-TR" sz="2800" dirty="0" err="1">
                <a:solidFill>
                  <a:schemeClr val="tx1"/>
                </a:solidFill>
                <a:latin typeface="Arial" panose="020B0604020202020204" pitchFamily="34" charset="0"/>
                <a:ea typeface="Calibri" panose="020F0502020204030204" pitchFamily="34" charset="0"/>
                <a:cs typeface="Arial" panose="020B0604020202020204" pitchFamily="34" charset="0"/>
              </a:rPr>
              <a:t>witness</a:t>
            </a:r>
            <a:r>
              <a:rPr lang="tr-TR" sz="28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tr-TR" sz="2800" dirty="0" err="1">
                <a:solidFill>
                  <a:schemeClr val="tx1"/>
                </a:solidFill>
                <a:latin typeface="Arial" panose="020B0604020202020204" pitchFamily="34" charset="0"/>
                <a:ea typeface="Calibri" panose="020F0502020204030204" pitchFamily="34" charset="0"/>
                <a:cs typeface="Arial" panose="020B0604020202020204" pitchFamily="34" charset="0"/>
              </a:rPr>
              <a:t>and</a:t>
            </a:r>
            <a:r>
              <a:rPr lang="tr-TR" sz="28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tr-TR" sz="2800" dirty="0" err="1">
                <a:solidFill>
                  <a:schemeClr val="tx1"/>
                </a:solidFill>
                <a:latin typeface="Arial" panose="020B0604020202020204" pitchFamily="34" charset="0"/>
                <a:ea typeface="Calibri" panose="020F0502020204030204" pitchFamily="34" charset="0"/>
                <a:cs typeface="Arial" panose="020B0604020202020204" pitchFamily="34" charset="0"/>
              </a:rPr>
              <a:t>anonymous</a:t>
            </a:r>
            <a:r>
              <a:rPr lang="tr-TR" sz="28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tr-TR" sz="2800" dirty="0" err="1">
                <a:solidFill>
                  <a:schemeClr val="tx1"/>
                </a:solidFill>
                <a:latin typeface="Arial" panose="020B0604020202020204" pitchFamily="34" charset="0"/>
                <a:ea typeface="Calibri" panose="020F0502020204030204" pitchFamily="34" charset="0"/>
                <a:cs typeface="Arial" panose="020B0604020202020204" pitchFamily="34" charset="0"/>
              </a:rPr>
              <a:t>witness</a:t>
            </a:r>
            <a:r>
              <a:rPr lang="tr-TR" sz="28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tr-TR" sz="2800" dirty="0" err="1">
                <a:solidFill>
                  <a:schemeClr val="tx1"/>
                </a:solidFill>
                <a:latin typeface="Arial" panose="020B0604020202020204" pitchFamily="34" charset="0"/>
                <a:ea typeface="Calibri" panose="020F0502020204030204" pitchFamily="34" charset="0"/>
                <a:cs typeface="Arial" panose="020B0604020202020204" pitchFamily="34" charset="0"/>
              </a:rPr>
              <a:t>statements</a:t>
            </a:r>
            <a:r>
              <a:rPr lang="tr-TR" sz="2800" dirty="0">
                <a:solidFill>
                  <a:schemeClr val="tx1"/>
                </a:solidFill>
                <a:latin typeface="Arial" panose="020B0604020202020204" pitchFamily="34" charset="0"/>
                <a:ea typeface="Calibri" panose="020F0502020204030204" pitchFamily="34" charset="0"/>
                <a:cs typeface="Arial" panose="020B0604020202020204" pitchFamily="34" charset="0"/>
              </a:rPr>
              <a:t>)</a:t>
            </a:r>
            <a:r>
              <a:rPr lang="tr-TR"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tr-TR"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were</a:t>
            </a:r>
            <a:r>
              <a:rPr lang="tr-TR"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in </a:t>
            </a:r>
            <a:r>
              <a:rPr lang="tr-TR"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substance</a:t>
            </a:r>
            <a:r>
              <a:rPr lang="tr-TR"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tr-TR"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different</a:t>
            </a:r>
            <a:r>
              <a:rPr lang="tr-TR"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tr-TR"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from</a:t>
            </a:r>
            <a:r>
              <a:rPr lang="tr-TR"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tr-TR"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those</a:t>
            </a:r>
            <a:r>
              <a:rPr lang="tr-TR"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tr-TR"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examined</a:t>
            </a:r>
            <a:r>
              <a:rPr lang="tr-TR"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tr-TR"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by</a:t>
            </a:r>
            <a:r>
              <a:rPr lang="tr-TR"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tr-TR"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the</a:t>
            </a:r>
            <a:r>
              <a:rPr lang="tr-TR"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Court in </a:t>
            </a:r>
            <a:r>
              <a:rPr lang="tr-TR"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its</a:t>
            </a:r>
            <a:r>
              <a:rPr lang="tr-TR"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tr-TR"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judgment</a:t>
            </a:r>
            <a:r>
              <a:rPr lang="tr-TR"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marL="285750" indent="-285750">
              <a:buFont typeface="Wingdings" panose="05000000000000000000" pitchFamily="2" charset="2"/>
              <a:buChar char="Ø"/>
            </a:pPr>
            <a:r>
              <a:rPr lang="tr-TR"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necessary individual measures have been taken. </a:t>
            </a:r>
            <a:endParaRPr lang="tr-TR"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727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id="{EADE377C-2391-A381-920F-182D17EC7966}"/>
              </a:ext>
            </a:extLst>
          </p:cNvPr>
          <p:cNvSpPr>
            <a:spLocks noGrp="1"/>
          </p:cNvSpPr>
          <p:nvPr>
            <p:ph type="body" sz="half" idx="2"/>
          </p:nvPr>
        </p:nvSpPr>
        <p:spPr>
          <a:xfrm>
            <a:off x="2589212" y="638176"/>
            <a:ext cx="8993188" cy="6010274"/>
          </a:xfrm>
        </p:spPr>
        <p:txBody>
          <a:bodyPr>
            <a:normAutofit/>
          </a:bodyPr>
          <a:lstStyle/>
          <a:p>
            <a:pPr algn="just"/>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Government alleges that </a:t>
            </a:r>
            <a:r>
              <a:rPr lang="en-US" sz="1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Mr</a:t>
            </a: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Demirtaş’s</a:t>
            </a: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 continued detention, on the basis of a new charge, amounted to a new fact, raising a new problem, one that had not been examined by the Court. However:</a:t>
            </a:r>
          </a:p>
          <a:p>
            <a:pPr marL="285750" indent="-285750" algn="just">
              <a:buFont typeface="Wingdings" panose="05000000000000000000" pitchFamily="2" charset="2"/>
              <a:buChar char="Ø"/>
            </a:pPr>
            <a:r>
              <a:rPr lang="en-US" sz="1800" dirty="0">
                <a:solidFill>
                  <a:schemeClr val="tx1"/>
                </a:solidFill>
                <a:latin typeface="Arial" panose="020B0604020202020204" pitchFamily="34" charset="0"/>
                <a:ea typeface="Calibri" panose="020F0502020204030204" pitchFamily="34" charset="0"/>
                <a:cs typeface="Arial" panose="020B0604020202020204" pitchFamily="34" charset="0"/>
              </a:rPr>
              <a:t>T</a:t>
            </a: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he charges against the applicant have not changed in substance</a:t>
            </a:r>
          </a:p>
          <a:p>
            <a:pPr marL="285750" indent="-285750" algn="just">
              <a:buFont typeface="Wingdings" panose="05000000000000000000" pitchFamily="2" charset="2"/>
              <a:buChar char="Ø"/>
            </a:pPr>
            <a:r>
              <a:rPr lang="en-US" sz="1800" dirty="0">
                <a:solidFill>
                  <a:schemeClr val="tx1"/>
                </a:solidFill>
                <a:latin typeface="Arial" panose="020B0604020202020204" pitchFamily="34" charset="0"/>
                <a:ea typeface="Calibri" panose="020F0502020204030204" pitchFamily="34" charset="0"/>
                <a:cs typeface="Arial" panose="020B0604020202020204" pitchFamily="34" charset="0"/>
              </a:rPr>
              <a:t>Witness/anonymous witness statements </a:t>
            </a: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have not contained any substantially new facts capable of justifying a new suspicion and the substance of these statements had been based on facts that were similar or even identical to those that the Court had already examined in the </a:t>
            </a:r>
            <a:r>
              <a:rPr lang="en-US" sz="1800" i="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Demirtaş</a:t>
            </a:r>
            <a:r>
              <a:rPr lang="en-US" sz="18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 v. </a:t>
            </a:r>
            <a:r>
              <a:rPr lang="en-US" sz="1800" i="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Türkiye</a:t>
            </a:r>
            <a:r>
              <a:rPr lang="en-US" sz="18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 (no. 2)</a:t>
            </a: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 [GC] judgment. </a:t>
            </a:r>
          </a:p>
          <a:p>
            <a:pPr marL="285750" indent="-285750" algn="just">
              <a:buFont typeface="Wingdings" panose="05000000000000000000" pitchFamily="2" charset="2"/>
              <a:buChar char="Ø"/>
            </a:pP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witness statements: </a:t>
            </a:r>
            <a:endParaRPr lang="en-US" sz="18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742950" lvl="1" indent="-285750" algn="just">
              <a:buFont typeface="Arial" panose="020B0604020202020204" pitchFamily="34" charset="0"/>
              <a:buChar char="•"/>
            </a:pPr>
            <a:r>
              <a:rPr lang="en-US" sz="1600" dirty="0">
                <a:solidFill>
                  <a:schemeClr val="tx1"/>
                </a:solidFill>
                <a:latin typeface="Arial" panose="020B0604020202020204" pitchFamily="34" charset="0"/>
                <a:ea typeface="Calibri" panose="020F0502020204030204" pitchFamily="34" charset="0"/>
                <a:cs typeface="Arial" panose="020B0604020202020204" pitchFamily="34" charset="0"/>
              </a:rPr>
              <a:t>are </a:t>
            </a:r>
            <a:r>
              <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contradictory, inconsistent and false</a:t>
            </a:r>
            <a:r>
              <a:rPr lang="en-US" sz="1600" dirty="0">
                <a:solidFill>
                  <a:schemeClr val="tx1"/>
                </a:solidFill>
                <a:latin typeface="Arial" panose="020B0604020202020204" pitchFamily="34" charset="0"/>
                <a:ea typeface="Calibri" panose="020F0502020204030204" pitchFamily="34" charset="0"/>
                <a:cs typeface="Arial" panose="020B0604020202020204" pitchFamily="34" charset="0"/>
              </a:rPr>
              <a:t>,</a:t>
            </a:r>
          </a:p>
          <a:p>
            <a:pPr marL="742950" lvl="1" indent="-285750" algn="just">
              <a:buFont typeface="Arial" panose="020B0604020202020204" pitchFamily="34" charset="0"/>
              <a:buChar char="•"/>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their content and accusations essentially concern the events of 6-8 October and that </a:t>
            </a:r>
            <a:r>
              <a:rPr lang="en-US" sz="1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Demirtaş</a:t>
            </a: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is a member of/executive for a terrorist organization</a:t>
            </a:r>
            <a:endParaRPr lang="tr-TR"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gn="just">
              <a:buFont typeface="Arial" panose="020B0604020202020204" pitchFamily="34" charset="0"/>
              <a:buChar char="•"/>
            </a:pPr>
            <a:r>
              <a:rPr lang="en-US" sz="1600" dirty="0">
                <a:solidFill>
                  <a:schemeClr val="tx1"/>
                </a:solidFill>
                <a:latin typeface="Arial" panose="020B0604020202020204" pitchFamily="34" charset="0"/>
                <a:ea typeface="Times New Roman" panose="02020603050405020304" pitchFamily="18" charset="0"/>
                <a:cs typeface="Arial" panose="020B0604020202020204" pitchFamily="34" charset="0"/>
              </a:rPr>
              <a:t>a</a:t>
            </a: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 added to the case file approximately 2.5, 3.5, 17, 29, 32 and 33 months after the pre-trial detention decision and are </a:t>
            </a:r>
            <a:r>
              <a:rPr lang="en-US" sz="1600" dirty="0">
                <a:solidFill>
                  <a:schemeClr val="tx1"/>
                </a:solidFill>
                <a:latin typeface="Arial" panose="020B0604020202020204" pitchFamily="34" charset="0"/>
                <a:ea typeface="Times New Roman" panose="02020603050405020304" pitchFamily="18" charset="0"/>
                <a:cs typeface="Arial" panose="020B0604020202020204" pitchFamily="34" charset="0"/>
              </a:rPr>
              <a:t>used as tools to keep the applicant in prison.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3028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2C253F-E286-EC94-6FE5-E519AB724548}"/>
              </a:ext>
            </a:extLst>
          </p:cNvPr>
          <p:cNvSpPr>
            <a:spLocks noGrp="1"/>
          </p:cNvSpPr>
          <p:nvPr>
            <p:ph type="title"/>
          </p:nvPr>
        </p:nvSpPr>
        <p:spPr>
          <a:xfrm>
            <a:off x="1494910" y="576609"/>
            <a:ext cx="9499548" cy="1023715"/>
          </a:xfrm>
        </p:spPr>
        <p:txBody>
          <a:bodyPr>
            <a:normAutofit fontScale="90000"/>
          </a:bodyPr>
          <a:lstStyle/>
          <a:p>
            <a:r>
              <a:rPr lang="en-US" sz="3200" b="1" dirty="0">
                <a:solidFill>
                  <a:schemeClr val="tx1"/>
                </a:solidFill>
              </a:rPr>
              <a:t>Ongoing judicial harassment against the applicant:</a:t>
            </a:r>
          </a:p>
        </p:txBody>
      </p:sp>
      <p:sp>
        <p:nvSpPr>
          <p:cNvPr id="3" name="İçerik Yer Tutucusu 2">
            <a:extLst>
              <a:ext uri="{FF2B5EF4-FFF2-40B4-BE49-F238E27FC236}">
                <a16:creationId xmlns:a16="http://schemas.microsoft.com/office/drawing/2014/main" id="{F8287D33-27E8-6401-0039-787AFA5F8628}"/>
              </a:ext>
            </a:extLst>
          </p:cNvPr>
          <p:cNvSpPr>
            <a:spLocks noGrp="1"/>
          </p:cNvSpPr>
          <p:nvPr>
            <p:ph idx="1"/>
          </p:nvPr>
        </p:nvSpPr>
        <p:spPr>
          <a:xfrm>
            <a:off x="1781690" y="1398443"/>
            <a:ext cx="8915400" cy="5133975"/>
          </a:xfrm>
        </p:spPr>
        <p:txBody>
          <a:bodyPr>
            <a:normAutofit/>
          </a:bodyPr>
          <a:lstStyle/>
          <a:p>
            <a:pPr algn="just" rtl="0">
              <a:spcBef>
                <a:spcPts val="600"/>
              </a:spcBef>
              <a:spcAft>
                <a:spcPts val="600"/>
              </a:spcAft>
            </a:pPr>
            <a:r>
              <a:rPr lang="en-US" sz="2400" dirty="0">
                <a:solidFill>
                  <a:schemeClr val="tx1"/>
                </a:solidFill>
                <a:latin typeface="Arial" panose="020B0604020202020204" pitchFamily="34" charset="0"/>
                <a:cs typeface="Arial" panose="020B0604020202020204" pitchFamily="34" charset="0"/>
              </a:rPr>
              <a:t>4 years and 8 months prison sentence </a:t>
            </a:r>
            <a:r>
              <a:rPr lang="tr-TR" sz="2400" dirty="0">
                <a:solidFill>
                  <a:schemeClr val="tx1"/>
                </a:solidFill>
                <a:latin typeface="Arial" panose="020B0604020202020204" pitchFamily="34" charset="0"/>
                <a:cs typeface="Arial" panose="020B0604020202020204" pitchFamily="34" charset="0"/>
              </a:rPr>
              <a:t>in </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second set of proceedings </a:t>
            </a:r>
            <a:r>
              <a:rPr lang="en-US" sz="2400" b="0" dirty="0">
                <a:solidFill>
                  <a:srgbClr val="000000"/>
                </a:solidFill>
                <a:effectLst/>
                <a:latin typeface="Arial" panose="020B0604020202020204" pitchFamily="34" charset="0"/>
              </a:rPr>
              <a:t>used as a tool to prevent the applicant’s release and to prevent his participation in any election</a:t>
            </a:r>
            <a:endParaRPr lang="tr-TR" sz="24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just" rtl="0">
              <a:spcBef>
                <a:spcPts val="600"/>
              </a:spcBef>
              <a:spcAft>
                <a:spcPts val="600"/>
              </a:spcAft>
            </a:pPr>
            <a:r>
              <a:rPr lang="en-US" sz="2400" b="0" u="none" strike="noStrike" dirty="0">
                <a:solidFill>
                  <a:schemeClr val="tx1"/>
                </a:solidFill>
                <a:effectLst/>
                <a:latin typeface="Arial" panose="020B0604020202020204" pitchFamily="34" charset="0"/>
                <a:cs typeface="Arial" panose="020B0604020202020204" pitchFamily="34" charset="0"/>
              </a:rPr>
              <a:t>47 cases filed against the applicant, </a:t>
            </a:r>
            <a:r>
              <a:rPr lang="tr-TR" sz="2400" b="0" u="none" strike="noStrike" dirty="0">
                <a:solidFill>
                  <a:schemeClr val="tx1"/>
                </a:solidFill>
                <a:effectLst/>
                <a:latin typeface="Arial" panose="020B0604020202020204" pitchFamily="34" charset="0"/>
                <a:cs typeface="Arial" panose="020B0604020202020204" pitchFamily="34" charset="0"/>
              </a:rPr>
              <a:t>1</a:t>
            </a:r>
            <a:r>
              <a:rPr lang="en-US" sz="2400" b="0" u="none" strike="noStrike" dirty="0">
                <a:solidFill>
                  <a:schemeClr val="tx1"/>
                </a:solidFill>
                <a:effectLst/>
                <a:latin typeface="Arial" panose="020B0604020202020204" pitchFamily="34" charset="0"/>
                <a:cs typeface="Arial" panose="020B0604020202020204" pitchFamily="34" charset="0"/>
              </a:rPr>
              <a:t>0 cases remain pending under different courts</a:t>
            </a:r>
          </a:p>
          <a:p>
            <a:pPr algn="just" rtl="0">
              <a:spcBef>
                <a:spcPts val="600"/>
              </a:spcBef>
              <a:spcAft>
                <a:spcPts val="600"/>
              </a:spcAft>
            </a:pPr>
            <a:r>
              <a:rPr lang="en-US" sz="2400" dirty="0">
                <a:solidFill>
                  <a:schemeClr val="tx1"/>
                </a:solidFill>
                <a:latin typeface="Arial" panose="020B0604020202020204" pitchFamily="34" charset="0"/>
                <a:cs typeface="Arial" panose="020B0604020202020204" pitchFamily="34" charset="0"/>
              </a:rPr>
              <a:t>New indictment prepared </a:t>
            </a:r>
            <a:r>
              <a:rPr lang="en-US" sz="2400" b="0" u="none" strike="noStrike" dirty="0">
                <a:solidFill>
                  <a:schemeClr val="tx1"/>
                </a:solidFill>
                <a:effectLst/>
                <a:latin typeface="Arial" panose="020B0604020202020204" pitchFamily="34" charset="0"/>
                <a:cs typeface="Arial" panose="020B0604020202020204" pitchFamily="34" charset="0"/>
              </a:rPr>
              <a:t>for the dissolution of the HDP and the political ban on politicians including the applicant </a:t>
            </a:r>
            <a:endParaRPr lang="tr-TR" sz="2400" b="0" u="none" strike="noStrike" dirty="0">
              <a:solidFill>
                <a:schemeClr val="tx1"/>
              </a:solidFill>
              <a:effectLst/>
              <a:latin typeface="Arial" panose="020B0604020202020204" pitchFamily="34" charset="0"/>
              <a:cs typeface="Arial" panose="020B0604020202020204" pitchFamily="34" charset="0"/>
            </a:endParaRPr>
          </a:p>
          <a:p>
            <a:pPr algn="just"/>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T</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he Constitutional Court has not delivered any judgment for the application related to the second pre-trial detention of the applicant since 7 November 2019</a:t>
            </a:r>
          </a:p>
          <a:p>
            <a:pPr marL="0" indent="0" algn="just">
              <a:buNone/>
            </a:pPr>
            <a:endParaRPr lang="en-US" dirty="0"/>
          </a:p>
        </p:txBody>
      </p:sp>
    </p:spTree>
    <p:extLst>
      <p:ext uri="{BB962C8B-B14F-4D97-AF65-F5344CB8AC3E}">
        <p14:creationId xmlns:p14="http://schemas.microsoft.com/office/powerpoint/2010/main" val="4114391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EA2C9E5-5964-18F9-F927-706C09F44B71}"/>
              </a:ext>
            </a:extLst>
          </p:cNvPr>
          <p:cNvSpPr>
            <a:spLocks noGrp="1"/>
          </p:cNvSpPr>
          <p:nvPr>
            <p:ph type="title"/>
          </p:nvPr>
        </p:nvSpPr>
        <p:spPr>
          <a:xfrm>
            <a:off x="2592925" y="624110"/>
            <a:ext cx="8911687" cy="480790"/>
          </a:xfrm>
        </p:spPr>
        <p:txBody>
          <a:bodyPr>
            <a:noAutofit/>
          </a:bodyPr>
          <a:lstStyle/>
          <a:p>
            <a:r>
              <a:rPr lang="en-US" sz="3200" b="1" dirty="0">
                <a:solidFill>
                  <a:srgbClr val="000000"/>
                </a:solidFill>
                <a:latin typeface="Arial" panose="020B0604020202020204" pitchFamily="34" charset="0"/>
                <a:ea typeface="Calibri" panose="020F0502020204030204" pitchFamily="34" charset="0"/>
                <a:cs typeface="Arial" panose="020B0604020202020204" pitchFamily="34" charset="0"/>
              </a:rPr>
              <a:t>We kindly urge the Committee of Ministers to:</a:t>
            </a:r>
            <a:br>
              <a:rPr lang="en-US" sz="3200" dirty="0">
                <a:effectLst/>
                <a:latin typeface="Arial Black" panose="020B0A04020102020204" pitchFamily="34" charset="0"/>
                <a:ea typeface="Calibri" panose="020F0502020204030204" pitchFamily="34" charset="0"/>
                <a:cs typeface="Times New Roman" panose="02020603050405020304" pitchFamily="18" charset="0"/>
              </a:rPr>
            </a:br>
            <a:endParaRPr lang="en-US" sz="3200" dirty="0">
              <a:latin typeface="Arial Black" panose="020B0A04020102020204" pitchFamily="34" charset="0"/>
            </a:endParaRPr>
          </a:p>
        </p:txBody>
      </p:sp>
      <p:sp>
        <p:nvSpPr>
          <p:cNvPr id="3" name="İçerik Yer Tutucusu 2">
            <a:extLst>
              <a:ext uri="{FF2B5EF4-FFF2-40B4-BE49-F238E27FC236}">
                <a16:creationId xmlns:a16="http://schemas.microsoft.com/office/drawing/2014/main" id="{4BCBBEFA-98FF-D1A6-9004-E2B8A4A2975A}"/>
              </a:ext>
            </a:extLst>
          </p:cNvPr>
          <p:cNvSpPr>
            <a:spLocks noGrp="1"/>
          </p:cNvSpPr>
          <p:nvPr>
            <p:ph idx="1"/>
          </p:nvPr>
        </p:nvSpPr>
        <p:spPr>
          <a:xfrm>
            <a:off x="2589212" y="1676400"/>
            <a:ext cx="8915400" cy="4234822"/>
          </a:xfrm>
        </p:spPr>
        <p:txBody>
          <a:bodyPr>
            <a:normAutofit fontScale="32500" lnSpcReduction="20000"/>
          </a:bodyPr>
          <a:lstStyle/>
          <a:p>
            <a:pPr marL="342900" lvl="0" indent="-342900" algn="just">
              <a:lnSpc>
                <a:spcPct val="115000"/>
              </a:lnSpc>
              <a:spcBef>
                <a:spcPts val="1400"/>
              </a:spcBef>
              <a:spcAft>
                <a:spcPts val="600"/>
              </a:spcAft>
              <a:buFont typeface="+mj-lt"/>
              <a:buAutoNum type="romanLcPeriod"/>
            </a:pPr>
            <a:r>
              <a:rPr lang="en-US" sz="7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request the Government of </a:t>
            </a:r>
            <a:r>
              <a:rPr lang="en-US" sz="7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Türkiye</a:t>
            </a:r>
            <a:r>
              <a:rPr lang="en-US" sz="7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 release </a:t>
            </a:r>
            <a:r>
              <a:rPr lang="en-US" sz="7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Mr</a:t>
            </a:r>
            <a:r>
              <a:rPr lang="en-US" sz="7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7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Demirtaş</a:t>
            </a:r>
            <a:r>
              <a:rPr lang="en-US" sz="7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immediately;</a:t>
            </a:r>
            <a:endParaRPr lang="en-US" sz="7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Bef>
                <a:spcPts val="1400"/>
              </a:spcBef>
              <a:spcAft>
                <a:spcPts val="600"/>
              </a:spcAft>
              <a:buFont typeface="+mj-lt"/>
              <a:buAutoNum type="romanLcPeriod"/>
            </a:pPr>
            <a:r>
              <a:rPr lang="en-US" sz="7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request the Government of </a:t>
            </a:r>
            <a:r>
              <a:rPr lang="en-US" sz="7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Türkiye</a:t>
            </a:r>
            <a:r>
              <a:rPr lang="en-US" sz="7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 take measures compatible with the Grand Chamber judgment and to drop all the charges brought against the applicant together with the removal of all other negative consequences of the constitutional amendment;</a:t>
            </a:r>
            <a:endParaRPr lang="en-US" sz="7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Bef>
                <a:spcPts val="1400"/>
              </a:spcBef>
              <a:spcAft>
                <a:spcPts val="600"/>
              </a:spcAft>
              <a:buFont typeface="+mj-lt"/>
              <a:buAutoNum type="romanLcPeriod"/>
            </a:pPr>
            <a:r>
              <a:rPr lang="en-US" sz="7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urge the Constitutional Court of </a:t>
            </a:r>
            <a:r>
              <a:rPr lang="en-US" sz="7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Türkiye</a:t>
            </a:r>
            <a:r>
              <a:rPr lang="en-US" sz="7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 conclude, without delay and in line with the Grand Chamber judgment, the individual applications which are listed between paragraphs 23 and 25 of our Rule 9.1 submission dated 17 May 2021;</a:t>
            </a:r>
            <a:endParaRPr lang="en-US" sz="72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688969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A8B3B7-B8B4-83F3-649D-B476CABD4494}"/>
              </a:ext>
            </a:extLst>
          </p:cNvPr>
          <p:cNvSpPr>
            <a:spLocks noGrp="1"/>
          </p:cNvSpPr>
          <p:nvPr>
            <p:ph type="title"/>
          </p:nvPr>
        </p:nvSpPr>
        <p:spPr>
          <a:xfrm>
            <a:off x="2592925" y="624110"/>
            <a:ext cx="8911687" cy="737965"/>
          </a:xfrm>
        </p:spPr>
        <p:txBody>
          <a:bodyPr>
            <a:normAutofit/>
          </a:bodyPr>
          <a:lstStyle/>
          <a:p>
            <a:r>
              <a:rPr lang="en-US" b="1" dirty="0">
                <a:solidFill>
                  <a:srgbClr val="000000"/>
                </a:solidFill>
                <a:latin typeface="Arial" panose="020B0604020202020204" pitchFamily="34" charset="0"/>
                <a:ea typeface="Times New Roman" panose="02020603050405020304" pitchFamily="18" charset="0"/>
                <a:cs typeface="Arial" panose="020B0604020202020204" pitchFamily="34" charset="0"/>
              </a:rPr>
              <a:t>W</a:t>
            </a:r>
            <a:r>
              <a:rPr lang="en-US"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 invite the Committee of Ministers to:</a:t>
            </a:r>
            <a:endParaRPr lang="en-US" b="1" dirty="0">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9FD0E17D-1C1E-4664-BB99-0B02DD318036}"/>
              </a:ext>
            </a:extLst>
          </p:cNvPr>
          <p:cNvSpPr>
            <a:spLocks noGrp="1"/>
          </p:cNvSpPr>
          <p:nvPr>
            <p:ph idx="1"/>
          </p:nvPr>
        </p:nvSpPr>
        <p:spPr>
          <a:xfrm>
            <a:off x="2585499" y="1714500"/>
            <a:ext cx="8915400" cy="5143500"/>
          </a:xfrm>
        </p:spPr>
        <p:txBody>
          <a:bodyPr/>
          <a:lstStyle/>
          <a:p>
            <a:pPr algn="just" fontAlgn="base">
              <a:lnSpc>
                <a:spcPct val="115000"/>
              </a:lnSpc>
              <a:spcBef>
                <a:spcPts val="1400"/>
              </a:spcBef>
              <a:buFont typeface="+mj-lt"/>
              <a:buAutoNum type="romanLcPeriod"/>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underline that the continuing detention of Mr.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Demirtaş</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constitutes a violation of Article 46 of the Convention on the binding nature of final judgments of the ECtHR which may trigger Article 46/4 of the Convention</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fontAlgn="base">
              <a:lnSpc>
                <a:spcPct val="115000"/>
              </a:lnSpc>
              <a:spcBef>
                <a:spcPts val="1400"/>
              </a:spcBef>
              <a:buFont typeface="+mj-lt"/>
              <a:buAutoNum type="romanLcPeriod"/>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examine the applicant’s situation at each regular and human rights meeting of the Committee until such time that he is released;</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fontAlgn="base">
              <a:lnSpc>
                <a:spcPct val="115000"/>
              </a:lnSpc>
              <a:spcBef>
                <a:spcPts val="1400"/>
              </a:spcBef>
              <a:buFont typeface="+mj-lt"/>
              <a:buAutoNum type="romanLcPeriod"/>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invite the Secretary General of the Council of Europe, member states and international human rights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organisations</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 raise the case and the ongoing judicial harassment faced by the applicant in diplomatic talks between members of the Council of Europe and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Türkiye</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fontAlgn="base">
              <a:lnSpc>
                <a:spcPct val="115000"/>
              </a:lnSpc>
              <a:spcBef>
                <a:spcPts val="1400"/>
              </a:spcBef>
              <a:buFont typeface="+mj-lt"/>
              <a:buAutoNum type="romanLcPeriod"/>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write a letter to the Minister of Foreign Affairs of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Türkiye</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 urge the Government to fully execute the Grand Chamber judgment</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540477102"/>
      </p:ext>
    </p:extLst>
  </p:cSld>
  <p:clrMapOvr>
    <a:masterClrMapping/>
  </p:clrMapOvr>
</p:sld>
</file>

<file path=ppt/theme/theme1.xml><?xml version="1.0" encoding="utf-8"?>
<a:theme xmlns:a="http://schemas.openxmlformats.org/drawingml/2006/main" name="Duman">
  <a:themeElements>
    <a:clrScheme name="Mavi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1278</TotalTime>
  <Words>741</Words>
  <Application>Microsoft Macintosh PowerPoint</Application>
  <PresentationFormat>Geniş ekran</PresentationFormat>
  <Paragraphs>37</Paragraphs>
  <Slides>7</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7</vt:i4>
      </vt:variant>
    </vt:vector>
  </HeadingPairs>
  <TitlesOfParts>
    <vt:vector size="15" baseType="lpstr">
      <vt:lpstr>Arial</vt:lpstr>
      <vt:lpstr>Arial Black</vt:lpstr>
      <vt:lpstr>Calibri</vt:lpstr>
      <vt:lpstr>Century Gothic</vt:lpstr>
      <vt:lpstr>Times New Roman</vt:lpstr>
      <vt:lpstr>Wingdings</vt:lpstr>
      <vt:lpstr>Wingdings 3</vt:lpstr>
      <vt:lpstr>Duman</vt:lpstr>
      <vt:lpstr>   Presentation On the Supervision of the Execution of the Judgement In the Case of Selahattin Demirtaş v. Türkiye (no. 2) [GC] (App. No: 14305/17) </vt:lpstr>
      <vt:lpstr>PowerPoint Sunusu</vt:lpstr>
      <vt:lpstr>The Government’s arguments</vt:lpstr>
      <vt:lpstr>PowerPoint Sunusu</vt:lpstr>
      <vt:lpstr>Ongoing judicial harassment against the applicant:</vt:lpstr>
      <vt:lpstr>We kindly urge the Committee of Ministers to: </vt:lpstr>
      <vt:lpstr>We invite the Committee of Ministers 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SUNUM VS TO THE COMMİTTEE3</dc:title>
  <dc:creator>Benan Molu</dc:creator>
  <cp:lastModifiedBy>Ramazan Demir</cp:lastModifiedBy>
  <cp:revision>11</cp:revision>
  <dcterms:created xsi:type="dcterms:W3CDTF">2022-09-11T11:37:33Z</dcterms:created>
  <dcterms:modified xsi:type="dcterms:W3CDTF">2023-11-27T09:48:10Z</dcterms:modified>
</cp:coreProperties>
</file>